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4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1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1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DDC9-E4AE-44FB-BF8E-C1BDFA2CEF2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777A-29D1-48B5-B36C-577B6B1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cott\Projects\Rare earth elements\Pics\IMG_20161005_093601473_HDR-PANO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700" y="1270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Stable Isotopes and Aqueous</a:t>
            </a:r>
            <a:br>
              <a:rPr lang="en-US" dirty="0" smtClean="0"/>
            </a:br>
            <a:r>
              <a:rPr lang="en-US" dirty="0" smtClean="0"/>
              <a:t>Geochemistry in Geothermal Brines</a:t>
            </a:r>
            <a:br>
              <a:rPr lang="en-US" dirty="0" smtClean="0"/>
            </a:br>
            <a:r>
              <a:rPr lang="en-US" dirty="0" smtClean="0"/>
              <a:t>Co-produced with Hydrocarbons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C. Nye, S. </a:t>
            </a:r>
            <a:r>
              <a:rPr lang="en-US" dirty="0" err="1" smtClean="0">
                <a:solidFill>
                  <a:schemeClr val="tx1"/>
                </a:solidFill>
              </a:rPr>
              <a:t>Quillinan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Carbon Management Institute</a:t>
            </a:r>
          </a:p>
          <a:p>
            <a:r>
              <a:rPr lang="en-US" dirty="0" smtClean="0"/>
              <a:t>School of Energy Resources</a:t>
            </a:r>
          </a:p>
          <a:p>
            <a:r>
              <a:rPr lang="en-US" dirty="0" smtClean="0"/>
              <a:t>University of 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2" descr="IMG_20151016_105006053_HDR.jpg"/>
          <p:cNvPicPr preferRelativeResize="0"/>
          <p:nvPr/>
        </p:nvPicPr>
        <p:blipFill rotWithShape="1">
          <a:blip r:embed="rId2">
            <a:alphaModFix/>
            <a:lum bright="70000" contrast="-70000"/>
          </a:blip>
          <a:srcRect t="11572"/>
          <a:stretch/>
        </p:blipFill>
        <p:spPr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Taken from Oil and Gas wells around the state.</a:t>
            </a:r>
          </a:p>
          <a:p>
            <a:r>
              <a:rPr lang="en-US" dirty="0" smtClean="0"/>
              <a:t>Collected as near the well head as possible.</a:t>
            </a:r>
          </a:p>
          <a:p>
            <a:r>
              <a:rPr lang="en-US" dirty="0" smtClean="0"/>
              <a:t>Frozen, split, and acidified appropriately.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uwyo.edu/sif/_files/images/isotope_facility_logo_buffal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850888" cy="12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isotechlabs.com/headerimages/header_01.gif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3407" r="6697"/>
          <a:stretch/>
        </p:blipFill>
        <p:spPr bwMode="auto">
          <a:xfrm>
            <a:off x="7407805" y="685800"/>
            <a:ext cx="1543051" cy="5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O-H Agreement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Deviation of Disagreement </a:t>
            </a:r>
            <a:r>
              <a:rPr lang="en-US" sz="1200" dirty="0" smtClean="0"/>
              <a:t>(n=10)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Deuterium = 6.56		Oxygen = 1.36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50197"/>
            <a:ext cx="4759856" cy="3907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0072"/>
            <a:ext cx="4308337" cy="38979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2025" y="5029199"/>
            <a:ext cx="22860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43450" y="4829176"/>
            <a:ext cx="762000" cy="585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O-H to right side agrees with 300°F water</a:t>
            </a:r>
            <a:endParaRPr lang="en-US" dirty="0"/>
          </a:p>
        </p:txBody>
      </p:sp>
      <p:pic>
        <p:nvPicPr>
          <p:cNvPr id="4" name="Picture 2" descr="https://lh6.googleusercontent.com/VdJbROuJVhMBNN8GQVe4zL8hrXKMepezUfOcnYSKDKCaATvusdH6aGqI8Gu1GJmfJqtHlWkNa4sEmreevg7eD_-1NkXIZMaffSW72u5LNeCDwi7Sfza9-MCh7m8ucnim4ptSYP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41" y="2124425"/>
            <a:ext cx="5486400" cy="44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399" y="3429000"/>
            <a:ext cx="1823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Deuterium = 6.56</a:t>
            </a:r>
          </a:p>
          <a:p>
            <a:r>
              <a:rPr lang="en-US" dirty="0" smtClean="0"/>
              <a:t>Oxygen = 1.36</a:t>
            </a:r>
          </a:p>
        </p:txBody>
      </p:sp>
      <p:sp>
        <p:nvSpPr>
          <p:cNvPr id="6" name="Oval 5"/>
          <p:cNvSpPr/>
          <p:nvPr/>
        </p:nvSpPr>
        <p:spPr>
          <a:xfrm>
            <a:off x="4235762" y="5445438"/>
            <a:ext cx="259552" cy="22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uwyo.edu/sif/_files/images/isotope_facility_logo_buffal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850888" cy="12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isotechlabs.com/headerimages/header_01.gif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3407" r="6697"/>
          <a:stretch/>
        </p:blipFill>
        <p:spPr bwMode="auto">
          <a:xfrm>
            <a:off x="7407805" y="685800"/>
            <a:ext cx="1543051" cy="5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δC¹³ </a:t>
            </a:r>
            <a:r>
              <a:rPr lang="en" baseline="-25000" dirty="0" smtClean="0"/>
              <a:t>DIC</a:t>
            </a:r>
            <a:r>
              <a:rPr lang="en-US" dirty="0" smtClean="0"/>
              <a:t> (SIF only)</a:t>
            </a:r>
            <a:endParaRPr lang="en-US" dirty="0"/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" dirty="0" smtClean="0"/>
              <a:t>None below -20</a:t>
            </a:r>
          </a:p>
          <a:p>
            <a:pPr>
              <a:buFont typeface="Arial" panose="020B0604020202020204" pitchFamily="34" charset="0"/>
              <a:buNone/>
            </a:pPr>
            <a:r>
              <a:rPr lang="en" dirty="0" smtClean="0"/>
              <a:t>			Many typical -15 to -5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" dirty="0" smtClean="0"/>
              <a:t>Some microbial above +2</a:t>
            </a:r>
            <a:endParaRPr lang="en" dirty="0"/>
          </a:p>
        </p:txBody>
      </p:sp>
      <p:sp>
        <p:nvSpPr>
          <p:cNvPr id="12" name="TextBox 11"/>
          <p:cNvSpPr txBox="1"/>
          <p:nvPr/>
        </p:nvSpPr>
        <p:spPr>
          <a:xfrm>
            <a:off x="3092038" y="4230469"/>
            <a:ext cx="143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Ambient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Groundwater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0091" y="4230469"/>
            <a:ext cx="126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Microbial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Enrichment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87980" y="3124200"/>
            <a:ext cx="4878773" cy="1436132"/>
            <a:chOff x="2087980" y="3124200"/>
            <a:chExt cx="4878773" cy="1436132"/>
          </a:xfrm>
        </p:grpSpPr>
        <p:sp>
          <p:nvSpPr>
            <p:cNvPr id="8" name="TextBox 7"/>
            <p:cNvSpPr txBox="1"/>
            <p:nvPr/>
          </p:nvSpPr>
          <p:spPr>
            <a:xfrm>
              <a:off x="4305741" y="41910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dirty="0" smtClean="0"/>
                <a:t>δC¹³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06"/>
            <a:stretch/>
          </p:blipFill>
          <p:spPr>
            <a:xfrm>
              <a:off x="2087981" y="3124200"/>
              <a:ext cx="4878772" cy="82052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638800" y="3144628"/>
              <a:ext cx="0" cy="84821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0" y="3154887"/>
              <a:ext cx="0" cy="84821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144628"/>
              <a:ext cx="0" cy="84821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48000" y="3154887"/>
              <a:ext cx="1524000" cy="789143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8800" y="3154887"/>
              <a:ext cx="1143000" cy="789143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5"/>
            <a:stretch/>
          </p:blipFill>
          <p:spPr>
            <a:xfrm>
              <a:off x="2087980" y="3947109"/>
              <a:ext cx="4878772" cy="26930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1700" y="1453257"/>
            <a:ext cx="8520600" cy="5257008"/>
            <a:chOff x="311700" y="1453257"/>
            <a:chExt cx="8520600" cy="5257008"/>
          </a:xfrm>
        </p:grpSpPr>
        <p:pic>
          <p:nvPicPr>
            <p:cNvPr id="3076" name="Picture 4" descr="Isotopes DIC PRB W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53257"/>
              <a:ext cx="5555700" cy="52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11700" y="1536633"/>
              <a:ext cx="2964900" cy="4524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The </a:t>
              </a:r>
              <a:r>
                <a:rPr lang="en-US" sz="3200" dirty="0"/>
                <a:t>linear relationship </a:t>
              </a:r>
              <a:r>
                <a:rPr lang="en-US" sz="3200" dirty="0" smtClean="0"/>
                <a:t>is </a:t>
              </a:r>
              <a:r>
                <a:rPr lang="en-US" sz="3200" dirty="0"/>
                <a:t>evidence for biogenic methane production in the WRB samples.</a:t>
              </a:r>
              <a:endParaRPr lang="en-US" sz="3200" dirty="0" smtClean="0">
                <a:effectLst/>
              </a:endParaRPr>
            </a:p>
            <a:p>
              <a:endParaRPr lang="en-US" sz="3200" dirty="0"/>
            </a:p>
          </p:txBody>
        </p:sp>
      </p:grpSp>
      <p:pic>
        <p:nvPicPr>
          <p:cNvPr id="42" name="Picture 2" descr="http://www.uwyo.edu/sif/_files/images/isotope_facility_logo_buffal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834"/>
            <a:ext cx="2095575" cy="14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</a:t>
            </a:r>
            <a:r>
              <a:rPr lang="en-US" dirty="0" smtClean="0"/>
              <a:t> (</a:t>
            </a:r>
            <a:r>
              <a:rPr lang="en-US" dirty="0" err="1" smtClean="0"/>
              <a:t>Isotech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Formations match even across the state</a:t>
            </a:r>
            <a:endParaRPr lang="en-US" dirty="0"/>
          </a:p>
        </p:txBody>
      </p:sp>
      <p:pic>
        <p:nvPicPr>
          <p:cNvPr id="2050" name="Picture 2" descr="S:\Scott\Projects\Rare earth elements\May 2017 figures\Strontium 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27854"/>
            <a:ext cx="5715000" cy="57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sotechlabs.com/headerimages/header_01.gif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3407" r="6697"/>
          <a:stretch/>
        </p:blipFill>
        <p:spPr bwMode="auto">
          <a:xfrm>
            <a:off x="762000" y="595558"/>
            <a:ext cx="1543051" cy="5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wyo.edu/sif/_files/images/isotope_facility_logo_buffa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290"/>
            <a:ext cx="3886200" cy="26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77" t="8019" b="11143"/>
          <a:stretch/>
        </p:blipFill>
        <p:spPr>
          <a:xfrm>
            <a:off x="1828800" y="3313429"/>
            <a:ext cx="53340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86" t="13219" r="4923" b="4029"/>
          <a:stretch/>
        </p:blipFill>
        <p:spPr>
          <a:xfrm>
            <a:off x="0" y="3313429"/>
            <a:ext cx="2667000" cy="3560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712" t="3872" r="23682" b="4132"/>
          <a:stretch/>
        </p:blipFill>
        <p:spPr>
          <a:xfrm>
            <a:off x="7070332" y="3313429"/>
            <a:ext cx="2083193" cy="2553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13729"/>
            <a:ext cx="44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Dissolved load	Suspended load</a:t>
            </a:r>
            <a:r>
              <a:rPr lang="en-US" dirty="0"/>
              <a:t>	</a:t>
            </a:r>
            <a:r>
              <a:rPr lang="en-US" dirty="0" smtClean="0"/>
              <a:t>Soap</a:t>
            </a:r>
            <a:endParaRPr lang="en-US" dirty="0"/>
          </a:p>
        </p:txBody>
      </p:sp>
      <p:pic>
        <p:nvPicPr>
          <p:cNvPr id="6148" name="Picture 4" descr="http://www.isotechlabs.com/headerimages/header_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2587"/>
            <a:ext cx="3991078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120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Stable Isotopes and Aqueous Geochemistry in Geothermal Brines Co-produced with Hydrocarbons</vt:lpstr>
      <vt:lpstr>Water samples</vt:lpstr>
      <vt:lpstr>O-H Agreement Analysis</vt:lpstr>
      <vt:lpstr>Same interpretation</vt:lpstr>
      <vt:lpstr>δC¹³ DIC (SIF only)</vt:lpstr>
      <vt:lpstr>Sr (Isotech only)</vt:lpstr>
      <vt:lpstr>Questions?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Stable Isotopes and Aqueous Geochemistry in Geothermal Brines Co-produced with Hydrocarbons</dc:title>
  <dc:creator>Charles W. Nye</dc:creator>
  <cp:lastModifiedBy>Charles W. Nye</cp:lastModifiedBy>
  <cp:revision>10</cp:revision>
  <dcterms:created xsi:type="dcterms:W3CDTF">2017-08-03T18:33:41Z</dcterms:created>
  <dcterms:modified xsi:type="dcterms:W3CDTF">2019-04-16T21:13:54Z</dcterms:modified>
</cp:coreProperties>
</file>