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6a001581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6a001581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69113996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69113996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69113996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69113996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69113996d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69113996d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69713127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69713127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69713127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69713127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69113996d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69113996d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69113996d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69113996d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69113996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69113996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69713127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69713127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ab86f2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ab86f23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6ab86f2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6ab86f2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6b5a9ed5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6b5a9ed5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c9a9d96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c9a9d96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b0a9e8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b0a9e8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6b0a9e8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6b0a9e8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ab86f23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ab86f23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971312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6971312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a001581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6a001581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AQUEOUS RARE EARTH ELEMENT PATTERNS AND CONCENTRATION IN CO-PRODUCED BRINES AND INDUSTRIAL PONDS, WYOMING</a:t>
            </a:r>
            <a:endParaRPr sz="3000"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Charles Nye¹ Ghanashyam Neupane² Scott Quillinan¹</a:t>
            </a:r>
            <a:endParaRPr sz="1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Travis McLing² Fred McLaughlin¹ Davin Bagdonas¹</a:t>
            </a:r>
            <a:endParaRPr sz="1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¹Carbon Management Institute, University of Wyoming</a:t>
            </a:r>
            <a:endParaRPr sz="1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 ²Idaho National Laboratory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6225000" y="5169850"/>
            <a:ext cx="732600" cy="73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3449825" y="3628600"/>
            <a:ext cx="1201800" cy="259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23"/>
          <p:cNvGrpSpPr/>
          <p:nvPr/>
        </p:nvGrpSpPr>
        <p:grpSpPr>
          <a:xfrm>
            <a:off x="0" y="2969875"/>
            <a:ext cx="1299300" cy="3253125"/>
            <a:chOff x="0" y="2969875"/>
            <a:chExt cx="1299300" cy="3253125"/>
          </a:xfrm>
        </p:grpSpPr>
        <p:sp>
          <p:nvSpPr>
            <p:cNvPr id="194" name="Google Shape;194;p23"/>
            <p:cNvSpPr/>
            <p:nvPr/>
          </p:nvSpPr>
          <p:spPr>
            <a:xfrm rot="-5400000">
              <a:off x="-437250" y="4486450"/>
              <a:ext cx="2173800" cy="12993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 rot="-5400000">
              <a:off x="148500" y="2821375"/>
              <a:ext cx="1002300" cy="12993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23"/>
          <p:cNvGrpSpPr/>
          <p:nvPr/>
        </p:nvGrpSpPr>
        <p:grpSpPr>
          <a:xfrm>
            <a:off x="2110200" y="1758400"/>
            <a:ext cx="732600" cy="4144350"/>
            <a:chOff x="2110200" y="1758400"/>
            <a:chExt cx="732600" cy="4144350"/>
          </a:xfrm>
        </p:grpSpPr>
        <p:sp>
          <p:nvSpPr>
            <p:cNvPr id="197" name="Google Shape;197;p23"/>
            <p:cNvSpPr/>
            <p:nvPr/>
          </p:nvSpPr>
          <p:spPr>
            <a:xfrm>
              <a:off x="2110200" y="2895550"/>
              <a:ext cx="732600" cy="732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110200" y="1758400"/>
              <a:ext cx="732600" cy="732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110200" y="4032700"/>
              <a:ext cx="732600" cy="732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110200" y="5169850"/>
              <a:ext cx="732600" cy="732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Water REE Transfer</a:t>
            </a: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4142175" y="4561300"/>
            <a:ext cx="20223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>
                <a:latin typeface="Calibri"/>
                <a:ea typeface="Calibri"/>
                <a:cs typeface="Calibri"/>
                <a:sym typeface="Calibri"/>
              </a:rPr>
              <a:t>dissolution</a:t>
            </a:r>
            <a:endParaRPr sz="3200" i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23"/>
          <p:cNvGrpSpPr/>
          <p:nvPr/>
        </p:nvGrpSpPr>
        <p:grpSpPr>
          <a:xfrm>
            <a:off x="4495800" y="3417992"/>
            <a:ext cx="4035176" cy="1143300"/>
            <a:chOff x="4651625" y="4307930"/>
            <a:chExt cx="4035176" cy="1143300"/>
          </a:xfrm>
        </p:grpSpPr>
        <p:pic>
          <p:nvPicPr>
            <p:cNvPr id="204" name="Google Shape;204;p23" descr="REE empty Small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51625" y="4307930"/>
              <a:ext cx="4035176" cy="114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3"/>
            <p:cNvSpPr/>
            <p:nvPr/>
          </p:nvSpPr>
          <p:spPr>
            <a:xfrm>
              <a:off x="5077550" y="4699000"/>
              <a:ext cx="3509600" cy="505535"/>
            </a:xfrm>
            <a:custGeom>
              <a:avLst/>
              <a:gdLst/>
              <a:ahLst/>
              <a:cxnLst/>
              <a:rect l="l" t="t" r="r" b="b"/>
              <a:pathLst>
                <a:path w="140384" h="18170" extrusionOk="0">
                  <a:moveTo>
                    <a:pt x="293" y="3028"/>
                  </a:moveTo>
                  <a:lnTo>
                    <a:pt x="9379" y="11625"/>
                  </a:lnTo>
                  <a:lnTo>
                    <a:pt x="19050" y="4103"/>
                  </a:lnTo>
                  <a:lnTo>
                    <a:pt x="29699" y="2540"/>
                  </a:lnTo>
                  <a:lnTo>
                    <a:pt x="50214" y="2540"/>
                  </a:lnTo>
                  <a:lnTo>
                    <a:pt x="59397" y="1856"/>
                  </a:lnTo>
                  <a:lnTo>
                    <a:pt x="69460" y="1563"/>
                  </a:lnTo>
                  <a:lnTo>
                    <a:pt x="79326" y="2637"/>
                  </a:lnTo>
                  <a:lnTo>
                    <a:pt x="90073" y="1270"/>
                  </a:lnTo>
                  <a:lnTo>
                    <a:pt x="109904" y="390"/>
                  </a:lnTo>
                  <a:lnTo>
                    <a:pt x="120357" y="586"/>
                  </a:lnTo>
                  <a:lnTo>
                    <a:pt x="130322" y="0"/>
                  </a:lnTo>
                  <a:lnTo>
                    <a:pt x="140384" y="0"/>
                  </a:lnTo>
                  <a:lnTo>
                    <a:pt x="140189" y="18170"/>
                  </a:lnTo>
                  <a:lnTo>
                    <a:pt x="0" y="1807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6" name="Google Shape;206;p23"/>
            <p:cNvSpPr txBox="1"/>
            <p:nvPr/>
          </p:nvSpPr>
          <p:spPr>
            <a:xfrm>
              <a:off x="6107855" y="4823525"/>
              <a:ext cx="1449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NPDW x 10</a:t>
              </a:r>
              <a:r>
                <a:rPr lang="en">
                  <a:solidFill>
                    <a:schemeClr val="dk1"/>
                  </a:solidFill>
                </a:rPr>
                <a:t>⁷</a:t>
              </a:r>
              <a:endParaRPr/>
            </a:p>
          </p:txBody>
        </p:sp>
      </p:grpSp>
      <p:sp>
        <p:nvSpPr>
          <p:cNvPr id="207" name="Google Shape;207;p23"/>
          <p:cNvSpPr txBox="1"/>
          <p:nvPr/>
        </p:nvSpPr>
        <p:spPr>
          <a:xfrm>
            <a:off x="4495800" y="4630625"/>
            <a:ext cx="4191000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Evaporation</a:t>
            </a:r>
            <a:endParaRPr sz="3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Evaporites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>
            <a:off x="457200" y="1059450"/>
            <a:ext cx="4038600" cy="48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b="1"/>
              <a:t>Mantle</a:t>
            </a:r>
            <a:endParaRPr sz="3200" b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i="1"/>
              <a:t>mixing</a:t>
            </a:r>
            <a:endParaRPr sz="3200" i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b="1"/>
              <a:t>Emplaced Magma</a:t>
            </a:r>
            <a:endParaRPr sz="3200" b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i="1"/>
              <a:t>fract. crystallization</a:t>
            </a:r>
            <a:endParaRPr sz="3200" i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b="1"/>
              <a:t>Igneous Metamorphs</a:t>
            </a:r>
            <a:endParaRPr sz="3200" b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i="1"/>
              <a:t>weathering</a:t>
            </a:r>
            <a:endParaRPr sz="3200" i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b="1"/>
              <a:t>Loose Sediment</a:t>
            </a:r>
            <a:endParaRPr sz="3200" b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i="1"/>
              <a:t>diagenesis</a:t>
            </a:r>
            <a:endParaRPr sz="3200" i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b="1"/>
              <a:t>Metasediment</a:t>
            </a:r>
            <a:endParaRPr sz="3200" i="1"/>
          </a:p>
        </p:txBody>
      </p:sp>
      <p:sp>
        <p:nvSpPr>
          <p:cNvPr id="209" name="Google Shape;209;p23"/>
          <p:cNvSpPr txBox="1"/>
          <p:nvPr/>
        </p:nvSpPr>
        <p:spPr>
          <a:xfrm>
            <a:off x="4651625" y="3105400"/>
            <a:ext cx="1662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Ce anomaly</a:t>
            </a:r>
            <a:endParaRPr/>
          </a:p>
        </p:txBody>
      </p:sp>
      <p:cxnSp>
        <p:nvCxnSpPr>
          <p:cNvPr id="210" name="Google Shape;210;p23"/>
          <p:cNvCxnSpPr/>
          <p:nvPr/>
        </p:nvCxnSpPr>
        <p:spPr>
          <a:xfrm>
            <a:off x="5153325" y="3418000"/>
            <a:ext cx="0" cy="51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 normalization inappropriate for Water</a:t>
            </a:r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Solids - Rock, particulate, sediment:</a:t>
            </a:r>
            <a:endParaRPr/>
          </a:p>
          <a:p>
            <a:pPr marL="8001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NASC, PAAS, UCC, RSA, GLOSS, and Chondrite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Dissolved - 10⁻⁷ of solids:</a:t>
            </a:r>
            <a:endParaRPr/>
          </a:p>
          <a:p>
            <a:pPr marL="8001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NPDW, NADW, AIW, and various rivers.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Deep Basin Brine normalization remains to be developed.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 l="35704" r="35704"/>
          <a:stretch/>
        </p:blipFill>
        <p:spPr>
          <a:xfrm>
            <a:off x="302388" y="3022375"/>
            <a:ext cx="797925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4">
            <a:alphaModFix/>
          </a:blip>
          <a:srcRect l="41587" t="22546" r="50462" b="4107"/>
          <a:stretch/>
        </p:blipFill>
        <p:spPr>
          <a:xfrm>
            <a:off x="8508438" y="2622350"/>
            <a:ext cx="333175" cy="35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 descr="Brine process Simple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50" y="457867"/>
            <a:ext cx="7872899" cy="4476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Basin REE</a:t>
            </a:r>
            <a:endParaRPr/>
          </a:p>
        </p:txBody>
      </p:sp>
      <p:pic>
        <p:nvPicPr>
          <p:cNvPr id="229" name="Google Shape;229;p26" descr="WRB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3467" y="1536625"/>
            <a:ext cx="6440533" cy="4695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26"/>
          <p:cNvGrpSpPr/>
          <p:nvPr/>
        </p:nvGrpSpPr>
        <p:grpSpPr>
          <a:xfrm>
            <a:off x="5175565" y="2036066"/>
            <a:ext cx="670692" cy="801427"/>
            <a:chOff x="5060325" y="825025"/>
            <a:chExt cx="651600" cy="873300"/>
          </a:xfrm>
        </p:grpSpPr>
        <p:cxnSp>
          <p:nvCxnSpPr>
            <p:cNvPr id="231" name="Google Shape;231;p26"/>
            <p:cNvCxnSpPr/>
            <p:nvPr/>
          </p:nvCxnSpPr>
          <p:spPr>
            <a:xfrm rot="10800000">
              <a:off x="5386125" y="825025"/>
              <a:ext cx="325800" cy="873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26"/>
            <p:cNvCxnSpPr/>
            <p:nvPr/>
          </p:nvCxnSpPr>
          <p:spPr>
            <a:xfrm rot="10800000" flipH="1">
              <a:off x="5060325" y="825025"/>
              <a:ext cx="325800" cy="873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33" name="Google Shape;233;p26" descr="Map of study areas.png"/>
          <p:cNvPicPr preferRelativeResize="0"/>
          <p:nvPr/>
        </p:nvPicPr>
        <p:blipFill rotWithShape="1">
          <a:blip r:embed="rId4">
            <a:alphaModFix/>
          </a:blip>
          <a:srcRect l="23919" t="37319" r="39711" b="36951"/>
          <a:stretch/>
        </p:blipFill>
        <p:spPr>
          <a:xfrm>
            <a:off x="6683075" y="593375"/>
            <a:ext cx="2149224" cy="121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 descr="TDS Blu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675" y="2837500"/>
            <a:ext cx="2209800" cy="323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6"/>
          <p:cNvCxnSpPr/>
          <p:nvPr/>
        </p:nvCxnSpPr>
        <p:spPr>
          <a:xfrm>
            <a:off x="1052575" y="5705225"/>
            <a:ext cx="16509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6"/>
          <p:cNvCxnSpPr/>
          <p:nvPr/>
        </p:nvCxnSpPr>
        <p:spPr>
          <a:xfrm>
            <a:off x="1052575" y="5291000"/>
            <a:ext cx="1650900" cy="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WRB:</a:t>
            </a:r>
            <a:endParaRPr>
              <a:solidFill>
                <a:schemeClr val="dk1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>
                <a:solidFill>
                  <a:schemeClr val="dk1"/>
                </a:solidFill>
              </a:rPr>
              <a:t>m</a:t>
            </a:r>
            <a:r>
              <a:rPr lang="en"/>
              <a:t>≈</a:t>
            </a:r>
            <a:r>
              <a:rPr lang="en">
                <a:solidFill>
                  <a:schemeClr val="dk1"/>
                </a:solidFill>
              </a:rPr>
              <a:t>Gd&lt;&lt;Eu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  TDS</a:t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 rot="-5400000">
            <a:off x="-214925" y="4240450"/>
            <a:ext cx="1191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ppm majors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Basin REE</a:t>
            </a:r>
            <a:endParaRPr/>
          </a:p>
        </p:txBody>
      </p:sp>
      <p:pic>
        <p:nvPicPr>
          <p:cNvPr id="244" name="Google Shape;244;p27" descr="PRB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4462" y="1536626"/>
            <a:ext cx="6439538" cy="4694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27"/>
          <p:cNvGrpSpPr/>
          <p:nvPr/>
        </p:nvGrpSpPr>
        <p:grpSpPr>
          <a:xfrm>
            <a:off x="5060606" y="2469863"/>
            <a:ext cx="827722" cy="1079235"/>
            <a:chOff x="5060325" y="824875"/>
            <a:chExt cx="665425" cy="873450"/>
          </a:xfrm>
        </p:grpSpPr>
        <p:cxnSp>
          <p:nvCxnSpPr>
            <p:cNvPr id="246" name="Google Shape;246;p27"/>
            <p:cNvCxnSpPr/>
            <p:nvPr/>
          </p:nvCxnSpPr>
          <p:spPr>
            <a:xfrm rot="10800000">
              <a:off x="5386150" y="824875"/>
              <a:ext cx="339600" cy="3189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27"/>
            <p:cNvCxnSpPr/>
            <p:nvPr/>
          </p:nvCxnSpPr>
          <p:spPr>
            <a:xfrm rot="10800000" flipH="1">
              <a:off x="5060325" y="825025"/>
              <a:ext cx="325800" cy="873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48" name="Google Shape;248;p27" descr="Map of study areas.png"/>
          <p:cNvPicPr preferRelativeResize="0"/>
          <p:nvPr/>
        </p:nvPicPr>
        <p:blipFill rotWithShape="1">
          <a:blip r:embed="rId4">
            <a:alphaModFix/>
          </a:blip>
          <a:srcRect l="59481" t="24242" r="5124" b="41468"/>
          <a:stretch/>
        </p:blipFill>
        <p:spPr>
          <a:xfrm>
            <a:off x="6740775" y="593375"/>
            <a:ext cx="2091525" cy="161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 descr="TDS Orang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363" y="2853325"/>
            <a:ext cx="2505075" cy="323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27"/>
          <p:cNvCxnSpPr/>
          <p:nvPr/>
        </p:nvCxnSpPr>
        <p:spPr>
          <a:xfrm>
            <a:off x="722925" y="5773625"/>
            <a:ext cx="19539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27"/>
          <p:cNvCxnSpPr/>
          <p:nvPr/>
        </p:nvCxnSpPr>
        <p:spPr>
          <a:xfrm>
            <a:off x="722925" y="5320300"/>
            <a:ext cx="1953900" cy="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2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PRB: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Sm&lt;Gd&lt;Eu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  TDS</a:t>
            </a:r>
            <a:endParaRPr/>
          </a:p>
        </p:txBody>
      </p:sp>
      <p:sp>
        <p:nvSpPr>
          <p:cNvPr id="253" name="Google Shape;253;p27"/>
          <p:cNvSpPr txBox="1"/>
          <p:nvPr/>
        </p:nvSpPr>
        <p:spPr>
          <a:xfrm rot="-5400000">
            <a:off x="-379650" y="4256275"/>
            <a:ext cx="1191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ppm majors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Basin REE</a:t>
            </a:r>
            <a:endParaRPr/>
          </a:p>
        </p:txBody>
      </p:sp>
      <p:pic>
        <p:nvPicPr>
          <p:cNvPr id="259" name="Google Shape;259;p28" descr="Power1.png"/>
          <p:cNvPicPr preferRelativeResize="0"/>
          <p:nvPr/>
        </p:nvPicPr>
        <p:blipFill rotWithShape="1">
          <a:blip r:embed="rId3">
            <a:alphaModFix/>
          </a:blip>
          <a:srcRect l="119" r="109"/>
          <a:stretch/>
        </p:blipFill>
        <p:spPr>
          <a:xfrm>
            <a:off x="2725625" y="1536625"/>
            <a:ext cx="6418375" cy="4690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8"/>
          <p:cNvGrpSpPr/>
          <p:nvPr/>
        </p:nvGrpSpPr>
        <p:grpSpPr>
          <a:xfrm>
            <a:off x="5213475" y="2842869"/>
            <a:ext cx="637800" cy="68224"/>
            <a:chOff x="5074125" y="823891"/>
            <a:chExt cx="637800" cy="1158300"/>
          </a:xfrm>
        </p:grpSpPr>
        <p:cxnSp>
          <p:nvCxnSpPr>
            <p:cNvPr id="261" name="Google Shape;261;p28"/>
            <p:cNvCxnSpPr/>
            <p:nvPr/>
          </p:nvCxnSpPr>
          <p:spPr>
            <a:xfrm rot="10800000">
              <a:off x="5386125" y="825025"/>
              <a:ext cx="325800" cy="873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28"/>
            <p:cNvCxnSpPr/>
            <p:nvPr/>
          </p:nvCxnSpPr>
          <p:spPr>
            <a:xfrm rot="10800000" flipH="1">
              <a:off x="5074125" y="823891"/>
              <a:ext cx="312000" cy="1158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63" name="Google Shape;263;p28" descr="Map of study areas.png"/>
          <p:cNvPicPr preferRelativeResize="0"/>
          <p:nvPr/>
        </p:nvPicPr>
        <p:blipFill rotWithShape="1">
          <a:blip r:embed="rId4">
            <a:alphaModFix/>
          </a:blip>
          <a:srcRect l="63762" t="16983" r="13092" b="68287"/>
          <a:stretch/>
        </p:blipFill>
        <p:spPr>
          <a:xfrm>
            <a:off x="7464600" y="593375"/>
            <a:ext cx="1367700" cy="69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 descr="Map of study areas.png"/>
          <p:cNvPicPr preferRelativeResize="0"/>
          <p:nvPr/>
        </p:nvPicPr>
        <p:blipFill rotWithShape="1">
          <a:blip r:embed="rId4">
            <a:alphaModFix/>
          </a:blip>
          <a:srcRect l="67465" t="59393" r="9389" b="18406"/>
          <a:stretch/>
        </p:blipFill>
        <p:spPr>
          <a:xfrm>
            <a:off x="7464600" y="1356875"/>
            <a:ext cx="1367700" cy="10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 descr="TDS Gree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725" y="2842875"/>
            <a:ext cx="22479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Industrial: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Sm≈Gd≈Eu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  TDS</a:t>
            </a:r>
            <a:endParaRPr/>
          </a:p>
        </p:txBody>
      </p:sp>
      <p:cxnSp>
        <p:nvCxnSpPr>
          <p:cNvPr id="267" name="Google Shape;267;p28"/>
          <p:cNvCxnSpPr/>
          <p:nvPr/>
        </p:nvCxnSpPr>
        <p:spPr>
          <a:xfrm>
            <a:off x="1025775" y="5744300"/>
            <a:ext cx="16509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28"/>
          <p:cNvCxnSpPr/>
          <p:nvPr/>
        </p:nvCxnSpPr>
        <p:spPr>
          <a:xfrm>
            <a:off x="1025775" y="5330075"/>
            <a:ext cx="1650900" cy="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9" name="Google Shape;269;p28"/>
          <p:cNvSpPr txBox="1"/>
          <p:nvPr/>
        </p:nvSpPr>
        <p:spPr>
          <a:xfrm rot="-5400000">
            <a:off x="-214925" y="4240450"/>
            <a:ext cx="1191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ppm majors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>
            <a:spLocks noGrp="1"/>
          </p:cNvSpPr>
          <p:nvPr>
            <p:ph type="body" idx="1"/>
          </p:nvPr>
        </p:nvSpPr>
        <p:spPr>
          <a:xfrm>
            <a:off x="4596100" y="1536625"/>
            <a:ext cx="4236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20320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20320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20320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20320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Pine Tree (PRB-18)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House Creek (PRB-14)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Signature for fields</a:t>
            </a:r>
            <a:endParaRPr/>
          </a:p>
        </p:txBody>
      </p:sp>
      <p:sp>
        <p:nvSpPr>
          <p:cNvPr id="276" name="Google Shape;276;p29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4236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Lost Cabin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D85C6"/>
                </a:solidFill>
              </a:rPr>
              <a:t>Moneta Divide</a:t>
            </a:r>
            <a:endParaRPr>
              <a:solidFill>
                <a:srgbClr val="CC000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29"/>
          <p:cNvGrpSpPr/>
          <p:nvPr/>
        </p:nvGrpSpPr>
        <p:grpSpPr>
          <a:xfrm>
            <a:off x="180325" y="1704712"/>
            <a:ext cx="4499051" cy="3364326"/>
            <a:chOff x="4620525" y="1704700"/>
            <a:chExt cx="4499051" cy="3364326"/>
          </a:xfrm>
        </p:grpSpPr>
        <p:pic>
          <p:nvPicPr>
            <p:cNvPr id="278" name="Google Shape;278;p29" descr="WRB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20525" y="1788950"/>
              <a:ext cx="4499051" cy="32800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9" name="Google Shape;279;p29"/>
            <p:cNvCxnSpPr/>
            <p:nvPr/>
          </p:nvCxnSpPr>
          <p:spPr>
            <a:xfrm rot="10800000">
              <a:off x="8092375" y="2105200"/>
              <a:ext cx="0" cy="2628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29"/>
            <p:cNvCxnSpPr/>
            <p:nvPr/>
          </p:nvCxnSpPr>
          <p:spPr>
            <a:xfrm>
              <a:off x="6583050" y="2105200"/>
              <a:ext cx="0" cy="180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1" name="Google Shape;281;p29"/>
            <p:cNvSpPr txBox="1"/>
            <p:nvPr/>
          </p:nvSpPr>
          <p:spPr>
            <a:xfrm>
              <a:off x="6392675" y="1704700"/>
              <a:ext cx="20538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Eu Gd		   Er</a:t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282" name="Google Shape;282;p29"/>
            <p:cNvCxnSpPr/>
            <p:nvPr/>
          </p:nvCxnSpPr>
          <p:spPr>
            <a:xfrm>
              <a:off x="6870050" y="2105200"/>
              <a:ext cx="0" cy="762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3" name="Google Shape;283;p29"/>
          <p:cNvGrpSpPr/>
          <p:nvPr/>
        </p:nvGrpSpPr>
        <p:grpSpPr>
          <a:xfrm>
            <a:off x="4596100" y="1704700"/>
            <a:ext cx="4499051" cy="3364350"/>
            <a:chOff x="24425" y="1704700"/>
            <a:chExt cx="4499051" cy="3364350"/>
          </a:xfrm>
        </p:grpSpPr>
        <p:pic>
          <p:nvPicPr>
            <p:cNvPr id="284" name="Google Shape;284;p29" descr="PRB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25" y="1788950"/>
              <a:ext cx="4499051" cy="3280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5" name="Google Shape;285;p29"/>
            <p:cNvCxnSpPr/>
            <p:nvPr/>
          </p:nvCxnSpPr>
          <p:spPr>
            <a:xfrm rot="10800000">
              <a:off x="3497400" y="2105200"/>
              <a:ext cx="0" cy="2628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29"/>
            <p:cNvCxnSpPr/>
            <p:nvPr/>
          </p:nvCxnSpPr>
          <p:spPr>
            <a:xfrm>
              <a:off x="1980775" y="2105200"/>
              <a:ext cx="0" cy="469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29"/>
            <p:cNvCxnSpPr/>
            <p:nvPr/>
          </p:nvCxnSpPr>
          <p:spPr>
            <a:xfrm>
              <a:off x="2291975" y="2105200"/>
              <a:ext cx="0" cy="762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8" name="Google Shape;288;p29"/>
            <p:cNvSpPr txBox="1"/>
            <p:nvPr/>
          </p:nvSpPr>
          <p:spPr>
            <a:xfrm>
              <a:off x="1795275" y="1704700"/>
              <a:ext cx="20538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Eu Gd		   Er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REEs can be measured.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REEs may reflect Geologic Heterogeneity.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	Terrestrial/Marine Frac-Sand/Biologics/Age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Many fields have higher concentration than Ocean Water. This does not necessarily imply a better mine. (oil droplets, TDS, disposal)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Future work will improve our ability to read these signatures and identify what they mean.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1"/>
          </p:nvPr>
        </p:nvSpPr>
        <p:spPr>
          <a:xfrm>
            <a:off x="4645275" y="1536633"/>
            <a:ext cx="41871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Team Members: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University of Wyoming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USGS</a:t>
            </a:r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41871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Funding sources: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DOE: EERE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State of Wyoming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31"/>
          <p:cNvGrpSpPr/>
          <p:nvPr/>
        </p:nvGrpSpPr>
        <p:grpSpPr>
          <a:xfrm>
            <a:off x="4645275" y="1536569"/>
            <a:ext cx="3483900" cy="1016075"/>
            <a:chOff x="3384900" y="1936750"/>
            <a:chExt cx="3483900" cy="762075"/>
          </a:xfrm>
        </p:grpSpPr>
        <p:sp>
          <p:nvSpPr>
            <p:cNvPr id="303" name="Google Shape;303;p31"/>
            <p:cNvSpPr/>
            <p:nvPr/>
          </p:nvSpPr>
          <p:spPr>
            <a:xfrm>
              <a:off x="3384900" y="1936750"/>
              <a:ext cx="3483900" cy="762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4" name="Google Shape;304;p31" descr="640px-Idaho_National_Laboratory_logo.svg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84904" y="1936750"/>
              <a:ext cx="3483771" cy="76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5" name="Google Shape;305;p31"/>
          <p:cNvGrpSpPr/>
          <p:nvPr/>
        </p:nvGrpSpPr>
        <p:grpSpPr>
          <a:xfrm>
            <a:off x="1601975" y="1536578"/>
            <a:ext cx="2896825" cy="1016075"/>
            <a:chOff x="4499775" y="1152400"/>
            <a:chExt cx="2896825" cy="762075"/>
          </a:xfrm>
        </p:grpSpPr>
        <p:pic>
          <p:nvPicPr>
            <p:cNvPr id="306" name="Google Shape;306;p31" descr="CMI_Logo_Color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99775" y="1152475"/>
              <a:ext cx="753618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31"/>
            <p:cNvSpPr txBox="1"/>
            <p:nvPr/>
          </p:nvSpPr>
          <p:spPr>
            <a:xfrm>
              <a:off x="5253400" y="1152400"/>
              <a:ext cx="2143200" cy="76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imes New Roman"/>
                  <a:ea typeface="Times New Roman"/>
                  <a:cs typeface="Times New Roman"/>
                  <a:sym typeface="Times New Roman"/>
                </a:rPr>
                <a:t>Carbon Management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imes New Roman"/>
                  <a:ea typeface="Times New Roman"/>
                  <a:cs typeface="Times New Roman"/>
                  <a:sym typeface="Times New Roman"/>
                </a:rPr>
                <a:t>Institute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08" name="Google Shape;308;p31" descr="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1842" y="5212500"/>
            <a:ext cx="1934498" cy="762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31"/>
          <p:cNvCxnSpPr/>
          <p:nvPr/>
        </p:nvCxnSpPr>
        <p:spPr>
          <a:xfrm>
            <a:off x="315050" y="3175000"/>
            <a:ext cx="4188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0" name="Google Shape;310;p31" descr="475px-University_of_Wyoming_seal.sv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9367" y="5174254"/>
            <a:ext cx="829815" cy="838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31"/>
          <p:cNvCxnSpPr/>
          <p:nvPr/>
        </p:nvCxnSpPr>
        <p:spPr>
          <a:xfrm>
            <a:off x="4498800" y="3171500"/>
            <a:ext cx="0" cy="2885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Guidance? Questions? Comments?</a:t>
            </a:r>
            <a:endParaRPr/>
          </a:p>
        </p:txBody>
      </p:sp>
      <p:sp>
        <p:nvSpPr>
          <p:cNvPr id="317" name="Google Shape;317;p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This REE project is just beginning.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We need more data. Collection continues.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We welcome any guidance from experts in the audience.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14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u="sng"/>
              <a:t>Serious Title</a:t>
            </a:r>
            <a:endParaRPr u="sng"/>
          </a:p>
          <a:p>
            <a:pPr marL="342900" lvl="0" indent="-139700" algn="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The Parent Project</a:t>
            </a:r>
            <a:endParaRPr/>
          </a:p>
          <a:p>
            <a:pPr marL="342900" lvl="0" indent="-139700" algn="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Isotope Data</a:t>
            </a:r>
            <a:endParaRPr/>
          </a:p>
          <a:p>
            <a:pPr marL="342900" lvl="0" indent="-139700" algn="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General REE Theory</a:t>
            </a:r>
            <a:endParaRPr/>
          </a:p>
          <a:p>
            <a:pPr marL="342900" lvl="0" indent="-139700" algn="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Measuring ng/L (ppt)</a:t>
            </a:r>
            <a:endParaRPr/>
          </a:p>
          <a:p>
            <a:pPr marL="342900" lvl="0" indent="-139700" algn="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Data by Basin &amp; Field</a:t>
            </a:r>
            <a:endParaRPr/>
          </a:p>
          <a:p>
            <a:pPr marL="342900" lvl="0" indent="-139700" algn="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4572000" y="1600200"/>
            <a:ext cx="4114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u="sng"/>
              <a:t>Cheap Novel Title</a:t>
            </a:r>
            <a:endParaRPr u="sng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The Big Picture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Inspiration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Overlooked?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The Challenge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Found Fingerprints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Explanation</a:t>
            </a:r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4640375" y="1600200"/>
            <a:ext cx="0" cy="45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</a:t>
            </a:r>
            <a:endParaRPr/>
          </a:p>
        </p:txBody>
      </p:sp>
      <p:sp>
        <p:nvSpPr>
          <p:cNvPr id="323" name="Google Shape;323;p3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200"/>
              <a:t>McLennan, S. M. (2001), Relationships between the trace element composition of sedimentary rocks and upper continental crust, Geochem. Geophys. Geosyst., 2, 1021, doi:10.1029/2000GC000109.</a:t>
            </a:r>
            <a:endParaRPr sz="12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200"/>
              <a:t>Clark, Ian, and Peter Fritz, 1997, Environmental isotopes in hydrogeology: Boca Raton, Fla., Lewis Publishers.</a:t>
            </a:r>
            <a:endParaRPr sz="12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200"/>
              <a:t>Hatje, Vanessa, Bruland K., and Flegal A. R.“Increases in Anthropogenic Gadolinium Anomalies and Rare Earth Element Concentrations in San Francisco Bay over a 20 Year Record” Environmental Science &amp; Technology 2016 50 (8), 4159-4168 DOI: 10.1021/acs.est.5b04322</a:t>
            </a:r>
            <a:endParaRPr sz="12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12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200"/>
              <a:t>http://www.sciencedirect.com/science/article/pii/0016703785900900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Objectives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b="1"/>
              <a:t>National Database - O&amp;G and Geothermal REEs</a:t>
            </a:r>
            <a:endParaRPr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Refine Measuring Methods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Statistical Screening to predict occurrence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Techno-Economic Assessment</a:t>
            </a:r>
            <a:endParaRPr/>
          </a:p>
        </p:txBody>
      </p:sp>
      <p:pic>
        <p:nvPicPr>
          <p:cNvPr id="104" name="Google Shape;104;p16" descr="T01 REE CM li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6638"/>
            <a:ext cx="8229600" cy="290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Objectives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b="1"/>
              <a:t>National Database - O&amp;G and Geothermal </a:t>
            </a:r>
            <a:r>
              <a:rPr lang="en" b="1">
                <a:solidFill>
                  <a:srgbClr val="FF0000"/>
                </a:solidFill>
              </a:rPr>
              <a:t>REE</a:t>
            </a:r>
            <a:r>
              <a:rPr lang="en" b="1"/>
              <a:t>s</a:t>
            </a:r>
            <a:endParaRPr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Refine Measuring Methods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Statistical Screening to predict occurrence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Techno-Economic Assessment</a:t>
            </a:r>
            <a:endParaRPr/>
          </a:p>
        </p:txBody>
      </p:sp>
      <p:grpSp>
        <p:nvGrpSpPr>
          <p:cNvPr id="111" name="Google Shape;111;p17"/>
          <p:cNvGrpSpPr/>
          <p:nvPr/>
        </p:nvGrpSpPr>
        <p:grpSpPr>
          <a:xfrm>
            <a:off x="457200" y="1176638"/>
            <a:ext cx="8229600" cy="2908588"/>
            <a:chOff x="457200" y="1176638"/>
            <a:chExt cx="8229600" cy="2908588"/>
          </a:xfrm>
        </p:grpSpPr>
        <p:pic>
          <p:nvPicPr>
            <p:cNvPr id="112" name="Google Shape;112;p17" descr="T01 REE CM list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1176638"/>
              <a:ext cx="8229600" cy="2908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7"/>
            <p:cNvSpPr/>
            <p:nvPr/>
          </p:nvSpPr>
          <p:spPr>
            <a:xfrm>
              <a:off x="664300" y="2071093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664300" y="1865925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664300" y="2276261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4890450" y="2276255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4890450" y="2071088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4890450" y="2481423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4890450" y="2686636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664300" y="3274661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664300" y="3690836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4890450" y="3069461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4890450" y="3479848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4890450" y="3685061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664300" y="2672873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664300" y="2880961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4890450" y="1641923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664300" y="1455611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 descr="REEBasins National Ma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1855"/>
            <a:ext cx="9144000" cy="49385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REE Work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7817400" y="942350"/>
            <a:ext cx="8694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≈ 150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Area for this talk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3202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WRB</a:t>
            </a:r>
            <a:endParaRPr>
              <a:solidFill>
                <a:srgbClr val="3C78D8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 Fields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PRB</a:t>
            </a:r>
            <a:endParaRPr>
              <a:solidFill>
                <a:srgbClr val="E69138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 Fields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2 </a:t>
            </a:r>
            <a:r>
              <a:rPr lang="en">
                <a:solidFill>
                  <a:srgbClr val="6AA84F"/>
                </a:solidFill>
              </a:rPr>
              <a:t>Power Stations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142" name="Google Shape;142;p19" descr="Map of study area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7391" y="1417950"/>
            <a:ext cx="5909407" cy="47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7817400" y="942350"/>
            <a:ext cx="8694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= 28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Strata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710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WRB</a:t>
            </a:r>
            <a:r>
              <a:rPr lang="en"/>
              <a:t>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Young-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Very Old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PRB</a:t>
            </a:r>
            <a:r>
              <a:rPr lang="en"/>
              <a:t>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East-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West</a:t>
            </a:r>
            <a:endParaRPr/>
          </a:p>
        </p:txBody>
      </p:sp>
      <p:pic>
        <p:nvPicPr>
          <p:cNvPr id="150" name="Google Shape;150;p20" descr="PRB&amp;WRB Strat collum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7772" y="1600200"/>
            <a:ext cx="6519027" cy="452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3262925" y="1660775"/>
            <a:ext cx="1250400" cy="224700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5945575" y="1660775"/>
            <a:ext cx="2690400" cy="224700"/>
          </a:xfrm>
          <a:prstGeom prst="rect">
            <a:avLst/>
          </a:prstGeom>
          <a:noFill/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Isotopes: δD, δO¹⁸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3055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Right of GMWL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Prolonged Rxn with Rock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Good place to see REEs from rock to water</a:t>
            </a:r>
            <a:endParaRPr/>
          </a:p>
        </p:txBody>
      </p:sp>
      <p:pic>
        <p:nvPicPr>
          <p:cNvPr id="159" name="Google Shape;159;p21" descr="ISOTOPES Blue Oran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7525" y="1536625"/>
            <a:ext cx="5776374" cy="44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2"/>
          <p:cNvGrpSpPr/>
          <p:nvPr/>
        </p:nvGrpSpPr>
        <p:grpSpPr>
          <a:xfrm>
            <a:off x="0" y="2969875"/>
            <a:ext cx="1299300" cy="3253125"/>
            <a:chOff x="0" y="2969875"/>
            <a:chExt cx="1299300" cy="3253125"/>
          </a:xfrm>
        </p:grpSpPr>
        <p:sp>
          <p:nvSpPr>
            <p:cNvPr id="165" name="Google Shape;165;p22"/>
            <p:cNvSpPr/>
            <p:nvPr/>
          </p:nvSpPr>
          <p:spPr>
            <a:xfrm rot="-5400000">
              <a:off x="-437250" y="4486450"/>
              <a:ext cx="2173800" cy="12993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2"/>
            <p:cNvSpPr/>
            <p:nvPr/>
          </p:nvSpPr>
          <p:spPr>
            <a:xfrm rot="-5400000">
              <a:off x="148500" y="2821375"/>
              <a:ext cx="1002300" cy="12993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22"/>
          <p:cNvGrpSpPr/>
          <p:nvPr/>
        </p:nvGrpSpPr>
        <p:grpSpPr>
          <a:xfrm>
            <a:off x="2110200" y="1758400"/>
            <a:ext cx="732600" cy="4144350"/>
            <a:chOff x="2110200" y="1758400"/>
            <a:chExt cx="732600" cy="4144350"/>
          </a:xfrm>
        </p:grpSpPr>
        <p:sp>
          <p:nvSpPr>
            <p:cNvPr id="168" name="Google Shape;168;p22"/>
            <p:cNvSpPr/>
            <p:nvPr/>
          </p:nvSpPr>
          <p:spPr>
            <a:xfrm>
              <a:off x="2110200" y="2895550"/>
              <a:ext cx="732600" cy="732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2110200" y="1758400"/>
              <a:ext cx="732600" cy="732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2110200" y="4032700"/>
              <a:ext cx="732600" cy="732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2110200" y="5169850"/>
              <a:ext cx="732600" cy="732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REE Transfer</a:t>
            </a:r>
            <a:endParaRPr/>
          </a:p>
        </p:txBody>
      </p:sp>
      <p:pic>
        <p:nvPicPr>
          <p:cNvPr id="173" name="Google Shape;173;p22" descr="REE chondrite PPM Sma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788" y="-11"/>
            <a:ext cx="4038600" cy="129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 descr="REE empty Smal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538" y="1238705"/>
            <a:ext cx="4035176" cy="11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4591550" y="3106625"/>
            <a:ext cx="820500" cy="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2" descr="REE empty Smal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538" y="2562417"/>
            <a:ext cx="4035176" cy="11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 descr="REE empty Smal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538" y="3886142"/>
            <a:ext cx="4035176" cy="11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5016988" y="4115663"/>
            <a:ext cx="3512050" cy="669200"/>
          </a:xfrm>
          <a:custGeom>
            <a:avLst/>
            <a:gdLst/>
            <a:ahLst/>
            <a:cxnLst/>
            <a:rect l="l" t="t" r="r" b="b"/>
            <a:pathLst>
              <a:path w="140482" h="26768" extrusionOk="0">
                <a:moveTo>
                  <a:pt x="293" y="0"/>
                </a:moveTo>
                <a:lnTo>
                  <a:pt x="8988" y="1954"/>
                </a:lnTo>
                <a:lnTo>
                  <a:pt x="19734" y="4103"/>
                </a:lnTo>
                <a:lnTo>
                  <a:pt x="29406" y="5666"/>
                </a:lnTo>
                <a:lnTo>
                  <a:pt x="49726" y="7718"/>
                </a:lnTo>
                <a:lnTo>
                  <a:pt x="60570" y="10453"/>
                </a:lnTo>
                <a:lnTo>
                  <a:pt x="70339" y="10160"/>
                </a:lnTo>
                <a:lnTo>
                  <a:pt x="90170" y="12700"/>
                </a:lnTo>
                <a:lnTo>
                  <a:pt x="120455" y="14947"/>
                </a:lnTo>
                <a:lnTo>
                  <a:pt x="140482" y="15142"/>
                </a:lnTo>
                <a:lnTo>
                  <a:pt x="140384" y="26572"/>
                </a:lnTo>
                <a:lnTo>
                  <a:pt x="0" y="26768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2"/>
          <p:cNvSpPr/>
          <p:nvPr/>
        </p:nvSpPr>
        <p:spPr>
          <a:xfrm>
            <a:off x="5019438" y="2826313"/>
            <a:ext cx="3512050" cy="630125"/>
          </a:xfrm>
          <a:custGeom>
            <a:avLst/>
            <a:gdLst/>
            <a:ahLst/>
            <a:cxnLst/>
            <a:rect l="l" t="t" r="r" b="b"/>
            <a:pathLst>
              <a:path w="140482" h="25205" extrusionOk="0">
                <a:moveTo>
                  <a:pt x="0" y="0"/>
                </a:moveTo>
                <a:lnTo>
                  <a:pt x="8988" y="3322"/>
                </a:lnTo>
                <a:lnTo>
                  <a:pt x="18952" y="5862"/>
                </a:lnTo>
                <a:lnTo>
                  <a:pt x="29894" y="7620"/>
                </a:lnTo>
                <a:lnTo>
                  <a:pt x="49823" y="9965"/>
                </a:lnTo>
                <a:lnTo>
                  <a:pt x="59202" y="2149"/>
                </a:lnTo>
                <a:lnTo>
                  <a:pt x="69362" y="12700"/>
                </a:lnTo>
                <a:lnTo>
                  <a:pt x="80303" y="14263"/>
                </a:lnTo>
                <a:lnTo>
                  <a:pt x="91245" y="14654"/>
                </a:lnTo>
                <a:lnTo>
                  <a:pt x="120357" y="15045"/>
                </a:lnTo>
                <a:lnTo>
                  <a:pt x="140286" y="15240"/>
                </a:lnTo>
                <a:lnTo>
                  <a:pt x="140482" y="25205"/>
                </a:lnTo>
                <a:lnTo>
                  <a:pt x="0" y="25009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2"/>
          <p:cNvSpPr/>
          <p:nvPr/>
        </p:nvSpPr>
        <p:spPr>
          <a:xfrm>
            <a:off x="5014563" y="1758425"/>
            <a:ext cx="3512025" cy="381000"/>
          </a:xfrm>
          <a:custGeom>
            <a:avLst/>
            <a:gdLst/>
            <a:ahLst/>
            <a:cxnLst/>
            <a:rect l="l" t="t" r="r" b="b"/>
            <a:pathLst>
              <a:path w="140481" h="15240" extrusionOk="0">
                <a:moveTo>
                  <a:pt x="195" y="0"/>
                </a:moveTo>
                <a:lnTo>
                  <a:pt x="140481" y="0"/>
                </a:lnTo>
                <a:lnTo>
                  <a:pt x="140481" y="15240"/>
                </a:lnTo>
                <a:lnTo>
                  <a:pt x="0" y="1524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2" descr="REE empty Smal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550" y="5079705"/>
            <a:ext cx="4035176" cy="11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/>
          <p:nvPr/>
        </p:nvSpPr>
        <p:spPr>
          <a:xfrm>
            <a:off x="5013338" y="5209875"/>
            <a:ext cx="3514500" cy="749800"/>
          </a:xfrm>
          <a:custGeom>
            <a:avLst/>
            <a:gdLst/>
            <a:ahLst/>
            <a:cxnLst/>
            <a:rect l="l" t="t" r="r" b="b"/>
            <a:pathLst>
              <a:path w="140580" h="29992" extrusionOk="0">
                <a:moveTo>
                  <a:pt x="293" y="0"/>
                </a:moveTo>
                <a:lnTo>
                  <a:pt x="8597" y="782"/>
                </a:lnTo>
                <a:lnTo>
                  <a:pt x="18855" y="3126"/>
                </a:lnTo>
                <a:lnTo>
                  <a:pt x="29015" y="4787"/>
                </a:lnTo>
                <a:lnTo>
                  <a:pt x="49823" y="6936"/>
                </a:lnTo>
                <a:lnTo>
                  <a:pt x="60179" y="11528"/>
                </a:lnTo>
                <a:lnTo>
                  <a:pt x="70339" y="10453"/>
                </a:lnTo>
                <a:lnTo>
                  <a:pt x="90463" y="12505"/>
                </a:lnTo>
                <a:lnTo>
                  <a:pt x="110197" y="11919"/>
                </a:lnTo>
                <a:lnTo>
                  <a:pt x="140580" y="13286"/>
                </a:lnTo>
                <a:lnTo>
                  <a:pt x="140482" y="29992"/>
                </a:lnTo>
                <a:lnTo>
                  <a:pt x="0" y="29894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Google Shape;183;p22"/>
          <p:cNvSpPr txBox="1"/>
          <p:nvPr/>
        </p:nvSpPr>
        <p:spPr>
          <a:xfrm>
            <a:off x="6101088" y="1758425"/>
            <a:ext cx="10161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chondrite</a:t>
            </a:r>
            <a:endParaRPr/>
          </a:p>
        </p:txBody>
      </p:sp>
      <p:sp>
        <p:nvSpPr>
          <p:cNvPr id="184" name="Google Shape;184;p22"/>
          <p:cNvSpPr txBox="1"/>
          <p:nvPr/>
        </p:nvSpPr>
        <p:spPr>
          <a:xfrm>
            <a:off x="6101075" y="5554350"/>
            <a:ext cx="10161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PAAS</a:t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6101100" y="196500"/>
            <a:ext cx="10785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chondrite (ppm)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457200" y="1059450"/>
            <a:ext cx="4038600" cy="48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/>
              <a:t>Mantle</a:t>
            </a:r>
            <a:endParaRPr sz="3200" b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i="1"/>
              <a:t>mixing</a:t>
            </a:r>
            <a:endParaRPr sz="3200" i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/>
              <a:t>Emplaced Magma</a:t>
            </a:r>
            <a:endParaRPr sz="3200" b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i="1"/>
              <a:t>fract. crystallization</a:t>
            </a:r>
            <a:endParaRPr sz="3200" i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b="1"/>
              <a:t>Igneous Metamorphs</a:t>
            </a:r>
            <a:endParaRPr sz="3200" b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i="1"/>
              <a:t>weathering</a:t>
            </a:r>
            <a:endParaRPr sz="3200" i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b="1"/>
              <a:t>Loose Sediment</a:t>
            </a:r>
            <a:endParaRPr sz="3200" b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i="1"/>
              <a:t>diagenesis</a:t>
            </a:r>
            <a:endParaRPr sz="3200" i="1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b="1"/>
              <a:t>Metasediment</a:t>
            </a:r>
            <a:endParaRPr sz="32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On-screen Show (4:3)</PresentationFormat>
  <Paragraphs>164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 AQUEOUS RARE EARTH ELEMENT PATTERNS AND CONCENTRATION IN CO-PRODUCED BRINES AND INDUSTRIAL PONDS, WYOMING</vt:lpstr>
      <vt:lpstr>Outline</vt:lpstr>
      <vt:lpstr>Project Objectives</vt:lpstr>
      <vt:lpstr>Project Objectives</vt:lpstr>
      <vt:lpstr>Ongoing REE Work</vt:lpstr>
      <vt:lpstr>Study Area for this talk</vt:lpstr>
      <vt:lpstr>Strata</vt:lpstr>
      <vt:lpstr>Isotopes: δD, δO¹⁸</vt:lpstr>
      <vt:lpstr>REE Transfer</vt:lpstr>
      <vt:lpstr>Natural Water REE Transfer</vt:lpstr>
      <vt:lpstr>Rock normalization inappropriate for Water</vt:lpstr>
      <vt:lpstr>PowerPoint Presentation</vt:lpstr>
      <vt:lpstr>Basin REE</vt:lpstr>
      <vt:lpstr>Basin REE</vt:lpstr>
      <vt:lpstr>Basin REE</vt:lpstr>
      <vt:lpstr>Signature for fields</vt:lpstr>
      <vt:lpstr>Conclusions</vt:lpstr>
      <vt:lpstr>Acknowledgements</vt:lpstr>
      <vt:lpstr>Guidance? Questions? Comments?</vt:lpstr>
      <vt:lpstr>Ref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AQUEOUS RARE EARTH ELEMENT PATTERNS AND CONCENTRATION IN CO-PRODUCED BRINES AND INDUSTRIAL PONDS, WYOMING</dc:title>
  <dc:creator>Charles W. Nye</dc:creator>
  <cp:lastModifiedBy>Charles W. Nye</cp:lastModifiedBy>
  <cp:revision>1</cp:revision>
  <dcterms:modified xsi:type="dcterms:W3CDTF">2019-04-16T21:19:53Z</dcterms:modified>
</cp:coreProperties>
</file>