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Corsiva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8da4e881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8da4e881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8da4e881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8da4e881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8da4e8816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8da4e8816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69113996d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69113996d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69713127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69713127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69713127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69713127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8da4e881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8da4e881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8da4e881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8da4e881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8e3b9e9d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8e3b9e9d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8da4e8816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8da4e8816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6ab86f23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6ab86f23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69113996d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69113996d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69113996d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69113996d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6b0a9e8d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6b0a9e8d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6b0a9e8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6b0a9e8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1C4587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8e151af9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8e151af9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6971312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6971312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d1d973b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8d1d973b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8da4e881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8da4e881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8da4e881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8da4e881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TYPICAL AQUEOUS RARE EARTH ELEMENT BEHAVIOR IN CO-PRODUCED BRINES, WYOMING</a:t>
            </a:r>
            <a:endParaRPr sz="3000"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1371600" y="2838450"/>
            <a:ext cx="64008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/>
              <a:t>Charles Nye¹ Scott Quillinan¹ Travis McLing²</a:t>
            </a:r>
            <a:endParaRPr sz="180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/>
              <a:t>Ghanashyam Neupane² Yuri Ganshin¹</a:t>
            </a:r>
            <a:endParaRPr sz="180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/>
              <a:t>¹Carbon Management Institute, University of Wyoming</a:t>
            </a:r>
            <a:endParaRPr sz="180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/>
              <a:t> ²Idaho National Laboratory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3" descr="four Normalizations-NASC-NPDW-NASC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6832" y="1662769"/>
            <a:ext cx="4786647" cy="29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Normalization</a:t>
            </a:r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27300" cy="33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NASC: good for rocks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NPDW: good for water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NASC*10⁻⁶: ?works?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9" name="Google Shape;179;p23"/>
          <p:cNvCxnSpPr/>
          <p:nvPr/>
        </p:nvCxnSpPr>
        <p:spPr>
          <a:xfrm rot="10800000" flipH="1">
            <a:off x="4775550" y="2361735"/>
            <a:ext cx="3349800" cy="7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0" name="Google Shape;180;p23"/>
          <p:cNvSpPr/>
          <p:nvPr/>
        </p:nvSpPr>
        <p:spPr>
          <a:xfrm>
            <a:off x="4879925" y="3464875"/>
            <a:ext cx="288300" cy="1019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81;p23"/>
          <p:cNvGrpSpPr/>
          <p:nvPr/>
        </p:nvGrpSpPr>
        <p:grpSpPr>
          <a:xfrm>
            <a:off x="4767575" y="3653330"/>
            <a:ext cx="3357775" cy="572717"/>
            <a:chOff x="4767575" y="3648725"/>
            <a:chExt cx="3357775" cy="498275"/>
          </a:xfrm>
        </p:grpSpPr>
        <p:cxnSp>
          <p:nvCxnSpPr>
            <p:cNvPr id="182" name="Google Shape;182;p23"/>
            <p:cNvCxnSpPr/>
            <p:nvPr/>
          </p:nvCxnSpPr>
          <p:spPr>
            <a:xfrm rot="10800000">
              <a:off x="4783350" y="3648725"/>
              <a:ext cx="3342000" cy="44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23"/>
            <p:cNvCxnSpPr/>
            <p:nvPr/>
          </p:nvCxnSpPr>
          <p:spPr>
            <a:xfrm rot="10800000">
              <a:off x="4767575" y="3993700"/>
              <a:ext cx="3350100" cy="1533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4" descr="four Normalization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7640" y="1662769"/>
            <a:ext cx="4786647" cy="29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Normalization</a:t>
            </a:r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27300" cy="33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NASC: good for rocks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NPDW: good for water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NASC*10⁻⁶: ?works?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WBPW: New structure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1" name="Google Shape;191;p24"/>
          <p:cNvCxnSpPr/>
          <p:nvPr/>
        </p:nvCxnSpPr>
        <p:spPr>
          <a:xfrm rot="10800000" flipH="1">
            <a:off x="4775550" y="2361735"/>
            <a:ext cx="3349800" cy="7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" name="Google Shape;192;p24"/>
          <p:cNvSpPr/>
          <p:nvPr/>
        </p:nvSpPr>
        <p:spPr>
          <a:xfrm>
            <a:off x="4887745" y="3464875"/>
            <a:ext cx="292800" cy="1019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4"/>
          <p:cNvSpPr/>
          <p:nvPr/>
        </p:nvSpPr>
        <p:spPr>
          <a:xfrm>
            <a:off x="5667249" y="3464875"/>
            <a:ext cx="795000" cy="1019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descr="four Normalization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7640" y="1662769"/>
            <a:ext cx="4786647" cy="29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Normalization</a:t>
            </a:r>
            <a:endParaRPr/>
          </a:p>
        </p:txBody>
      </p:sp>
      <p:cxnSp>
        <p:nvCxnSpPr>
          <p:cNvPr id="200" name="Google Shape;200;p25"/>
          <p:cNvCxnSpPr/>
          <p:nvPr/>
        </p:nvCxnSpPr>
        <p:spPr>
          <a:xfrm rot="10800000" flipH="1">
            <a:off x="4775550" y="2361735"/>
            <a:ext cx="3349800" cy="7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1" name="Google Shape;201;p25"/>
          <p:cNvPicPr preferRelativeResize="0"/>
          <p:nvPr/>
        </p:nvPicPr>
        <p:blipFill rotWithShape="1">
          <a:blip r:embed="rId4">
            <a:alphaModFix amt="50000"/>
          </a:blip>
          <a:srcRect l="54396" t="5855" r="4929" b="22644"/>
          <a:stretch/>
        </p:blipFill>
        <p:spPr>
          <a:xfrm rot="-5400000">
            <a:off x="5680072" y="2300012"/>
            <a:ext cx="1418103" cy="3625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5"/>
          <p:cNvPicPr preferRelativeResize="0"/>
          <p:nvPr/>
        </p:nvPicPr>
        <p:blipFill rotWithShape="1">
          <a:blip r:embed="rId4">
            <a:alphaModFix/>
          </a:blip>
          <a:srcRect l="1176" t="1175" r="1613" b="19916"/>
          <a:stretch/>
        </p:blipFill>
        <p:spPr>
          <a:xfrm>
            <a:off x="0" y="1280025"/>
            <a:ext cx="4166401" cy="320415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5"/>
          <p:cNvSpPr txBox="1"/>
          <p:nvPr/>
        </p:nvSpPr>
        <p:spPr>
          <a:xfrm>
            <a:off x="781900" y="1017725"/>
            <a:ext cx="4599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#1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04" name="Google Shape;204;p25"/>
          <p:cNvSpPr/>
          <p:nvPr/>
        </p:nvSpPr>
        <p:spPr>
          <a:xfrm>
            <a:off x="2230650" y="1280025"/>
            <a:ext cx="1935600" cy="32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5"/>
          <p:cNvSpPr txBox="1"/>
          <p:nvPr/>
        </p:nvSpPr>
        <p:spPr>
          <a:xfrm>
            <a:off x="3019300" y="1017725"/>
            <a:ext cx="4599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#2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8202000" y="3884250"/>
            <a:ext cx="4599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#3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07" name="Google Shape;207;p25"/>
          <p:cNvPicPr preferRelativeResize="0"/>
          <p:nvPr/>
        </p:nvPicPr>
        <p:blipFill rotWithShape="1">
          <a:blip r:embed="rId4">
            <a:alphaModFix/>
          </a:blip>
          <a:srcRect l="54396" t="5855" r="4929" b="22644"/>
          <a:stretch/>
        </p:blipFill>
        <p:spPr>
          <a:xfrm rot="-5400000">
            <a:off x="5680072" y="2300012"/>
            <a:ext cx="1418103" cy="362574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 txBox="1"/>
          <p:nvPr/>
        </p:nvSpPr>
        <p:spPr>
          <a:xfrm>
            <a:off x="1181325" y="4359863"/>
            <a:ext cx="8694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 = 38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>
            <a:spLocks noGrp="1"/>
          </p:cNvSpPr>
          <p:nvPr>
            <p:ph type="body" idx="1"/>
          </p:nvPr>
        </p:nvSpPr>
        <p:spPr>
          <a:xfrm>
            <a:off x="350025" y="445025"/>
            <a:ext cx="2417100" cy="9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Wind River</a:t>
            </a:r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/>
              <a:t>Data Comparison</a:t>
            </a:r>
            <a:endParaRPr/>
          </a:p>
        </p:txBody>
      </p:sp>
      <p:pic>
        <p:nvPicPr>
          <p:cNvPr id="215" name="Google Shape;215;p26" descr="Map of study areas-GSA color.png"/>
          <p:cNvPicPr preferRelativeResize="0"/>
          <p:nvPr/>
        </p:nvPicPr>
        <p:blipFill rotWithShape="1">
          <a:blip r:embed="rId3">
            <a:alphaModFix/>
          </a:blip>
          <a:srcRect l="25320" t="33751" r="39988" b="40247"/>
          <a:stretch/>
        </p:blipFill>
        <p:spPr>
          <a:xfrm>
            <a:off x="6728925" y="332150"/>
            <a:ext cx="2103374" cy="125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86650"/>
            <a:ext cx="5057592" cy="348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4792" y="2170051"/>
            <a:ext cx="3629207" cy="2498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/>
              <a:t>Data Comparison</a:t>
            </a:r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350025" y="445025"/>
            <a:ext cx="2700900" cy="9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03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Powder River</a:t>
            </a:r>
            <a:endParaRPr/>
          </a:p>
        </p:txBody>
      </p:sp>
      <p:pic>
        <p:nvPicPr>
          <p:cNvPr id="224" name="Google Shape;224;p27" descr="Map of study areas-GSA color.png"/>
          <p:cNvPicPr preferRelativeResize="0"/>
          <p:nvPr/>
        </p:nvPicPr>
        <p:blipFill rotWithShape="1">
          <a:blip r:embed="rId3">
            <a:alphaModFix/>
          </a:blip>
          <a:srcRect l="59842" t="9204" r="7439" b="38587"/>
          <a:stretch/>
        </p:blipFill>
        <p:spPr>
          <a:xfrm>
            <a:off x="7306900" y="298300"/>
            <a:ext cx="1525400" cy="183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78600"/>
            <a:ext cx="5057592" cy="348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9067" y="2206250"/>
            <a:ext cx="3564922" cy="245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/>
              <a:t>Data Comparison</a:t>
            </a:r>
            <a:endParaRPr/>
          </a:p>
        </p:txBody>
      </p:sp>
      <p:pic>
        <p:nvPicPr>
          <p:cNvPr id="232" name="Google Shape;232;p28" descr="Map of study areas-GSA color.png"/>
          <p:cNvPicPr preferRelativeResize="0"/>
          <p:nvPr/>
        </p:nvPicPr>
        <p:blipFill rotWithShape="1">
          <a:blip r:embed="rId3">
            <a:alphaModFix/>
          </a:blip>
          <a:srcRect l="31566" t="75439" r="49362" b="4752"/>
          <a:stretch/>
        </p:blipFill>
        <p:spPr>
          <a:xfrm>
            <a:off x="7411974" y="313162"/>
            <a:ext cx="1420324" cy="117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8"/>
          <p:cNvSpPr txBox="1">
            <a:spLocks noGrp="1"/>
          </p:cNvSpPr>
          <p:nvPr>
            <p:ph type="body" idx="1"/>
          </p:nvPr>
        </p:nvSpPr>
        <p:spPr>
          <a:xfrm>
            <a:off x="350025" y="445025"/>
            <a:ext cx="2417100" cy="9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FA8DC"/>
                </a:solidFill>
              </a:rPr>
              <a:t>Washakie</a:t>
            </a:r>
            <a:endParaRPr/>
          </a:p>
        </p:txBody>
      </p:sp>
      <p:pic>
        <p:nvPicPr>
          <p:cNvPr id="234" name="Google Shape;23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17726"/>
            <a:ext cx="5312977" cy="365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0627" y="2325526"/>
            <a:ext cx="3413372" cy="2349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/>
              <a:t>Data Comparison</a:t>
            </a:r>
            <a:endParaRPr/>
          </a:p>
        </p:txBody>
      </p:sp>
      <p:sp>
        <p:nvSpPr>
          <p:cNvPr id="241" name="Google Shape;241;p29"/>
          <p:cNvSpPr txBox="1">
            <a:spLocks noGrp="1"/>
          </p:cNvSpPr>
          <p:nvPr>
            <p:ph type="body" idx="1"/>
          </p:nvPr>
        </p:nvSpPr>
        <p:spPr>
          <a:xfrm>
            <a:off x="350025" y="445025"/>
            <a:ext cx="2417100" cy="9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</a:rPr>
              <a:t>Green River</a:t>
            </a:r>
            <a:endParaRPr/>
          </a:p>
        </p:txBody>
      </p:sp>
      <p:pic>
        <p:nvPicPr>
          <p:cNvPr id="242" name="Google Shape;242;p29" descr="Map of study areas-GSA color.png"/>
          <p:cNvPicPr preferRelativeResize="0"/>
          <p:nvPr/>
        </p:nvPicPr>
        <p:blipFill rotWithShape="1">
          <a:blip r:embed="rId3">
            <a:alphaModFix/>
          </a:blip>
          <a:srcRect l="11639" t="47781" r="48445" b="4346"/>
          <a:stretch/>
        </p:blipFill>
        <p:spPr>
          <a:xfrm>
            <a:off x="6971300" y="324100"/>
            <a:ext cx="1860998" cy="177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86625"/>
            <a:ext cx="5057592" cy="348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4792" y="2170024"/>
            <a:ext cx="3629207" cy="2498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/>
              <a:t>Data Comparison</a:t>
            </a:r>
            <a:endParaRPr/>
          </a:p>
        </p:txBody>
      </p:sp>
      <p:sp>
        <p:nvSpPr>
          <p:cNvPr id="250" name="Google Shape;250;p30"/>
          <p:cNvSpPr txBox="1">
            <a:spLocks noGrp="1"/>
          </p:cNvSpPr>
          <p:nvPr>
            <p:ph type="body" idx="1"/>
          </p:nvPr>
        </p:nvSpPr>
        <p:spPr>
          <a:xfrm>
            <a:off x="350025" y="445025"/>
            <a:ext cx="2417100" cy="9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Industrial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251" name="Google Shape;251;p30" descr="Map of study areas-GSA color.png"/>
          <p:cNvPicPr preferRelativeResize="0"/>
          <p:nvPr/>
        </p:nvPicPr>
        <p:blipFill rotWithShape="1">
          <a:blip r:embed="rId3">
            <a:alphaModFix/>
          </a:blip>
          <a:srcRect t="1645" r="2171" b="973"/>
          <a:stretch/>
        </p:blipFill>
        <p:spPr>
          <a:xfrm>
            <a:off x="6857973" y="318900"/>
            <a:ext cx="2286026" cy="181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02775"/>
            <a:ext cx="5057592" cy="348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4792" y="2186176"/>
            <a:ext cx="3629207" cy="2498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/>
              <a:t>Data Comparison</a:t>
            </a:r>
            <a:endParaRPr/>
          </a:p>
        </p:txBody>
      </p:sp>
      <p:sp>
        <p:nvSpPr>
          <p:cNvPr id="259" name="Google Shape;259;p31"/>
          <p:cNvSpPr txBox="1">
            <a:spLocks noGrp="1"/>
          </p:cNvSpPr>
          <p:nvPr>
            <p:ph type="body" idx="1"/>
          </p:nvPr>
        </p:nvSpPr>
        <p:spPr>
          <a:xfrm>
            <a:off x="350025" y="445025"/>
            <a:ext cx="2417100" cy="9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Carbonates</a:t>
            </a:r>
            <a:endParaRPr/>
          </a:p>
        </p:txBody>
      </p:sp>
      <p:pic>
        <p:nvPicPr>
          <p:cNvPr id="260" name="Google Shape;260;p31" descr="Map of study areas-GSA color.png"/>
          <p:cNvPicPr preferRelativeResize="0"/>
          <p:nvPr/>
        </p:nvPicPr>
        <p:blipFill rotWithShape="1">
          <a:blip r:embed="rId3">
            <a:alphaModFix/>
          </a:blip>
          <a:srcRect t="1645" r="2171" b="973"/>
          <a:stretch/>
        </p:blipFill>
        <p:spPr>
          <a:xfrm>
            <a:off x="6857973" y="318900"/>
            <a:ext cx="2286026" cy="181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02775"/>
            <a:ext cx="5057592" cy="348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4792" y="2186176"/>
            <a:ext cx="3629207" cy="2498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40578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Total REEs form a line given multipliers to carbonate, bromide, and chloride.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REE excess (left) indicates something else is contributing</a:t>
            </a:r>
            <a:endParaRPr/>
          </a:p>
        </p:txBody>
      </p:sp>
      <p:pic>
        <p:nvPicPr>
          <p:cNvPr id="268" name="Google Shape;26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8925" y="500825"/>
            <a:ext cx="4855074" cy="418392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Ligands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pic>
        <p:nvPicPr>
          <p:cNvPr id="95" name="Google Shape;95;p15"/>
          <p:cNvPicPr preferRelativeResize="0"/>
          <p:nvPr/>
        </p:nvPicPr>
        <p:blipFill rotWithShape="1">
          <a:blip r:embed="rId3">
            <a:alphaModFix/>
          </a:blip>
          <a:srcRect t="10047"/>
          <a:stretch/>
        </p:blipFill>
        <p:spPr>
          <a:xfrm>
            <a:off x="6009499" y="1063376"/>
            <a:ext cx="2677301" cy="127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 rotWithShape="1">
          <a:blip r:embed="rId4">
            <a:alphaModFix/>
          </a:blip>
          <a:srcRect b="19028"/>
          <a:stretch/>
        </p:blipFill>
        <p:spPr>
          <a:xfrm>
            <a:off x="457200" y="391925"/>
            <a:ext cx="2808280" cy="194722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2601900" y="1063375"/>
            <a:ext cx="3940200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Study Area</a:t>
            </a:r>
            <a:endParaRPr/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Normalization</a:t>
            </a:r>
            <a:endParaRPr/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Data Comparison</a:t>
            </a:r>
            <a:endParaRPr/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Ligand model</a:t>
            </a:r>
            <a:endParaRPr/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pic>
        <p:nvPicPr>
          <p:cNvPr id="98" name="Google Shape;98;p15" descr="WBPW Industrial.png"/>
          <p:cNvPicPr preferRelativeResize="0"/>
          <p:nvPr/>
        </p:nvPicPr>
        <p:blipFill rotWithShape="1">
          <a:blip r:embed="rId5">
            <a:alphaModFix/>
          </a:blip>
          <a:srcRect l="1128" t="6707" r="11405"/>
          <a:stretch/>
        </p:blipFill>
        <p:spPr>
          <a:xfrm>
            <a:off x="1" y="2491275"/>
            <a:ext cx="2943724" cy="21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275" name="Google Shape;275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REEs normalizations should match intended use.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Minimal distractions in WBPW allow comparison.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MREE are the most variable.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HREE tend to enrich as a block.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Carbonate, Bromide, and Chloride are ligands.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There may be other ligands, esp in carbonates.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281" name="Google Shape;281;p34"/>
          <p:cNvSpPr txBox="1">
            <a:spLocks noGrp="1"/>
          </p:cNvSpPr>
          <p:nvPr>
            <p:ph type="body" idx="1"/>
          </p:nvPr>
        </p:nvSpPr>
        <p:spPr>
          <a:xfrm>
            <a:off x="4645275" y="1152475"/>
            <a:ext cx="4187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Team Members: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University of Wyoming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USGS</a:t>
            </a:r>
            <a:endParaRPr/>
          </a:p>
        </p:txBody>
      </p:sp>
      <p:sp>
        <p:nvSpPr>
          <p:cNvPr id="282" name="Google Shape;282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87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Funding sources: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DOE: EERE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State of Wyoming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" name="Google Shape;283;p34"/>
          <p:cNvGrpSpPr/>
          <p:nvPr/>
        </p:nvGrpSpPr>
        <p:grpSpPr>
          <a:xfrm>
            <a:off x="4645275" y="1152475"/>
            <a:ext cx="3483900" cy="762075"/>
            <a:chOff x="3384900" y="1936750"/>
            <a:chExt cx="3483900" cy="762075"/>
          </a:xfrm>
        </p:grpSpPr>
        <p:sp>
          <p:nvSpPr>
            <p:cNvPr id="284" name="Google Shape;284;p34"/>
            <p:cNvSpPr/>
            <p:nvPr/>
          </p:nvSpPr>
          <p:spPr>
            <a:xfrm>
              <a:off x="3384900" y="1936750"/>
              <a:ext cx="3483900" cy="762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5" name="Google Shape;285;p34" descr="640px-Idaho_National_Laboratory_logo.svg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84904" y="1936750"/>
              <a:ext cx="3483771" cy="762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6" name="Google Shape;286;p34"/>
          <p:cNvGrpSpPr/>
          <p:nvPr/>
        </p:nvGrpSpPr>
        <p:grpSpPr>
          <a:xfrm>
            <a:off x="1601975" y="1152463"/>
            <a:ext cx="2896825" cy="762075"/>
            <a:chOff x="4499775" y="1152400"/>
            <a:chExt cx="2896825" cy="762075"/>
          </a:xfrm>
        </p:grpSpPr>
        <p:pic>
          <p:nvPicPr>
            <p:cNvPr id="287" name="Google Shape;287;p34" descr="CMI_Logo_Color.jp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99775" y="1152475"/>
              <a:ext cx="753618" cy="76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8" name="Google Shape;288;p34"/>
            <p:cNvSpPr txBox="1"/>
            <p:nvPr/>
          </p:nvSpPr>
          <p:spPr>
            <a:xfrm>
              <a:off x="5253400" y="1152400"/>
              <a:ext cx="2143200" cy="76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Times New Roman"/>
                  <a:ea typeface="Times New Roman"/>
                  <a:cs typeface="Times New Roman"/>
                  <a:sym typeface="Times New Roman"/>
                </a:rPr>
                <a:t>Carbon Management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Times New Roman"/>
                  <a:ea typeface="Times New Roman"/>
                  <a:cs typeface="Times New Roman"/>
                  <a:sym typeface="Times New Roman"/>
                </a:rPr>
                <a:t>Institute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289" name="Google Shape;289;p34" descr="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1842" y="3909375"/>
            <a:ext cx="1450873" cy="5715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0" name="Google Shape;290;p34"/>
          <p:cNvCxnSpPr/>
          <p:nvPr/>
        </p:nvCxnSpPr>
        <p:spPr>
          <a:xfrm>
            <a:off x="15325" y="2381250"/>
            <a:ext cx="4488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91" name="Google Shape;291;p34" descr="475px-University_of_Wyoming_seal.svg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99367" y="3880691"/>
            <a:ext cx="622362" cy="628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2" name="Google Shape;292;p34"/>
          <p:cNvCxnSpPr/>
          <p:nvPr/>
        </p:nvCxnSpPr>
        <p:spPr>
          <a:xfrm>
            <a:off x="4498800" y="2378625"/>
            <a:ext cx="0" cy="2320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t="10047"/>
          <a:stretch/>
        </p:blipFill>
        <p:spPr>
          <a:xfrm>
            <a:off x="0" y="318627"/>
            <a:ext cx="9143998" cy="43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/>
          <p:nvPr/>
        </p:nvSpPr>
        <p:spPr>
          <a:xfrm>
            <a:off x="2153975" y="1287800"/>
            <a:ext cx="1073100" cy="827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Area</a:t>
            </a:r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457200" y="968975"/>
            <a:ext cx="3567300" cy="3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Wind River Basin</a:t>
            </a:r>
            <a:endParaRPr>
              <a:solidFill>
                <a:srgbClr val="93C47D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Powder River Basin</a:t>
            </a:r>
            <a:endParaRPr>
              <a:solidFill>
                <a:srgbClr val="FFD966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FA8DC"/>
                </a:solidFill>
              </a:rPr>
              <a:t>Washakie Basin</a:t>
            </a:r>
            <a:endParaRPr>
              <a:solidFill>
                <a:srgbClr val="6FA8DC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</a:rPr>
              <a:t>Green River Basin</a:t>
            </a:r>
            <a:endParaRPr sz="2400"/>
          </a:p>
        </p:txBody>
      </p:sp>
      <p:pic>
        <p:nvPicPr>
          <p:cNvPr id="111" name="Google Shape;111;p17" descr="Map of study areas-GSA 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4350" y="968975"/>
            <a:ext cx="4662450" cy="371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7817400" y="653088"/>
            <a:ext cx="8694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 = 38+</a:t>
            </a:r>
            <a:endParaRPr/>
          </a:p>
        </p:txBody>
      </p:sp>
      <p:sp>
        <p:nvSpPr>
          <p:cNvPr id="113" name="Google Shape;113;p17"/>
          <p:cNvSpPr txBox="1"/>
          <p:nvPr/>
        </p:nvSpPr>
        <p:spPr>
          <a:xfrm>
            <a:off x="390925" y="3258475"/>
            <a:ext cx="36336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&lt;31mS, pH 9.5-6.2, &lt;65°C, -244/295mV Redox,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7,000/25,000 ft depth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REEs</a:t>
            </a:r>
            <a:endParaRPr/>
          </a:p>
        </p:txBody>
      </p:sp>
      <p:pic>
        <p:nvPicPr>
          <p:cNvPr id="119" name="Google Shape;119;p18" descr="REE Periodic Tab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58778"/>
            <a:ext cx="8839200" cy="219186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/>
          <p:nvPr/>
        </p:nvSpPr>
        <p:spPr>
          <a:xfrm>
            <a:off x="145650" y="2322625"/>
            <a:ext cx="651600" cy="149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1157550" y="1062368"/>
            <a:ext cx="68289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14 </a:t>
            </a:r>
            <a:r>
              <a:rPr lang="en" sz="3200">
                <a:latin typeface="Corsiva"/>
                <a:ea typeface="Corsiva"/>
                <a:cs typeface="Corsiva"/>
                <a:sym typeface="Corsiva"/>
              </a:rPr>
              <a:t>f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-block elements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1157550" y="2587375"/>
            <a:ext cx="68289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Many difficult-to-substitute applications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1155600" y="2053002"/>
            <a:ext cx="68289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Similar chemical behavior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1157550" y="1556275"/>
            <a:ext cx="68289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Y &amp; Sc included makes “REEY”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5" name="Google Shape;125;p18"/>
          <p:cNvGrpSpPr/>
          <p:nvPr/>
        </p:nvGrpSpPr>
        <p:grpSpPr>
          <a:xfrm>
            <a:off x="7584989" y="35975"/>
            <a:ext cx="1559088" cy="2762575"/>
            <a:chOff x="7599125" y="35975"/>
            <a:chExt cx="1544875" cy="2762575"/>
          </a:xfrm>
        </p:grpSpPr>
        <p:sp>
          <p:nvSpPr>
            <p:cNvPr id="126" name="Google Shape;126;p18"/>
            <p:cNvSpPr txBox="1"/>
            <p:nvPr/>
          </p:nvSpPr>
          <p:spPr>
            <a:xfrm>
              <a:off x="7699715" y="35975"/>
              <a:ext cx="1343700" cy="26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</a:rPr>
                <a:t>by Paul Anderson</a:t>
              </a:r>
              <a:endParaRPr sz="1000">
                <a:solidFill>
                  <a:srgbClr val="FFFFFF"/>
                </a:solidFill>
              </a:endParaRPr>
            </a:p>
          </p:txBody>
        </p:sp>
        <p:pic>
          <p:nvPicPr>
            <p:cNvPr id="127" name="Google Shape;127;p18"/>
            <p:cNvPicPr preferRelativeResize="0"/>
            <p:nvPr/>
          </p:nvPicPr>
          <p:blipFill rotWithShape="1">
            <a:blip r:embed="rId4">
              <a:alphaModFix/>
            </a:blip>
            <a:srcRect l="42775" r="12211" b="3091"/>
            <a:stretch/>
          </p:blipFill>
          <p:spPr>
            <a:xfrm>
              <a:off x="7599125" y="304175"/>
              <a:ext cx="1544875" cy="2494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" name="Google Shape;128;p18"/>
          <p:cNvGrpSpPr/>
          <p:nvPr/>
        </p:nvGrpSpPr>
        <p:grpSpPr>
          <a:xfrm>
            <a:off x="0" y="35975"/>
            <a:ext cx="1946040" cy="2762575"/>
            <a:chOff x="0" y="35975"/>
            <a:chExt cx="1946040" cy="2762575"/>
          </a:xfrm>
        </p:grpSpPr>
        <p:pic>
          <p:nvPicPr>
            <p:cNvPr id="129" name="Google Shape;129;p18" descr="rms_tomahawek_hero_image_wide.jpg"/>
            <p:cNvPicPr preferRelativeResize="0"/>
            <p:nvPr/>
          </p:nvPicPr>
          <p:blipFill rotWithShape="1">
            <a:blip r:embed="rId5">
              <a:alphaModFix/>
            </a:blip>
            <a:srcRect l="35974" t="11661" r="47828" b="12269"/>
            <a:stretch/>
          </p:blipFill>
          <p:spPr>
            <a:xfrm>
              <a:off x="0" y="318675"/>
              <a:ext cx="1946040" cy="2479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18"/>
            <p:cNvSpPr txBox="1"/>
            <p:nvPr/>
          </p:nvSpPr>
          <p:spPr>
            <a:xfrm>
              <a:off x="301165" y="35975"/>
              <a:ext cx="1343700" cy="26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</a:rPr>
                <a:t>by Raytheon</a:t>
              </a:r>
              <a:endParaRPr sz="10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835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Saw-tooth distracts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Small ratios/diff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Human eye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Yttrium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Promethium ☢</a:t>
            </a:r>
            <a:endParaRPr/>
          </a:p>
        </p:txBody>
      </p:sp>
      <p:pic>
        <p:nvPicPr>
          <p:cNvPr id="136" name="Google Shape;136;p19" descr="REEY ppm Chondrite after Korotev 200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2300" y="818280"/>
            <a:ext cx="5464801" cy="25313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19"/>
          <p:cNvGrpSpPr/>
          <p:nvPr/>
        </p:nvGrpSpPr>
        <p:grpSpPr>
          <a:xfrm>
            <a:off x="4175700" y="1164750"/>
            <a:ext cx="1510275" cy="2184900"/>
            <a:chOff x="3870900" y="2383950"/>
            <a:chExt cx="1510275" cy="2184900"/>
          </a:xfrm>
        </p:grpSpPr>
        <p:sp>
          <p:nvSpPr>
            <p:cNvPr id="138" name="Google Shape;138;p19"/>
            <p:cNvSpPr/>
            <p:nvPr/>
          </p:nvSpPr>
          <p:spPr>
            <a:xfrm>
              <a:off x="5105175" y="2383950"/>
              <a:ext cx="276000" cy="21849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9"/>
            <p:cNvSpPr/>
            <p:nvPr/>
          </p:nvSpPr>
          <p:spPr>
            <a:xfrm>
              <a:off x="3870900" y="2383950"/>
              <a:ext cx="276000" cy="21849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Normalization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835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Saw-tooth distracts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Small ratios/diff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Human eye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Yttrium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Promethium ☢</a:t>
            </a:r>
            <a:endParaRPr/>
          </a:p>
        </p:txBody>
      </p:sp>
      <p:pic>
        <p:nvPicPr>
          <p:cNvPr id="146" name="Google Shape;146;p20"/>
          <p:cNvPicPr preferRelativeResize="0"/>
          <p:nvPr/>
        </p:nvPicPr>
        <p:blipFill rotWithShape="1">
          <a:blip r:embed="rId3">
            <a:alphaModFix/>
          </a:blip>
          <a:srcRect l="-960" r="960"/>
          <a:stretch/>
        </p:blipFill>
        <p:spPr>
          <a:xfrm>
            <a:off x="4251657" y="818275"/>
            <a:ext cx="4839450" cy="253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Normalization</a:t>
            </a:r>
            <a:endParaRPr/>
          </a:p>
        </p:txBody>
      </p:sp>
      <p:pic>
        <p:nvPicPr>
          <p:cNvPr id="148" name="Google Shape;148;p20" descr="four Normalizations-NASC only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8860" y="1662769"/>
            <a:ext cx="4786647" cy="2999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20"/>
          <p:cNvCxnSpPr/>
          <p:nvPr/>
        </p:nvCxnSpPr>
        <p:spPr>
          <a:xfrm rot="10800000" flipH="1">
            <a:off x="4775550" y="2361735"/>
            <a:ext cx="3349800" cy="7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1" descr="four Normalizations-NASC onl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8860" y="1662769"/>
            <a:ext cx="4786647" cy="29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Normalization</a:t>
            </a:r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27300" cy="33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NASC: good for rocks</a:t>
            </a:r>
            <a:endParaRPr/>
          </a:p>
        </p:txBody>
      </p:sp>
      <p:cxnSp>
        <p:nvCxnSpPr>
          <p:cNvPr id="157" name="Google Shape;157;p21"/>
          <p:cNvCxnSpPr/>
          <p:nvPr/>
        </p:nvCxnSpPr>
        <p:spPr>
          <a:xfrm rot="10800000" flipH="1">
            <a:off x="4775550" y="2361735"/>
            <a:ext cx="3349800" cy="7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2" descr="four Normalizations-NASC-NPD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9667" y="1662769"/>
            <a:ext cx="4786647" cy="29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Normalization</a:t>
            </a:r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27300" cy="33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NASC: good for rocks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NPDW: good for water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5" name="Google Shape;165;p22"/>
          <p:cNvCxnSpPr/>
          <p:nvPr/>
        </p:nvCxnSpPr>
        <p:spPr>
          <a:xfrm rot="10800000" flipH="1">
            <a:off x="4775550" y="2361735"/>
            <a:ext cx="3349800" cy="7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6" name="Google Shape;166;p22"/>
          <p:cNvGrpSpPr/>
          <p:nvPr/>
        </p:nvGrpSpPr>
        <p:grpSpPr>
          <a:xfrm>
            <a:off x="2444746" y="1411954"/>
            <a:ext cx="1676101" cy="3436946"/>
            <a:chOff x="311702" y="2514129"/>
            <a:chExt cx="1676101" cy="3436946"/>
          </a:xfrm>
        </p:grpSpPr>
        <p:pic>
          <p:nvPicPr>
            <p:cNvPr id="167" name="Google Shape;167;p22" descr="Image-20111102.000016.jp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156515" y="2669315"/>
              <a:ext cx="1986474" cy="1676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p22"/>
            <p:cNvSpPr txBox="1"/>
            <p:nvPr/>
          </p:nvSpPr>
          <p:spPr>
            <a:xfrm>
              <a:off x="698400" y="5667575"/>
              <a:ext cx="9027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</a:rPr>
                <a:t>by Brian Ley</a:t>
              </a:r>
              <a:endParaRPr sz="1000">
                <a:solidFill>
                  <a:srgbClr val="FFFFFF"/>
                </a:solidFill>
              </a:endParaRPr>
            </a:p>
          </p:txBody>
        </p:sp>
      </p:grpSp>
      <p:grpSp>
        <p:nvGrpSpPr>
          <p:cNvPr id="169" name="Google Shape;169;p22"/>
          <p:cNvGrpSpPr/>
          <p:nvPr/>
        </p:nvGrpSpPr>
        <p:grpSpPr>
          <a:xfrm>
            <a:off x="330963" y="445025"/>
            <a:ext cx="2190421" cy="4403875"/>
            <a:chOff x="1987813" y="215275"/>
            <a:chExt cx="2190421" cy="4403875"/>
          </a:xfrm>
        </p:grpSpPr>
        <p:pic>
          <p:nvPicPr>
            <p:cNvPr id="170" name="Google Shape;170;p22" descr="Burj_Khalifa.jp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87813" y="215275"/>
              <a:ext cx="2190421" cy="40390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Google Shape;171;p22"/>
            <p:cNvSpPr txBox="1"/>
            <p:nvPr/>
          </p:nvSpPr>
          <p:spPr>
            <a:xfrm>
              <a:off x="2534913" y="4350950"/>
              <a:ext cx="1096200" cy="26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</a:rPr>
                <a:t>by Donald Tong</a:t>
              </a:r>
              <a:endParaRPr sz="10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On-screen Show (16:9)</PresentationFormat>
  <Paragraphs>95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Corsiva</vt:lpstr>
      <vt:lpstr>Calibri</vt:lpstr>
      <vt:lpstr>Office Theme</vt:lpstr>
      <vt:lpstr>TYPICAL AQUEOUS RARE EARTH ELEMENT BEHAVIOR IN CO-PRODUCED BRINES, WYOMING</vt:lpstr>
      <vt:lpstr>Outline</vt:lpstr>
      <vt:lpstr>PowerPoint Presentation</vt:lpstr>
      <vt:lpstr>Study Area</vt:lpstr>
      <vt:lpstr>REEs</vt:lpstr>
      <vt:lpstr>Normalization</vt:lpstr>
      <vt:lpstr>Normalization</vt:lpstr>
      <vt:lpstr>Normalization</vt:lpstr>
      <vt:lpstr>Normalization</vt:lpstr>
      <vt:lpstr>Normalization</vt:lpstr>
      <vt:lpstr>Normalization</vt:lpstr>
      <vt:lpstr>Normalization</vt:lpstr>
      <vt:lpstr>Data Comparison</vt:lpstr>
      <vt:lpstr>Data Comparison</vt:lpstr>
      <vt:lpstr>Data Comparison</vt:lpstr>
      <vt:lpstr>Data Comparison</vt:lpstr>
      <vt:lpstr>Data Comparison</vt:lpstr>
      <vt:lpstr>Data Comparison</vt:lpstr>
      <vt:lpstr>Ligands</vt:lpstr>
      <vt:lpstr>Conclusions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TYPICAL AQUEOUS RARE EARTH ELEMENT BEHAVIOR IN CO-PRODUCED BRINES, WYOMING</dc:title>
  <dc:creator>Charles W. Nye</dc:creator>
  <cp:lastModifiedBy>Charles W. Nye</cp:lastModifiedBy>
  <cp:revision>1</cp:revision>
  <dcterms:modified xsi:type="dcterms:W3CDTF">2019-04-16T21:24:55Z</dcterms:modified>
</cp:coreProperties>
</file>