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8" r:id="rId10"/>
    <p:sldId id="289" r:id="rId11"/>
    <p:sldId id="290" r:id="rId12"/>
    <p:sldId id="291" r:id="rId13"/>
    <p:sldId id="264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7192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15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15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533400" y="2130425"/>
            <a:ext cx="80772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3000" dirty="0" smtClean="0"/>
              <a:t>Aqueous </a:t>
            </a:r>
            <a:r>
              <a:rPr lang="en-US" sz="3000" dirty="0"/>
              <a:t>Rare Earth Elements, Concentration, and Stable Isotopes in Deep Basin Brines, </a:t>
            </a:r>
            <a:r>
              <a:rPr lang="en-US" sz="3000" dirty="0" smtClean="0"/>
              <a:t>Wyoming</a:t>
            </a:r>
            <a:endParaRPr lang="en" sz="3000" dirty="0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175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" sz="1800" dirty="0"/>
              <a:t>Charles Nye¹ </a:t>
            </a:r>
            <a:r>
              <a:rPr lang="en" sz="1800" dirty="0" smtClean="0"/>
              <a:t>Scott </a:t>
            </a:r>
            <a:r>
              <a:rPr lang="en" sz="1800" dirty="0"/>
              <a:t>Quillinan¹ Ghanashyam Neupane²³ Travis McLing²³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¹Carbon Management Institute, University of Wyoming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 ²Idaho National Laboratory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³Center for Advanced Energy Studies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14" y="3716128"/>
            <a:ext cx="4878772" cy="1856652"/>
          </a:xfrm>
          <a:prstGeom prst="rect">
            <a:avLst/>
          </a:prstGeom>
        </p:spPr>
      </p:pic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 smtClean="0"/>
              <a:t>Isotopes: </a:t>
            </a:r>
            <a:r>
              <a:rPr lang="en" dirty="0"/>
              <a:t>DIC δC¹³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70C0"/>
                </a:solidFill>
              </a:rPr>
              <a:t>WRB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tx1"/>
                </a:solidFill>
              </a:rPr>
              <a:t>Indistinct Madison vs Fort Union – Lance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" dirty="0">
                <a:solidFill>
                  <a:schemeClr val="tx1"/>
                </a:solidFill>
              </a:rPr>
              <a:t>istinct </a:t>
            </a:r>
            <a:r>
              <a:rPr lang="en" dirty="0" smtClean="0">
                <a:solidFill>
                  <a:schemeClr val="tx1"/>
                </a:solidFill>
              </a:rPr>
              <a:t>Treatment</a:t>
            </a:r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43200" y="4114800"/>
            <a:ext cx="4038600" cy="117864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05741" y="557278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" dirty="0" smtClean="0"/>
          </a:p>
          <a:p>
            <a:r>
              <a:rPr lang="en" dirty="0" smtClean="0"/>
              <a:t>δC¹³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5462558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Ambient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Groundwater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5462558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Microbial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Enrichment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3020" y="3793198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Treated Water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5687" y="328476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Madison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3132160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Fort Union - Lance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4800600" y="3563728"/>
            <a:ext cx="533400" cy="172676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3716128"/>
            <a:ext cx="0" cy="1676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3736404"/>
            <a:ext cx="0" cy="1676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38800" y="3716128"/>
            <a:ext cx="0" cy="1676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13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/>
              <a:t>Isotopes</a:t>
            </a:r>
            <a:r>
              <a:rPr lang="en" dirty="0" smtClean="0"/>
              <a:t>: </a:t>
            </a:r>
            <a:r>
              <a:rPr lang="en" dirty="0"/>
              <a:t>DIC δC¹³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accent6">
                    <a:lumMod val="75000"/>
                  </a:schemeClr>
                </a:solidFill>
              </a:rPr>
              <a:t>PRB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tx1"/>
                </a:solidFill>
              </a:rPr>
              <a:t>Young Sandstones:P-S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tx1"/>
                </a:solidFill>
              </a:rPr>
              <a:t>Old Sandstones: T-F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tx1"/>
                </a:solidFill>
              </a:rPr>
              <a:t>Shales: N-M</a:t>
            </a:r>
            <a:endParaRPr lang="en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32614" y="3716128"/>
            <a:ext cx="4878772" cy="2379872"/>
            <a:chOff x="2132614" y="3200400"/>
            <a:chExt cx="4878772" cy="23798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614" y="3200400"/>
              <a:ext cx="4878772" cy="185665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305741" y="5057052"/>
              <a:ext cx="5325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" dirty="0" smtClean="0"/>
            </a:p>
            <a:p>
              <a:r>
                <a:rPr lang="en" dirty="0" smtClean="0"/>
                <a:t>δC¹³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00400" y="5462558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Ambient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Groundwater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5462558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Microbial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Enrichment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0" y="4554328"/>
            <a:ext cx="4038600" cy="762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943600" y="4574604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Niobrara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Mowry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3192908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Parkman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Shannon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9695" y="3083698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Turner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Frontier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4601" y="3736404"/>
            <a:ext cx="4267200" cy="38100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2"/>
          </p:cNvCxnSpPr>
          <p:nvPr/>
        </p:nvCxnSpPr>
        <p:spPr>
          <a:xfrm flipH="1" flipV="1">
            <a:off x="5479805" y="3606918"/>
            <a:ext cx="4" cy="51048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727204" y="3716128"/>
            <a:ext cx="450605" cy="40127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38800" y="3716128"/>
            <a:ext cx="0" cy="1676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3716128"/>
            <a:ext cx="0" cy="1676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3716128"/>
            <a:ext cx="0" cy="1676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40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Isotopes: </a:t>
            </a:r>
            <a:r>
              <a:rPr lang="en" dirty="0" smtClean="0"/>
              <a:t>DIC δC¹³</a:t>
            </a:r>
            <a:endParaRPr lang="en" dirty="0"/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accent3">
                    <a:lumMod val="75000"/>
                  </a:schemeClr>
                </a:solidFill>
              </a:rPr>
              <a:t>Power Stations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tx1"/>
                </a:solidFill>
              </a:rPr>
              <a:t>Same range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tx1"/>
                </a:solidFill>
              </a:rPr>
              <a:t>Northern Exit becomes more negative: organics?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tx1"/>
                </a:solidFill>
              </a:rPr>
              <a:t>Southern Exit becomes less negative: microbes?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32614" y="3716128"/>
            <a:ext cx="4878772" cy="2379872"/>
            <a:chOff x="2132614" y="3200400"/>
            <a:chExt cx="4878772" cy="23798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614" y="3200400"/>
              <a:ext cx="4878772" cy="185665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305741" y="5057052"/>
              <a:ext cx="5325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" dirty="0" smtClean="0"/>
            </a:p>
            <a:p>
              <a:r>
                <a:rPr lang="en" dirty="0" smtClean="0"/>
                <a:t>δC¹³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00400" y="5462558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Ambient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Groundwater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5462558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Microbial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Enrichment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9573" y="5616446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Southern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4601" y="3736404"/>
            <a:ext cx="4267200" cy="8179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8" idx="0"/>
          </p:cNvCxnSpPr>
          <p:nvPr/>
        </p:nvCxnSpPr>
        <p:spPr>
          <a:xfrm flipV="1">
            <a:off x="2744987" y="5316328"/>
            <a:ext cx="0" cy="30011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38800" y="3716128"/>
            <a:ext cx="0" cy="1676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3716128"/>
            <a:ext cx="0" cy="1676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3716128"/>
            <a:ext cx="0" cy="1676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89981" y="4140262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Northern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962400" y="4401930"/>
            <a:ext cx="228600" cy="15239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0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Isotopes: δD, δO¹⁸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30558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Right of GMWL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δO¹⁸ isotopes heavy enriched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Prolonged Rxn with Rock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Non-Meteoric water</a:t>
            </a:r>
          </a:p>
        </p:txBody>
      </p:sp>
      <p:pic>
        <p:nvPicPr>
          <p:cNvPr id="176" name="Shape 176" descr="ISOTOPES Blue Oran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7524" y="1536625"/>
            <a:ext cx="5776374" cy="442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 descr="Full Line WRB.png"/>
          <p:cNvPicPr preferRelativeResize="0"/>
          <p:nvPr/>
        </p:nvPicPr>
        <p:blipFill rotWithShape="1">
          <a:blip r:embed="rId3">
            <a:alphaModFix/>
          </a:blip>
          <a:srcRect t="524" b="524"/>
          <a:stretch/>
        </p:blipFill>
        <p:spPr>
          <a:xfrm>
            <a:off x="2918150" y="1379375"/>
            <a:ext cx="6225850" cy="4843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C78D8"/>
                </a:solidFill>
              </a:rPr>
              <a:t>WRB: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C78D8"/>
                </a:solidFill>
              </a:rPr>
              <a:t>175°C &amp;</a:t>
            </a:r>
            <a:r>
              <a:rPr lang="en"/>
              <a:t> </a:t>
            </a:r>
            <a:r>
              <a:rPr lang="en">
                <a:solidFill>
                  <a:srgbClr val="6FA8DC"/>
                </a:solidFill>
              </a:rPr>
              <a:t>215°C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/>
              <a:t>		   TDS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Basin REE</a:t>
            </a:r>
          </a:p>
        </p:txBody>
      </p:sp>
      <p:pic>
        <p:nvPicPr>
          <p:cNvPr id="263" name="Shape 263" descr="TDS 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675" y="2837500"/>
            <a:ext cx="2209800" cy="323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Shape 264"/>
          <p:cNvCxnSpPr/>
          <p:nvPr/>
        </p:nvCxnSpPr>
        <p:spPr>
          <a:xfrm rot="10800000" flipH="1">
            <a:off x="1031350" y="5709950"/>
            <a:ext cx="1627500" cy="6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5" name="Shape 265"/>
          <p:cNvSpPr txBox="1"/>
          <p:nvPr/>
        </p:nvSpPr>
        <p:spPr>
          <a:xfrm rot="-5400000">
            <a:off x="-214925" y="4240450"/>
            <a:ext cx="1191900" cy="4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ppm majors</a:t>
            </a:r>
          </a:p>
        </p:txBody>
      </p:sp>
      <p:pic>
        <p:nvPicPr>
          <p:cNvPr id="266" name="Shape 266" descr="Map of study areas Basin Names HIGHLIGHT.png"/>
          <p:cNvPicPr preferRelativeResize="0"/>
          <p:nvPr/>
        </p:nvPicPr>
        <p:blipFill rotWithShape="1">
          <a:blip r:embed="rId5">
            <a:alphaModFix/>
          </a:blip>
          <a:srcRect l="23948" t="38896" r="39449" b="38896"/>
          <a:stretch/>
        </p:blipFill>
        <p:spPr>
          <a:xfrm>
            <a:off x="6669300" y="593375"/>
            <a:ext cx="2162998" cy="104559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358200" y="5502350"/>
            <a:ext cx="754200" cy="29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USDW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>
                <a:solidFill>
                  <a:srgbClr val="E69138"/>
                </a:solidFill>
              </a:rPr>
              <a:t>PRB: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>
                <a:solidFill>
                  <a:srgbClr val="E69138"/>
                </a:solidFill>
              </a:rPr>
              <a:t>115°C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/>
              <a:t>		   TDS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Basin REE</a:t>
            </a:r>
          </a:p>
        </p:txBody>
      </p:sp>
      <p:pic>
        <p:nvPicPr>
          <p:cNvPr id="274" name="Shape 274" descr="TDS Oran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62" y="2853325"/>
            <a:ext cx="250507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 descr="Full Line PRB.png"/>
          <p:cNvPicPr preferRelativeResize="0"/>
          <p:nvPr/>
        </p:nvPicPr>
        <p:blipFill rotWithShape="1">
          <a:blip r:embed="rId4">
            <a:alphaModFix/>
          </a:blip>
          <a:srcRect t="524" b="524"/>
          <a:stretch/>
        </p:blipFill>
        <p:spPr>
          <a:xfrm>
            <a:off x="2918150" y="1379375"/>
            <a:ext cx="6225850" cy="484304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 rot="-5400000">
            <a:off x="-379650" y="4256275"/>
            <a:ext cx="1191900" cy="4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ppm majors</a:t>
            </a:r>
          </a:p>
        </p:txBody>
      </p:sp>
      <p:pic>
        <p:nvPicPr>
          <p:cNvPr id="277" name="Shape 277" descr="Map of study areas Basin Names HIGHLIGHT.png"/>
          <p:cNvPicPr preferRelativeResize="0"/>
          <p:nvPr/>
        </p:nvPicPr>
        <p:blipFill rotWithShape="1">
          <a:blip r:embed="rId5">
            <a:alphaModFix/>
          </a:blip>
          <a:srcRect l="59404" t="34138" r="7531" b="38017"/>
          <a:stretch/>
        </p:blipFill>
        <p:spPr>
          <a:xfrm>
            <a:off x="6665600" y="593375"/>
            <a:ext cx="1953901" cy="131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Shape 278"/>
          <p:cNvCxnSpPr/>
          <p:nvPr/>
        </p:nvCxnSpPr>
        <p:spPr>
          <a:xfrm>
            <a:off x="754475" y="5709950"/>
            <a:ext cx="19044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9" name="Shape 279"/>
          <p:cNvSpPr txBox="1"/>
          <p:nvPr/>
        </p:nvSpPr>
        <p:spPr>
          <a:xfrm>
            <a:off x="97050" y="5502350"/>
            <a:ext cx="754200" cy="29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USDW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 descr="Full Line Power.png"/>
          <p:cNvPicPr preferRelativeResize="0"/>
          <p:nvPr/>
        </p:nvPicPr>
        <p:blipFill rotWithShape="1">
          <a:blip r:embed="rId3">
            <a:alphaModFix/>
          </a:blip>
          <a:srcRect t="524" b="524"/>
          <a:stretch/>
        </p:blipFill>
        <p:spPr>
          <a:xfrm>
            <a:off x="2918150" y="1379375"/>
            <a:ext cx="6225850" cy="484304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dirty="0">
                <a:solidFill>
                  <a:srgbClr val="6AA84F"/>
                </a:solidFill>
              </a:rPr>
              <a:t>Ash-Ponds: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dirty="0">
                <a:solidFill>
                  <a:srgbClr val="6AA84F"/>
                </a:solidFill>
              </a:rPr>
              <a:t>1270</a:t>
            </a:r>
            <a:r>
              <a:rPr lang="en" sz="1200" dirty="0">
                <a:solidFill>
                  <a:srgbClr val="6AA84F"/>
                </a:solidFill>
              </a:rPr>
              <a:t>→</a:t>
            </a:r>
            <a:r>
              <a:rPr lang="en" dirty="0">
                <a:solidFill>
                  <a:srgbClr val="6AA84F"/>
                </a:solidFill>
              </a:rPr>
              <a:t>300</a:t>
            </a:r>
            <a:r>
              <a:rPr lang="en" sz="1200" dirty="0">
                <a:solidFill>
                  <a:srgbClr val="6AA84F"/>
                </a:solidFill>
              </a:rPr>
              <a:t>→</a:t>
            </a:r>
            <a:r>
              <a:rPr lang="en" dirty="0">
                <a:solidFill>
                  <a:srgbClr val="6AA84F"/>
                </a:solidFill>
              </a:rPr>
              <a:t>20°C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dirty="0"/>
              <a:t>	   TDS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Basin REE</a:t>
            </a:r>
          </a:p>
        </p:txBody>
      </p:sp>
      <p:pic>
        <p:nvPicPr>
          <p:cNvPr id="287" name="Shape 287" descr="TDS Gree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725" y="2842875"/>
            <a:ext cx="22479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/>
        </p:nvSpPr>
        <p:spPr>
          <a:xfrm rot="-5400000">
            <a:off x="-214925" y="4240450"/>
            <a:ext cx="1191900" cy="4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ppm majors</a:t>
            </a:r>
          </a:p>
        </p:txBody>
      </p:sp>
      <p:pic>
        <p:nvPicPr>
          <p:cNvPr id="289" name="Shape 289" descr="IMG_20151124_091701817.jpg"/>
          <p:cNvPicPr preferRelativeResize="0"/>
          <p:nvPr/>
        </p:nvPicPr>
        <p:blipFill rotWithShape="1">
          <a:blip r:embed="rId5">
            <a:alphaModFix/>
          </a:blip>
          <a:srcRect r="27719" b="2515"/>
          <a:stretch/>
        </p:blipFill>
        <p:spPr>
          <a:xfrm>
            <a:off x="6649175" y="593375"/>
            <a:ext cx="1970326" cy="163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5509" y="1600200"/>
            <a:ext cx="4971290" cy="452609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Ligands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345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Migdisov et al 2016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ppm of: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Cl⁻ Br⁻ HCO₃⁻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ppt of: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total REE</a:t>
            </a:r>
          </a:p>
        </p:txBody>
      </p:sp>
      <p:pic>
        <p:nvPicPr>
          <p:cNvPr id="297" name="Shape 297" descr="EQUN Formul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5745300"/>
            <a:ext cx="340995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REE exist in solution and can be measured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dirty="0"/>
              <a:t>δO¹⁸ isotopes show prolonged rock interaction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dirty="0"/>
              <a:t>Geothermal gradient may be high due to coal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Each study area has a unique signature: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</a:rPr>
              <a:t>   Eu - WRB</a:t>
            </a:r>
            <a:r>
              <a:rPr lang="en" dirty="0"/>
              <a:t>, </a:t>
            </a:r>
            <a:r>
              <a:rPr lang="en" dirty="0">
                <a:solidFill>
                  <a:srgbClr val="E69138"/>
                </a:solidFill>
              </a:rPr>
              <a:t>Gd - PRB</a:t>
            </a:r>
            <a:r>
              <a:rPr lang="en" dirty="0"/>
              <a:t>, </a:t>
            </a:r>
            <a:r>
              <a:rPr lang="en" dirty="0">
                <a:solidFill>
                  <a:srgbClr val="6AA84F"/>
                </a:solidFill>
              </a:rPr>
              <a:t>HREE - Ash Ponds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Produced water have local HREE behavior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Total REE in wells may relate to ligands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Role of depositional environment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Acknowledgements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645275" y="1536633"/>
            <a:ext cx="41871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Team Members: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41871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Funding sources:</a:t>
            </a:r>
          </a:p>
          <a:p>
            <a:pPr lvl="0">
              <a:spcBef>
                <a:spcPts val="0"/>
              </a:spcBef>
              <a:buNone/>
            </a:pPr>
            <a:r>
              <a:rPr lang="en" i="1"/>
              <a:t>DOE: EERE</a:t>
            </a:r>
          </a:p>
          <a:p>
            <a:pPr lvl="0" rtl="0">
              <a:spcBef>
                <a:spcPts val="0"/>
              </a:spcBef>
              <a:buNone/>
            </a:pPr>
            <a:r>
              <a:rPr lang="en" i="1"/>
              <a:t>State of Wyoming</a:t>
            </a:r>
          </a:p>
        </p:txBody>
      </p:sp>
      <p:grpSp>
        <p:nvGrpSpPr>
          <p:cNvPr id="311" name="Shape 311"/>
          <p:cNvGrpSpPr/>
          <p:nvPr/>
        </p:nvGrpSpPr>
        <p:grpSpPr>
          <a:xfrm>
            <a:off x="4931850" y="4196178"/>
            <a:ext cx="2896825" cy="1016075"/>
            <a:chOff x="7829650" y="3147149"/>
            <a:chExt cx="2896825" cy="762075"/>
          </a:xfrm>
        </p:grpSpPr>
        <p:pic>
          <p:nvPicPr>
            <p:cNvPr id="312" name="Shape 312" descr="CMI_Logo_Colo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29650" y="3147224"/>
              <a:ext cx="753617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Shape 313"/>
            <p:cNvSpPr txBox="1"/>
            <p:nvPr/>
          </p:nvSpPr>
          <p:spPr>
            <a:xfrm>
              <a:off x="8583275" y="3147149"/>
              <a:ext cx="2143200" cy="761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1800">
                  <a:latin typeface="Times New Roman"/>
                  <a:ea typeface="Times New Roman"/>
                  <a:cs typeface="Times New Roman"/>
                  <a:sym typeface="Times New Roman"/>
                </a:rPr>
                <a:t>Carbon Management</a:t>
              </a:r>
            </a:p>
            <a:p>
              <a:pPr lvl="0">
                <a:spcBef>
                  <a:spcPts val="0"/>
                </a:spcBef>
                <a:buNone/>
              </a:pPr>
              <a:r>
                <a:rPr lang="en" sz="1800">
                  <a:latin typeface="Times New Roman"/>
                  <a:ea typeface="Times New Roman"/>
                  <a:cs typeface="Times New Roman"/>
                  <a:sym typeface="Times New Roman"/>
                </a:rPr>
                <a:t>Institute</a:t>
              </a:r>
            </a:p>
          </p:txBody>
        </p:sp>
      </p:grpSp>
      <p:grpSp>
        <p:nvGrpSpPr>
          <p:cNvPr id="314" name="Shape 314"/>
          <p:cNvGrpSpPr/>
          <p:nvPr/>
        </p:nvGrpSpPr>
        <p:grpSpPr>
          <a:xfrm>
            <a:off x="4931850" y="5212243"/>
            <a:ext cx="3483900" cy="1016074"/>
            <a:chOff x="3384900" y="1936750"/>
            <a:chExt cx="3483900" cy="762074"/>
          </a:xfrm>
        </p:grpSpPr>
        <p:sp>
          <p:nvSpPr>
            <p:cNvPr id="315" name="Shape 315"/>
            <p:cNvSpPr/>
            <p:nvPr/>
          </p:nvSpPr>
          <p:spPr>
            <a:xfrm>
              <a:off x="3384900" y="1936750"/>
              <a:ext cx="3483900" cy="762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316" name="Shape 316" descr="640px-Idaho_National_Laboratory_logo.svg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84903" y="1936750"/>
              <a:ext cx="3483771" cy="7620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7" name="Shape 317" descr="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1829" y="3512274"/>
            <a:ext cx="1934497" cy="76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 descr="475px-University_of_Wyoming_seal.sv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1854" y="2210972"/>
            <a:ext cx="1287749" cy="13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Why produced waters?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REE importance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Study areas: </a:t>
            </a:r>
            <a:r>
              <a:rPr lang="en" dirty="0">
                <a:solidFill>
                  <a:srgbClr val="3C78D8"/>
                </a:solidFill>
              </a:rPr>
              <a:t>WRB</a:t>
            </a:r>
            <a:r>
              <a:rPr lang="en" dirty="0"/>
              <a:t>, </a:t>
            </a:r>
            <a:r>
              <a:rPr lang="en" dirty="0">
                <a:solidFill>
                  <a:srgbClr val="E69138"/>
                </a:solidFill>
              </a:rPr>
              <a:t>PRB</a:t>
            </a:r>
            <a:r>
              <a:rPr lang="en" dirty="0"/>
              <a:t>, </a:t>
            </a:r>
            <a:r>
              <a:rPr lang="en" dirty="0">
                <a:solidFill>
                  <a:srgbClr val="6AA84F"/>
                </a:solidFill>
              </a:rPr>
              <a:t>Ponds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 smtClean="0"/>
              <a:t>Data </a:t>
            </a:r>
            <a:r>
              <a:rPr lang="en" dirty="0"/>
              <a:t>by Basin &amp; Field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Relationship to possible ligands</a:t>
            </a:r>
          </a:p>
        </p:txBody>
      </p:sp>
      <p:pic>
        <p:nvPicPr>
          <p:cNvPr id="96" name="Shape 96" descr="IMG_20151016_105006053_HDR.jpg"/>
          <p:cNvPicPr preferRelativeResize="0"/>
          <p:nvPr/>
        </p:nvPicPr>
        <p:blipFill rotWithShape="1">
          <a:blip r:embed="rId3">
            <a:alphaModFix/>
          </a:blip>
          <a:srcRect t="13045" b="13420"/>
          <a:stretch/>
        </p:blipFill>
        <p:spPr>
          <a:xfrm>
            <a:off x="4951292" y="1641975"/>
            <a:ext cx="1255816" cy="76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Map of study areas Basin Names HIGHLIGHT.png"/>
          <p:cNvPicPr preferRelativeResize="0"/>
          <p:nvPr/>
        </p:nvPicPr>
        <p:blipFill rotWithShape="1">
          <a:blip r:embed="rId4">
            <a:alphaModFix/>
          </a:blip>
          <a:srcRect l="21327" t="15242" b="29105"/>
          <a:stretch/>
        </p:blipFill>
        <p:spPr>
          <a:xfrm>
            <a:off x="6081325" y="3075950"/>
            <a:ext cx="1493075" cy="841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Shape 98"/>
          <p:cNvGrpSpPr/>
          <p:nvPr/>
        </p:nvGrpSpPr>
        <p:grpSpPr>
          <a:xfrm>
            <a:off x="3852345" y="2496259"/>
            <a:ext cx="2507695" cy="506439"/>
            <a:chOff x="664948" y="2442300"/>
            <a:chExt cx="2175497" cy="439350"/>
          </a:xfrm>
        </p:grpSpPr>
        <p:pic>
          <p:nvPicPr>
            <p:cNvPr id="99" name="Shape 99" descr="T01 REE CM list.png"/>
            <p:cNvPicPr preferRelativeResize="0"/>
            <p:nvPr/>
          </p:nvPicPr>
          <p:blipFill rotWithShape="1">
            <a:blip r:embed="rId5">
              <a:alphaModFix/>
            </a:blip>
            <a:srcRect r="58151" b="76086"/>
            <a:stretch/>
          </p:blipFill>
          <p:spPr>
            <a:xfrm>
              <a:off x="664948" y="2442300"/>
              <a:ext cx="2175497" cy="439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Shape 100"/>
            <p:cNvSpPr/>
            <p:nvPr/>
          </p:nvSpPr>
          <p:spPr>
            <a:xfrm>
              <a:off x="664950" y="2595961"/>
              <a:ext cx="886500" cy="132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4" name="Shape 104" descr="5 Line PRB.png"/>
          <p:cNvPicPr preferRelativeResize="0"/>
          <p:nvPr/>
        </p:nvPicPr>
        <p:blipFill rotWithShape="1">
          <a:blip r:embed="rId6">
            <a:alphaModFix/>
          </a:blip>
          <a:srcRect t="73576" b="1099"/>
          <a:stretch/>
        </p:blipFill>
        <p:spPr>
          <a:xfrm>
            <a:off x="4574911" y="4038600"/>
            <a:ext cx="2252951" cy="45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 descr="EQUN3.png"/>
          <p:cNvPicPr preferRelativeResize="0"/>
          <p:nvPr/>
        </p:nvPicPr>
        <p:blipFill rotWithShape="1">
          <a:blip r:embed="rId7">
            <a:alphaModFix/>
          </a:blip>
          <a:srcRect l="16638" t="16844" r="3825" b="11383"/>
          <a:stretch/>
        </p:blipFill>
        <p:spPr>
          <a:xfrm>
            <a:off x="6367875" y="4764687"/>
            <a:ext cx="1206525" cy="93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 descr="c-11-tci-website-images-power-images-wyodak-wyodak-baghouse-aerial-finished-phot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3166" y="1356875"/>
            <a:ext cx="6490834" cy="486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 Comments?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24741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 project</a:t>
            </a:r>
          </a:p>
          <a:p>
            <a:pPr marL="203200" lvl="0" indent="0" rtl="0">
              <a:spcBef>
                <a:spcPts val="0"/>
              </a:spcBef>
              <a:buNone/>
            </a:pPr>
            <a:endParaRPr/>
          </a:p>
          <a:p>
            <a:pPr marL="203200" lvl="0" indent="0">
              <a:spcBef>
                <a:spcPts val="0"/>
              </a:spcBef>
              <a:buNone/>
            </a:pPr>
            <a:r>
              <a:rPr lang="en"/>
              <a:t>More data collection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Guidance?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Chu, Steven.: Critical Materials Strategy, Department of Energy, Office of International Affairs, Washington, DC (2011). Accessed from: https://energy.gov/sites/prod/files/DOE_CMS2011_FINAL_Full.pdf (December, 2016)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/>
              <a:t>Clark, Ian, and Peter Fritz, 1997, Environmental isotopes in hydrogeology: Boca Raton, Fla., Lewis Publishers.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/>
              <a:t>Hatje, Vanessa, Bruland K., and Flegal A. R.“Increases in Anthropogenic Gadolinium Anomalies and Rare Earth Element Concentrations in San Francisco Bay over a 20 Year Record” Environmental Science &amp; Technology 2016 50 (8), 4159-4168 DOI: 10.1021/acs.est.5b04322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McLennan, S. M. (2001), Relationships between the trace element composition of sedimentary rocks and upper continental crust, Geochem. Geophys. Geosyst., 2, 1021, doi:10.1029/2000GC000109.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Migdisov A., A.E. Williams-Jones, J. Brugger, F.A. Caporuscio. (2016) Hydrothermal transport, deposition, and fractionation of the REE: experimental data and thermodynamic calculations. Chemical Geology, 439, pages 13–42. http://dx.doi.org/10.1016/j.chemgeo.2016.06.005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dirty="0"/>
              <a:t>Produced waters are </a:t>
            </a:r>
            <a:r>
              <a:rPr lang="en" dirty="0" smtClean="0"/>
              <a:t>a solution</a:t>
            </a:r>
            <a:endParaRPr lang="en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1992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b="1" dirty="0" smtClean="0"/>
              <a:t>High </a:t>
            </a:r>
            <a:r>
              <a:rPr lang="en" b="1" dirty="0"/>
              <a:t>Volume</a:t>
            </a:r>
            <a:r>
              <a:rPr lang="en" dirty="0"/>
              <a:t>, </a:t>
            </a:r>
            <a:r>
              <a:rPr lang="en" b="1" dirty="0"/>
              <a:t>Pre-developed</a:t>
            </a:r>
            <a:r>
              <a:rPr lang="en" dirty="0"/>
              <a:t>, </a:t>
            </a:r>
            <a:r>
              <a:rPr lang="en" b="1" dirty="0"/>
              <a:t>Hot</a:t>
            </a:r>
            <a:r>
              <a:rPr lang="en" dirty="0"/>
              <a:t>, and </a:t>
            </a:r>
            <a:r>
              <a:rPr lang="en" b="1" dirty="0"/>
              <a:t>Saline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>West needs H</a:t>
            </a:r>
            <a:r>
              <a:rPr lang="en-US" dirty="0" smtClean="0"/>
              <a:t>₂</a:t>
            </a:r>
            <a:r>
              <a:rPr lang="en" dirty="0" smtClean="0"/>
              <a:t>O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 smtClean="0"/>
              <a:t>Aqueous </a:t>
            </a:r>
            <a:r>
              <a:rPr lang="en" dirty="0"/>
              <a:t>mining turns salinity into a resource</a:t>
            </a:r>
          </a:p>
        </p:txBody>
      </p:sp>
      <p:pic>
        <p:nvPicPr>
          <p:cNvPr id="112" name="Shape 112" descr="IMG_20151016_105006053_HD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000" y="1600199"/>
            <a:ext cx="5605998" cy="46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 descr="T01 REE CM lis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76638"/>
            <a:ext cx="8229600" cy="2908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REE Importance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lang="en-US" dirty="0" smtClean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Needed for current technology economy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dirty="0"/>
              <a:t>Past Water-Rock interactions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Offer tracing opportunity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Sources and authigenic tracking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457200" y="1176638"/>
            <a:ext cx="8229600" cy="2908588"/>
            <a:chOff x="457200" y="1176638"/>
            <a:chExt cx="8229600" cy="2908588"/>
          </a:xfrm>
        </p:grpSpPr>
        <p:pic>
          <p:nvPicPr>
            <p:cNvPr id="127" name="Shape 127" descr="T01 REE CM list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7200" y="1176638"/>
              <a:ext cx="8229600" cy="2908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Shape 128"/>
            <p:cNvSpPr/>
            <p:nvPr/>
          </p:nvSpPr>
          <p:spPr>
            <a:xfrm>
              <a:off x="664300" y="2071092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64300" y="1865925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64300" y="2276260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4890450" y="2276255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4890450" y="2071087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4890450" y="2481423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4890450" y="2686635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664300" y="3274660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64300" y="3690835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4890450" y="3069460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4890450" y="3479848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890450" y="3685060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664300" y="2672873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664300" y="2880960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890450" y="1641923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664300" y="1455610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REE Importance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lang="en-US" dirty="0" smtClean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Needed for current technology economy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Past Water-Rock interactions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Offer tracing opportunity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Sources and authigenic tracking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 descr="REEBasins National Ma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1854"/>
            <a:ext cx="9143999" cy="493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Ongoing REE Work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7817400" y="942350"/>
            <a:ext cx="869400" cy="34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 ≈ 150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Study Area for this talk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5155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C78D8"/>
                </a:solidFill>
              </a:rPr>
              <a:t>Wind     River Basin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E69138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Powder River Basin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6AA84F"/>
                </a:solidFill>
              </a:rPr>
              <a:t>Power Stations</a:t>
            </a:r>
          </a:p>
        </p:txBody>
      </p:sp>
      <p:pic>
        <p:nvPicPr>
          <p:cNvPr id="157" name="Shape 157" descr="Map of study areas Basin Names HIGHLIGH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7391" y="1417949"/>
            <a:ext cx="5909406" cy="470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7817400" y="942350"/>
            <a:ext cx="869400" cy="34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 = 28</a:t>
            </a:r>
          </a:p>
        </p:txBody>
      </p:sp>
      <p:sp>
        <p:nvSpPr>
          <p:cNvPr id="159" name="Shape 159"/>
          <p:cNvSpPr/>
          <p:nvPr/>
        </p:nvSpPr>
        <p:spPr>
          <a:xfrm>
            <a:off x="7286025" y="2539125"/>
            <a:ext cx="96600" cy="966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7648825" y="4749400"/>
            <a:ext cx="96600" cy="966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Strata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1710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</a:rPr>
              <a:t>WRB</a:t>
            </a:r>
            <a:r>
              <a:rPr lang="en" dirty="0"/>
              <a:t>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Young-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 smtClean="0"/>
              <a:t>Very Old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 smtClean="0"/>
              <a:t>Shallow-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 smtClean="0"/>
              <a:t>Deep</a:t>
            </a:r>
            <a:endParaRPr lang="en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>
                <a:solidFill>
                  <a:srgbClr val="E69138"/>
                </a:solidFill>
              </a:rPr>
              <a:t>PRB</a:t>
            </a:r>
            <a:r>
              <a:rPr lang="en" dirty="0"/>
              <a:t>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East-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dirty="0"/>
              <a:t>West</a:t>
            </a:r>
          </a:p>
        </p:txBody>
      </p:sp>
      <p:pic>
        <p:nvPicPr>
          <p:cNvPr id="167" name="Shape 167" descr="PRB&amp;WRB Strat collum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7771" y="1600199"/>
            <a:ext cx="6519026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3262925" y="1660775"/>
            <a:ext cx="1250400" cy="224700"/>
          </a:xfrm>
          <a:prstGeom prst="rect">
            <a:avLst/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5945575" y="1660775"/>
            <a:ext cx="2690400" cy="224700"/>
          </a:xfrm>
          <a:prstGeom prst="rect">
            <a:avLst/>
          </a:prstGeom>
          <a:noFill/>
          <a:ln w="38100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 smtClean="0"/>
              <a:t>Isotopes: </a:t>
            </a:r>
            <a:r>
              <a:rPr lang="en" dirty="0"/>
              <a:t>DIC δC¹³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None below -20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			Many typical -15 to -5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dirty="0" smtClean="0"/>
              <a:t>Some microbial above +2</a:t>
            </a:r>
            <a:endParaRPr lang="en" dirty="0"/>
          </a:p>
        </p:txBody>
      </p:sp>
      <p:grpSp>
        <p:nvGrpSpPr>
          <p:cNvPr id="4" name="Group 3"/>
          <p:cNvGrpSpPr/>
          <p:nvPr/>
        </p:nvGrpSpPr>
        <p:grpSpPr>
          <a:xfrm>
            <a:off x="2132614" y="3716128"/>
            <a:ext cx="4878772" cy="2379872"/>
            <a:chOff x="2132614" y="3200400"/>
            <a:chExt cx="4878772" cy="23798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614" y="3200400"/>
              <a:ext cx="4878772" cy="185665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305741" y="5057052"/>
              <a:ext cx="5325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" dirty="0" smtClean="0"/>
            </a:p>
            <a:p>
              <a:r>
                <a:rPr lang="en" dirty="0" smtClean="0"/>
                <a:t>δC¹³</a:t>
              </a:r>
              <a:endParaRPr lang="en-US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5638800" y="3716128"/>
            <a:ext cx="0" cy="1676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3736404"/>
            <a:ext cx="0" cy="1676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3716128"/>
            <a:ext cx="0" cy="1676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0400" y="5462558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Ambient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Groundwater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5462558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Microbial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Enrichment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3736404"/>
            <a:ext cx="1524000" cy="1559648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38800" y="3736404"/>
            <a:ext cx="1143000" cy="1559648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597</Words>
  <Application>Microsoft Office PowerPoint</Application>
  <PresentationFormat>On-screen Show (4:3)</PresentationFormat>
  <Paragraphs>172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Aqueous Rare Earth Elements, Concentration, and Stable Isotopes in Deep Basin Brines, Wyoming</vt:lpstr>
      <vt:lpstr>Outline</vt:lpstr>
      <vt:lpstr>Produced waters are a solution</vt:lpstr>
      <vt:lpstr>REE Importance</vt:lpstr>
      <vt:lpstr>REE Importance</vt:lpstr>
      <vt:lpstr>Ongoing REE Work</vt:lpstr>
      <vt:lpstr>Study Area for this talk</vt:lpstr>
      <vt:lpstr>Strata</vt:lpstr>
      <vt:lpstr>Isotopes: DIC δC¹³</vt:lpstr>
      <vt:lpstr>Isotopes: DIC δC¹³</vt:lpstr>
      <vt:lpstr>Isotopes: DIC δC¹³</vt:lpstr>
      <vt:lpstr>Isotopes: DIC δC¹³</vt:lpstr>
      <vt:lpstr>Isotopes: δD, δO¹⁸</vt:lpstr>
      <vt:lpstr>Basin REE</vt:lpstr>
      <vt:lpstr>Basin REE</vt:lpstr>
      <vt:lpstr>Basin REE</vt:lpstr>
      <vt:lpstr>Ligands</vt:lpstr>
      <vt:lpstr>Conclusions</vt:lpstr>
      <vt:lpstr>Acknowledgements</vt:lpstr>
      <vt:lpstr>Questions? Comments?</vt:lpstr>
      <vt:lpstr>Ref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Aqueous Rare Earth Element Patterns and Concentration in Thermal Brines Associated With Oil and Gas Production, Wyoming</dc:title>
  <dc:creator>Charles W. Nye</dc:creator>
  <cp:lastModifiedBy>Charles W. Nye</cp:lastModifiedBy>
  <cp:revision>25</cp:revision>
  <dcterms:modified xsi:type="dcterms:W3CDTF">2019-04-16T21:08:26Z</dcterms:modified>
</cp:coreProperties>
</file>