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719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15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15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Aqueous Rare Earth Element Patterns and Concentration in Thermal Brines Associated With Oil and Gas Production, Wyoming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sz="1800" dirty="0"/>
              <a:t>Charles Nye¹ Ghanashyam </a:t>
            </a:r>
            <a:r>
              <a:rPr lang="en" sz="1800" dirty="0" smtClean="0"/>
              <a:t>Neupane²³ </a:t>
            </a:r>
            <a:r>
              <a:rPr lang="en" sz="1800" dirty="0"/>
              <a:t>Scott Quillinan¹ Travis McLing²³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¹Carbon Management Institute, University of Wyoming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 ²Idaho National Laboratory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³Center for Advanced Energy Studies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Heat in WRB</a:t>
            </a:r>
          </a:p>
        </p:txBody>
      </p:sp>
      <p:pic>
        <p:nvPicPr>
          <p:cNvPr id="182" name="Shape 182" descr="Low Zoom - ZeroElev removed.png"/>
          <p:cNvPicPr preferRelativeResize="0"/>
          <p:nvPr/>
        </p:nvPicPr>
        <p:blipFill rotWithShape="1">
          <a:blip r:embed="rId3">
            <a:alphaModFix/>
          </a:blip>
          <a:srcRect l="2080" t="3033" r="3802" b="2457"/>
          <a:stretch/>
        </p:blipFill>
        <p:spPr>
          <a:xfrm>
            <a:off x="2247388" y="1696925"/>
            <a:ext cx="6439410" cy="45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4447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rtl="0">
              <a:spcBef>
                <a:spcPts val="0"/>
              </a:spcBef>
              <a:buNone/>
            </a:pPr>
            <a:r>
              <a:rPr lang="en"/>
              <a:t>English BHT records</a:t>
            </a:r>
          </a:p>
          <a:p>
            <a:pPr marL="203200" lvl="0" indent="0" rtl="0">
              <a:spcBef>
                <a:spcPts val="0"/>
              </a:spcBef>
              <a:buNone/>
            </a:pPr>
            <a:endParaRPr/>
          </a:p>
          <a:p>
            <a:pPr marL="203200" lvl="0" indent="0" rtl="0">
              <a:spcBef>
                <a:spcPts val="0"/>
              </a:spcBef>
              <a:buNone/>
            </a:pPr>
            <a:r>
              <a:rPr lang="en"/>
              <a:t>1°F/ 70ft</a:t>
            </a:r>
          </a:p>
          <a:p>
            <a:pPr marL="203200" lvl="0" indent="0" rtl="0">
              <a:spcBef>
                <a:spcPts val="0"/>
              </a:spcBef>
              <a:buNone/>
            </a:pPr>
            <a:endParaRPr/>
          </a:p>
          <a:p>
            <a:pPr marL="203200" lvl="0" indent="0" rtl="0">
              <a:spcBef>
                <a:spcPts val="0"/>
              </a:spcBef>
              <a:buNone/>
            </a:pPr>
            <a:r>
              <a:rPr lang="en"/>
              <a:t>2 groups</a:t>
            </a:r>
          </a:p>
          <a:p>
            <a:pPr marL="203200" lvl="0" indent="0" rtl="0">
              <a:spcBef>
                <a:spcPts val="0"/>
              </a:spcBef>
              <a:buNone/>
            </a:pPr>
            <a:endParaRPr/>
          </a:p>
          <a:p>
            <a:pPr marL="203200" lvl="0" indent="0" rtl="0">
              <a:spcBef>
                <a:spcPts val="0"/>
              </a:spcBef>
              <a:buNone/>
            </a:pPr>
            <a:r>
              <a:rPr lang="en"/>
              <a:t>Coal</a:t>
            </a:r>
          </a:p>
          <a:p>
            <a:pPr marL="203200" lvl="0" indent="0" rtl="0">
              <a:spcBef>
                <a:spcPts val="0"/>
              </a:spcBef>
              <a:buNone/>
            </a:pPr>
            <a:endParaRPr/>
          </a:p>
          <a:p>
            <a:pPr marL="203200" lvl="0" indent="0" rtl="0">
              <a:spcBef>
                <a:spcPts val="0"/>
              </a:spcBef>
              <a:buNone/>
            </a:pPr>
            <a:endParaRPr/>
          </a:p>
          <a:p>
            <a:pPr marL="203200" lvl="0" indent="0" rtl="0">
              <a:spcBef>
                <a:spcPts val="0"/>
              </a:spcBef>
              <a:buNone/>
            </a:pPr>
            <a:endParaRPr/>
          </a:p>
          <a:p>
            <a:pPr marL="203200" lv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Plot in F-block order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Saw-tooth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Normalize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REE data are presented</a:t>
            </a:r>
          </a:p>
        </p:txBody>
      </p:sp>
      <p:pic>
        <p:nvPicPr>
          <p:cNvPr id="190" name="Shape 190" descr="PeriodicTableWallChart.png"/>
          <p:cNvPicPr preferRelativeResize="0"/>
          <p:nvPr/>
        </p:nvPicPr>
        <p:blipFill rotWithShape="1">
          <a:blip r:embed="rId3">
            <a:alphaModFix/>
          </a:blip>
          <a:srcRect l="4078" t="9991" r="4471" b="9036"/>
          <a:stretch/>
        </p:blipFill>
        <p:spPr>
          <a:xfrm>
            <a:off x="4239642" y="1600200"/>
            <a:ext cx="4447159" cy="262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PeriodicTableWallChart.png"/>
          <p:cNvPicPr preferRelativeResize="0"/>
          <p:nvPr/>
        </p:nvPicPr>
        <p:blipFill rotWithShape="1">
          <a:blip r:embed="rId3">
            <a:alphaModFix/>
          </a:blip>
          <a:srcRect l="17383" t="73411" r="6737" b="17781"/>
          <a:stretch/>
        </p:blipFill>
        <p:spPr>
          <a:xfrm>
            <a:off x="1799375" y="5598222"/>
            <a:ext cx="5902087" cy="528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Shape 192"/>
          <p:cNvCxnSpPr/>
          <p:nvPr/>
        </p:nvCxnSpPr>
        <p:spPr>
          <a:xfrm flipH="1">
            <a:off x="1808850" y="3685325"/>
            <a:ext cx="3075900" cy="194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3" name="Shape 193"/>
          <p:cNvCxnSpPr/>
          <p:nvPr/>
        </p:nvCxnSpPr>
        <p:spPr>
          <a:xfrm flipH="1">
            <a:off x="7689875" y="3956175"/>
            <a:ext cx="880200" cy="21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4" name="Shape 194"/>
          <p:cNvSpPr txBox="1"/>
          <p:nvPr/>
        </p:nvSpPr>
        <p:spPr>
          <a:xfrm>
            <a:off x="2284425" y="5172675"/>
            <a:ext cx="4932000" cy="3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Light REEs	 </a:t>
            </a:r>
            <a:r>
              <a:rPr lang="en" dirty="0" smtClean="0"/>
              <a:t>          Middle REEs	</a:t>
            </a:r>
            <a:r>
              <a:rPr lang="en" dirty="0"/>
              <a:t> </a:t>
            </a:r>
            <a:r>
              <a:rPr lang="en" dirty="0" smtClean="0"/>
              <a:t>            Heavy </a:t>
            </a:r>
            <a:r>
              <a:rPr lang="en" dirty="0"/>
              <a:t>REEs</a:t>
            </a:r>
          </a:p>
        </p:txBody>
      </p:sp>
      <p:cxnSp>
        <p:nvCxnSpPr>
          <p:cNvPr id="195" name="Shape 195"/>
          <p:cNvCxnSpPr/>
          <p:nvPr/>
        </p:nvCxnSpPr>
        <p:spPr>
          <a:xfrm>
            <a:off x="3757875" y="5480187"/>
            <a:ext cx="0" cy="83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6" name="Shape 196"/>
          <p:cNvCxnSpPr/>
          <p:nvPr/>
        </p:nvCxnSpPr>
        <p:spPr>
          <a:xfrm>
            <a:off x="4933150" y="5480187"/>
            <a:ext cx="0" cy="83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Plot in F-block order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Saw-tooth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Normalize</a:t>
            </a:r>
          </a:p>
        </p:txBody>
      </p:sp>
      <p:pic>
        <p:nvPicPr>
          <p:cNvPr id="202" name="Shape 202" descr="REE cropped cleared ppm Chondrite after Korotev 2009.png"/>
          <p:cNvPicPr preferRelativeResize="0"/>
          <p:nvPr/>
        </p:nvPicPr>
        <p:blipFill rotWithShape="1">
          <a:blip r:embed="rId3">
            <a:alphaModFix/>
          </a:blip>
          <a:srcRect t="46508" r="17695" b="8117"/>
          <a:stretch/>
        </p:blipFill>
        <p:spPr>
          <a:xfrm>
            <a:off x="1199425" y="4206450"/>
            <a:ext cx="6645200" cy="1391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REE data are presented</a:t>
            </a:r>
          </a:p>
        </p:txBody>
      </p:sp>
      <p:pic>
        <p:nvPicPr>
          <p:cNvPr id="204" name="Shape 204" descr="PeriodicTableWallChart.png"/>
          <p:cNvPicPr preferRelativeResize="0"/>
          <p:nvPr/>
        </p:nvPicPr>
        <p:blipFill rotWithShape="1">
          <a:blip r:embed="rId4">
            <a:alphaModFix/>
          </a:blip>
          <a:srcRect l="4078" t="9991" r="4471" b="9036"/>
          <a:stretch/>
        </p:blipFill>
        <p:spPr>
          <a:xfrm>
            <a:off x="4239642" y="1600200"/>
            <a:ext cx="4447159" cy="262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PeriodicTableWallChart.png"/>
          <p:cNvPicPr preferRelativeResize="0"/>
          <p:nvPr/>
        </p:nvPicPr>
        <p:blipFill rotWithShape="1">
          <a:blip r:embed="rId4">
            <a:alphaModFix/>
          </a:blip>
          <a:srcRect l="17383" t="73411" r="6737" b="17781"/>
          <a:stretch/>
        </p:blipFill>
        <p:spPr>
          <a:xfrm>
            <a:off x="1799375" y="5598222"/>
            <a:ext cx="5902087" cy="528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Shape 206"/>
          <p:cNvGrpSpPr/>
          <p:nvPr/>
        </p:nvGrpSpPr>
        <p:grpSpPr>
          <a:xfrm>
            <a:off x="1799566" y="4550679"/>
            <a:ext cx="5877435" cy="952321"/>
            <a:chOff x="3936825" y="5029849"/>
            <a:chExt cx="4729950" cy="662853"/>
          </a:xfrm>
        </p:grpSpPr>
        <p:sp>
          <p:nvSpPr>
            <p:cNvPr id="207" name="Shape 207"/>
            <p:cNvSpPr/>
            <p:nvPr/>
          </p:nvSpPr>
          <p:spPr>
            <a:xfrm>
              <a:off x="3936825" y="5341374"/>
              <a:ext cx="315300" cy="3507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4252150" y="5029849"/>
              <a:ext cx="315300" cy="6624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4567500" y="5547347"/>
              <a:ext cx="315300" cy="144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882825" y="5226451"/>
              <a:ext cx="315300" cy="465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513475" y="5518327"/>
              <a:ext cx="315300" cy="1737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828825" y="5615048"/>
              <a:ext cx="315300" cy="771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144150" y="5477199"/>
              <a:ext cx="315300" cy="2151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459475" y="5615227"/>
              <a:ext cx="315300" cy="771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774800" y="5426423"/>
              <a:ext cx="315300" cy="2655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7090150" y="5615227"/>
              <a:ext cx="315300" cy="771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7405475" y="5476837"/>
              <a:ext cx="315300" cy="2151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720800" y="5648903"/>
              <a:ext cx="315300" cy="438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8036125" y="5518227"/>
              <a:ext cx="315300" cy="1737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8351475" y="5648674"/>
              <a:ext cx="315300" cy="438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REE data are presented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Plot in F-block order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Saw-tooth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Normalize</a:t>
            </a:r>
          </a:p>
        </p:txBody>
      </p:sp>
      <p:pic>
        <p:nvPicPr>
          <p:cNvPr id="227" name="Shape 227" descr="REE cropped ppm Chondrite after Korotev 2009.png"/>
          <p:cNvPicPr preferRelativeResize="0"/>
          <p:nvPr/>
        </p:nvPicPr>
        <p:blipFill rotWithShape="1">
          <a:blip r:embed="rId3">
            <a:alphaModFix/>
          </a:blip>
          <a:srcRect t="47243" r="16936"/>
          <a:stretch/>
        </p:blipFill>
        <p:spPr>
          <a:xfrm>
            <a:off x="1442537" y="4225149"/>
            <a:ext cx="6258925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PeriodicTableWallChart.png"/>
          <p:cNvPicPr preferRelativeResize="0"/>
          <p:nvPr/>
        </p:nvPicPr>
        <p:blipFill rotWithShape="1">
          <a:blip r:embed="rId4">
            <a:alphaModFix/>
          </a:blip>
          <a:srcRect l="17383" t="73411" r="6737" b="17781"/>
          <a:stretch/>
        </p:blipFill>
        <p:spPr>
          <a:xfrm>
            <a:off x="1799375" y="5598222"/>
            <a:ext cx="5902087" cy="52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REE data are presented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Plot in F-block order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Saw-tooth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Normalize</a:t>
            </a:r>
          </a:p>
        </p:txBody>
      </p:sp>
      <p:pic>
        <p:nvPicPr>
          <p:cNvPr id="235" name="Shape 235" descr="REE cropped ppm Chondrite after Korotev 2009.png"/>
          <p:cNvPicPr preferRelativeResize="0"/>
          <p:nvPr/>
        </p:nvPicPr>
        <p:blipFill rotWithShape="1">
          <a:blip r:embed="rId3">
            <a:alphaModFix/>
          </a:blip>
          <a:srcRect t="47243" r="16936"/>
          <a:stretch/>
        </p:blipFill>
        <p:spPr>
          <a:xfrm>
            <a:off x="1442537" y="4225149"/>
            <a:ext cx="6258925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PeriodicTableWallChart.png"/>
          <p:cNvPicPr preferRelativeResize="0"/>
          <p:nvPr/>
        </p:nvPicPr>
        <p:blipFill rotWithShape="1">
          <a:blip r:embed="rId4">
            <a:alphaModFix/>
          </a:blip>
          <a:srcRect l="17383" t="73411" r="6737" b="17781"/>
          <a:stretch/>
        </p:blipFill>
        <p:spPr>
          <a:xfrm>
            <a:off x="1799375" y="5598222"/>
            <a:ext cx="5902087" cy="5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REE cropped cleared ppm Chondrite after Korotev 2009.png"/>
          <p:cNvPicPr preferRelativeResize="0"/>
          <p:nvPr/>
        </p:nvPicPr>
        <p:blipFill rotWithShape="1">
          <a:blip r:embed="rId5">
            <a:alphaModFix/>
          </a:blip>
          <a:srcRect l="6181" t="46508" r="17691" b="1217"/>
          <a:stretch/>
        </p:blipFill>
        <p:spPr>
          <a:xfrm>
            <a:off x="2863100" y="2173875"/>
            <a:ext cx="5459100" cy="160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Shape 238"/>
          <p:cNvCxnSpPr/>
          <p:nvPr/>
        </p:nvCxnSpPr>
        <p:spPr>
          <a:xfrm rot="10800000" flipH="1">
            <a:off x="4884650" y="3820750"/>
            <a:ext cx="290400" cy="425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9" name="Shape 239"/>
          <p:cNvSpPr txBox="1"/>
          <p:nvPr/>
        </p:nvSpPr>
        <p:spPr>
          <a:xfrm rot="-5400000">
            <a:off x="1906875" y="2579750"/>
            <a:ext cx="1467600" cy="5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Sample/NASC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0          1          2</a:t>
            </a:r>
            <a:endParaRPr lang="en" dirty="0"/>
          </a:p>
        </p:txBody>
      </p:sp>
      <p:cxnSp>
        <p:nvCxnSpPr>
          <p:cNvPr id="240" name="Shape 240"/>
          <p:cNvCxnSpPr/>
          <p:nvPr/>
        </p:nvCxnSpPr>
        <p:spPr>
          <a:xfrm rot="10800000" flipH="1">
            <a:off x="2938100" y="2880100"/>
            <a:ext cx="1264800" cy="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1" name="Shape 241"/>
          <p:cNvCxnSpPr/>
          <p:nvPr/>
        </p:nvCxnSpPr>
        <p:spPr>
          <a:xfrm rot="10800000" flipH="1">
            <a:off x="4647775" y="2878600"/>
            <a:ext cx="3535500" cy="3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REE data are presented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Plot in F-block order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Saw-tooth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Normalize</a:t>
            </a:r>
          </a:p>
        </p:txBody>
      </p:sp>
      <p:pic>
        <p:nvPicPr>
          <p:cNvPr id="248" name="Shape 248" descr="REE cropped ppm Chondrite after Korotev 2009.png"/>
          <p:cNvPicPr preferRelativeResize="0"/>
          <p:nvPr/>
        </p:nvPicPr>
        <p:blipFill rotWithShape="1">
          <a:blip r:embed="rId3">
            <a:alphaModFix/>
          </a:blip>
          <a:srcRect t="47243" r="16936"/>
          <a:stretch/>
        </p:blipFill>
        <p:spPr>
          <a:xfrm>
            <a:off x="1442537" y="4225149"/>
            <a:ext cx="6258925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 descr="PeriodicTableWallChart.png"/>
          <p:cNvPicPr preferRelativeResize="0"/>
          <p:nvPr/>
        </p:nvPicPr>
        <p:blipFill rotWithShape="1">
          <a:blip r:embed="rId4">
            <a:alphaModFix/>
          </a:blip>
          <a:srcRect l="17383" t="73411" r="6737" b="17781"/>
          <a:stretch/>
        </p:blipFill>
        <p:spPr>
          <a:xfrm>
            <a:off x="1799375" y="5598222"/>
            <a:ext cx="5902087" cy="5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REE cropped cleared ppm Chondrite after Korotev 2009.png"/>
          <p:cNvPicPr preferRelativeResize="0"/>
          <p:nvPr/>
        </p:nvPicPr>
        <p:blipFill rotWithShape="1">
          <a:blip r:embed="rId5">
            <a:alphaModFix/>
          </a:blip>
          <a:srcRect l="6181" t="46508" r="75001" b="1217"/>
          <a:stretch/>
        </p:blipFill>
        <p:spPr>
          <a:xfrm>
            <a:off x="2863100" y="2173875"/>
            <a:ext cx="1349400" cy="160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Shape 251"/>
          <p:cNvCxnSpPr/>
          <p:nvPr/>
        </p:nvCxnSpPr>
        <p:spPr>
          <a:xfrm rot="10800000" flipH="1">
            <a:off x="4884650" y="3830350"/>
            <a:ext cx="164400" cy="416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2" name="Shape 252"/>
          <p:cNvSpPr txBox="1"/>
          <p:nvPr/>
        </p:nvSpPr>
        <p:spPr>
          <a:xfrm rot="-5400000">
            <a:off x="1906875" y="2579750"/>
            <a:ext cx="1467600" cy="5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dirty="0"/>
              <a:t>Sample/NASC</a:t>
            </a:r>
          </a:p>
          <a:p>
            <a:pPr lvl="0" algn="ctr"/>
            <a:r>
              <a:rPr lang="en" dirty="0"/>
              <a:t>0          1          2</a:t>
            </a:r>
          </a:p>
        </p:txBody>
      </p:sp>
      <p:pic>
        <p:nvPicPr>
          <p:cNvPr id="253" name="Shape 253" descr="REE cropped cleared ppm Chondrite after Korotev 2009.png"/>
          <p:cNvPicPr preferRelativeResize="0"/>
          <p:nvPr/>
        </p:nvPicPr>
        <p:blipFill rotWithShape="1">
          <a:blip r:embed="rId5">
            <a:alphaModFix/>
          </a:blip>
          <a:srcRect l="30338" t="46508" r="17694" b="1217"/>
          <a:stretch/>
        </p:blipFill>
        <p:spPr>
          <a:xfrm>
            <a:off x="4212500" y="2173875"/>
            <a:ext cx="3726500" cy="160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Shape 254"/>
          <p:cNvCxnSpPr/>
          <p:nvPr/>
        </p:nvCxnSpPr>
        <p:spPr>
          <a:xfrm>
            <a:off x="2938100" y="2883700"/>
            <a:ext cx="48504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5" name="Shape 255"/>
          <p:cNvSpPr/>
          <p:nvPr/>
        </p:nvSpPr>
        <p:spPr>
          <a:xfrm>
            <a:off x="3375800" y="5629550"/>
            <a:ext cx="387000" cy="522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 descr="Full Line WRB.png"/>
          <p:cNvPicPr preferRelativeResize="0"/>
          <p:nvPr/>
        </p:nvPicPr>
        <p:blipFill rotWithShape="1">
          <a:blip r:embed="rId3">
            <a:alphaModFix/>
          </a:blip>
          <a:srcRect t="524" b="524"/>
          <a:stretch/>
        </p:blipFill>
        <p:spPr>
          <a:xfrm>
            <a:off x="2918150" y="1379375"/>
            <a:ext cx="6225850" cy="48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WRB: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175°C &amp;</a:t>
            </a:r>
            <a:r>
              <a:rPr lang="en"/>
              <a:t> </a:t>
            </a:r>
            <a:r>
              <a:rPr lang="en">
                <a:solidFill>
                  <a:srgbClr val="6FA8DC"/>
                </a:solidFill>
              </a:rPr>
              <a:t>215°C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/>
              <a:t>		   TDS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Basin REE</a:t>
            </a:r>
          </a:p>
        </p:txBody>
      </p:sp>
      <p:pic>
        <p:nvPicPr>
          <p:cNvPr id="263" name="Shape 263" descr="TDS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75" y="2837500"/>
            <a:ext cx="2209800" cy="323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Shape 264"/>
          <p:cNvCxnSpPr/>
          <p:nvPr/>
        </p:nvCxnSpPr>
        <p:spPr>
          <a:xfrm rot="10800000" flipH="1">
            <a:off x="1031350" y="5709950"/>
            <a:ext cx="1627500" cy="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5" name="Shape 265"/>
          <p:cNvSpPr txBox="1"/>
          <p:nvPr/>
        </p:nvSpPr>
        <p:spPr>
          <a:xfrm rot="-5400000">
            <a:off x="-214925" y="4240450"/>
            <a:ext cx="11919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ppm majors</a:t>
            </a:r>
          </a:p>
        </p:txBody>
      </p:sp>
      <p:pic>
        <p:nvPicPr>
          <p:cNvPr id="266" name="Shape 266" descr="Map of study areas Basin Names HIGHLIGHT.png"/>
          <p:cNvPicPr preferRelativeResize="0"/>
          <p:nvPr/>
        </p:nvPicPr>
        <p:blipFill rotWithShape="1">
          <a:blip r:embed="rId5">
            <a:alphaModFix/>
          </a:blip>
          <a:srcRect l="23948" t="38896" r="39449" b="38896"/>
          <a:stretch/>
        </p:blipFill>
        <p:spPr>
          <a:xfrm>
            <a:off x="6669300" y="593375"/>
            <a:ext cx="2162998" cy="104559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358200" y="5502350"/>
            <a:ext cx="754200" cy="29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USDW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>
                <a:solidFill>
                  <a:srgbClr val="E69138"/>
                </a:solidFill>
              </a:rPr>
              <a:t>PRB: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>
                <a:solidFill>
                  <a:srgbClr val="E69138"/>
                </a:solidFill>
              </a:rPr>
              <a:t>115°C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/>
              <a:t>		   TDS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Basin REE</a:t>
            </a:r>
          </a:p>
        </p:txBody>
      </p:sp>
      <p:pic>
        <p:nvPicPr>
          <p:cNvPr id="274" name="Shape 274" descr="TDS Oran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62" y="2853325"/>
            <a:ext cx="25050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Full Line PRB.png"/>
          <p:cNvPicPr preferRelativeResize="0"/>
          <p:nvPr/>
        </p:nvPicPr>
        <p:blipFill rotWithShape="1">
          <a:blip r:embed="rId4">
            <a:alphaModFix/>
          </a:blip>
          <a:srcRect t="524" b="524"/>
          <a:stretch/>
        </p:blipFill>
        <p:spPr>
          <a:xfrm>
            <a:off x="2918150" y="1379375"/>
            <a:ext cx="6225850" cy="48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 rot="-5400000">
            <a:off x="-379650" y="4256275"/>
            <a:ext cx="11919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ppm majors</a:t>
            </a:r>
          </a:p>
        </p:txBody>
      </p:sp>
      <p:pic>
        <p:nvPicPr>
          <p:cNvPr id="277" name="Shape 277" descr="Map of study areas Basin Names HIGHLIGHT.png"/>
          <p:cNvPicPr preferRelativeResize="0"/>
          <p:nvPr/>
        </p:nvPicPr>
        <p:blipFill rotWithShape="1">
          <a:blip r:embed="rId5">
            <a:alphaModFix/>
          </a:blip>
          <a:srcRect l="59404" t="34138" r="7531" b="38017"/>
          <a:stretch/>
        </p:blipFill>
        <p:spPr>
          <a:xfrm>
            <a:off x="6665600" y="593375"/>
            <a:ext cx="1953901" cy="131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Shape 278"/>
          <p:cNvCxnSpPr/>
          <p:nvPr/>
        </p:nvCxnSpPr>
        <p:spPr>
          <a:xfrm>
            <a:off x="754475" y="5709950"/>
            <a:ext cx="19044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9" name="Shape 279"/>
          <p:cNvSpPr txBox="1"/>
          <p:nvPr/>
        </p:nvSpPr>
        <p:spPr>
          <a:xfrm>
            <a:off x="97050" y="5502350"/>
            <a:ext cx="754200" cy="29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USDW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 descr="Full Line Power.png"/>
          <p:cNvPicPr preferRelativeResize="0"/>
          <p:nvPr/>
        </p:nvPicPr>
        <p:blipFill rotWithShape="1">
          <a:blip r:embed="rId3">
            <a:alphaModFix/>
          </a:blip>
          <a:srcRect t="524" b="524"/>
          <a:stretch/>
        </p:blipFill>
        <p:spPr>
          <a:xfrm>
            <a:off x="2918150" y="1379375"/>
            <a:ext cx="6225850" cy="48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>
                <a:solidFill>
                  <a:srgbClr val="6AA84F"/>
                </a:solidFill>
              </a:rPr>
              <a:t>Ash-Ponds: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>
                <a:solidFill>
                  <a:srgbClr val="6AA84F"/>
                </a:solidFill>
              </a:rPr>
              <a:t>1270</a:t>
            </a:r>
            <a:r>
              <a:rPr lang="en" sz="1200">
                <a:solidFill>
                  <a:srgbClr val="6AA84F"/>
                </a:solidFill>
              </a:rPr>
              <a:t>→</a:t>
            </a:r>
            <a:r>
              <a:rPr lang="en">
                <a:solidFill>
                  <a:srgbClr val="6AA84F"/>
                </a:solidFill>
              </a:rPr>
              <a:t>300</a:t>
            </a:r>
            <a:r>
              <a:rPr lang="en" sz="1200">
                <a:solidFill>
                  <a:srgbClr val="6AA84F"/>
                </a:solidFill>
              </a:rPr>
              <a:t>→</a:t>
            </a:r>
            <a:r>
              <a:rPr lang="en">
                <a:solidFill>
                  <a:srgbClr val="6AA84F"/>
                </a:solidFill>
              </a:rPr>
              <a:t>20°C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/>
              <a:t>	   TDS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Basin REE</a:t>
            </a:r>
          </a:p>
        </p:txBody>
      </p:sp>
      <p:pic>
        <p:nvPicPr>
          <p:cNvPr id="287" name="Shape 287" descr="TDS Gree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25" y="2842875"/>
            <a:ext cx="22479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 rot="-5400000">
            <a:off x="-214925" y="4240450"/>
            <a:ext cx="11919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ppm majors</a:t>
            </a:r>
          </a:p>
        </p:txBody>
      </p:sp>
      <p:pic>
        <p:nvPicPr>
          <p:cNvPr id="289" name="Shape 289" descr="IMG_20151124_091701817.jpg"/>
          <p:cNvPicPr preferRelativeResize="0"/>
          <p:nvPr/>
        </p:nvPicPr>
        <p:blipFill rotWithShape="1">
          <a:blip r:embed="rId5">
            <a:alphaModFix/>
          </a:blip>
          <a:srcRect r="27719" b="2515"/>
          <a:stretch/>
        </p:blipFill>
        <p:spPr>
          <a:xfrm>
            <a:off x="6649175" y="593375"/>
            <a:ext cx="1970326" cy="163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509" y="1600200"/>
            <a:ext cx="4971290" cy="45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Ligands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34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Migdisov et al 2016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ppm of: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Cl⁻ Br⁻ HCO₃⁻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ppt of: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total REE</a:t>
            </a:r>
          </a:p>
        </p:txBody>
      </p:sp>
      <p:pic>
        <p:nvPicPr>
          <p:cNvPr id="297" name="Shape 297" descr="EQUN Formul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5745300"/>
            <a:ext cx="34099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/>
              <a:t>Why produced waters?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/>
              <a:t>REE importance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Study areas: </a:t>
            </a:r>
            <a:r>
              <a:rPr lang="en">
                <a:solidFill>
                  <a:srgbClr val="3C78D8"/>
                </a:solidFill>
              </a:rPr>
              <a:t>WRB</a:t>
            </a:r>
            <a:r>
              <a:rPr lang="en"/>
              <a:t>, </a:t>
            </a:r>
            <a:r>
              <a:rPr lang="en">
                <a:solidFill>
                  <a:srgbClr val="E69138"/>
                </a:solidFill>
              </a:rPr>
              <a:t>PRB</a:t>
            </a:r>
            <a:r>
              <a:rPr lang="en"/>
              <a:t>, </a:t>
            </a:r>
            <a:r>
              <a:rPr lang="en">
                <a:solidFill>
                  <a:srgbClr val="6AA84F"/>
                </a:solidFill>
              </a:rPr>
              <a:t>Ponds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/>
              <a:t>How REEs are presented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Data by Basin &amp; Field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/>
              <a:t>Relationship to possible ligands</a:t>
            </a:r>
          </a:p>
        </p:txBody>
      </p:sp>
      <p:pic>
        <p:nvPicPr>
          <p:cNvPr id="96" name="Shape 96" descr="IMG_20151016_105006053_HDR.jpg"/>
          <p:cNvPicPr preferRelativeResize="0"/>
          <p:nvPr/>
        </p:nvPicPr>
        <p:blipFill rotWithShape="1">
          <a:blip r:embed="rId3">
            <a:alphaModFix/>
          </a:blip>
          <a:srcRect t="13045" b="13420"/>
          <a:stretch/>
        </p:blipFill>
        <p:spPr>
          <a:xfrm>
            <a:off x="4951292" y="1641975"/>
            <a:ext cx="1255816" cy="76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Map of study areas Basin Names HIGHLIGHT.png"/>
          <p:cNvPicPr preferRelativeResize="0"/>
          <p:nvPr/>
        </p:nvPicPr>
        <p:blipFill rotWithShape="1">
          <a:blip r:embed="rId4">
            <a:alphaModFix/>
          </a:blip>
          <a:srcRect l="21327" t="15242" b="29105"/>
          <a:stretch/>
        </p:blipFill>
        <p:spPr>
          <a:xfrm>
            <a:off x="6081325" y="3075950"/>
            <a:ext cx="1493075" cy="841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Shape 98"/>
          <p:cNvGrpSpPr/>
          <p:nvPr/>
        </p:nvGrpSpPr>
        <p:grpSpPr>
          <a:xfrm>
            <a:off x="3852345" y="2496259"/>
            <a:ext cx="2507695" cy="506439"/>
            <a:chOff x="664948" y="2442300"/>
            <a:chExt cx="2175497" cy="439350"/>
          </a:xfrm>
        </p:grpSpPr>
        <p:pic>
          <p:nvPicPr>
            <p:cNvPr id="99" name="Shape 99" descr="T01 REE CM list.png"/>
            <p:cNvPicPr preferRelativeResize="0"/>
            <p:nvPr/>
          </p:nvPicPr>
          <p:blipFill rotWithShape="1">
            <a:blip r:embed="rId5">
              <a:alphaModFix/>
            </a:blip>
            <a:srcRect r="58151" b="76086"/>
            <a:stretch/>
          </p:blipFill>
          <p:spPr>
            <a:xfrm>
              <a:off x="664948" y="2442300"/>
              <a:ext cx="2175497" cy="43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Shape 100"/>
            <p:cNvSpPr/>
            <p:nvPr/>
          </p:nvSpPr>
          <p:spPr>
            <a:xfrm>
              <a:off x="664950" y="2595961"/>
              <a:ext cx="886500" cy="132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1" name="Shape 101"/>
          <p:cNvGrpSpPr/>
          <p:nvPr/>
        </p:nvGrpSpPr>
        <p:grpSpPr>
          <a:xfrm>
            <a:off x="5227325" y="3917465"/>
            <a:ext cx="2252946" cy="614663"/>
            <a:chOff x="0" y="3424625"/>
            <a:chExt cx="1998001" cy="517002"/>
          </a:xfrm>
        </p:grpSpPr>
        <p:pic>
          <p:nvPicPr>
            <p:cNvPr id="102" name="Shape 102" descr="REE cropped ppm Chondrite after Korotev 2009.png"/>
            <p:cNvPicPr preferRelativeResize="0"/>
            <p:nvPr/>
          </p:nvPicPr>
          <p:blipFill rotWithShape="1">
            <a:blip r:embed="rId6">
              <a:alphaModFix/>
            </a:blip>
            <a:srcRect t="47240" r="40327" b="5"/>
            <a:stretch/>
          </p:blipFill>
          <p:spPr>
            <a:xfrm>
              <a:off x="0" y="3424625"/>
              <a:ext cx="1924875" cy="43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Shape 103" descr="PeriodicTableWallChart.png"/>
            <p:cNvPicPr preferRelativeResize="0"/>
            <p:nvPr/>
          </p:nvPicPr>
          <p:blipFill rotWithShape="1">
            <a:blip r:embed="rId7">
              <a:alphaModFix/>
            </a:blip>
            <a:srcRect l="17384" t="73410" r="27198" b="17782"/>
            <a:stretch/>
          </p:blipFill>
          <p:spPr>
            <a:xfrm>
              <a:off x="152749" y="3798000"/>
              <a:ext cx="1845251" cy="1436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Shape 104" descr="5 Line PRB.png"/>
          <p:cNvPicPr preferRelativeResize="0"/>
          <p:nvPr/>
        </p:nvPicPr>
        <p:blipFill rotWithShape="1">
          <a:blip r:embed="rId8">
            <a:alphaModFix/>
          </a:blip>
          <a:srcRect t="73576" b="1099"/>
          <a:stretch/>
        </p:blipFill>
        <p:spPr>
          <a:xfrm>
            <a:off x="4750800" y="4710633"/>
            <a:ext cx="2252951" cy="45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EQUN3.png"/>
          <p:cNvPicPr preferRelativeResize="0"/>
          <p:nvPr/>
        </p:nvPicPr>
        <p:blipFill rotWithShape="1">
          <a:blip r:embed="rId9">
            <a:alphaModFix/>
          </a:blip>
          <a:srcRect l="16638" t="16844" r="3825" b="11383"/>
          <a:stretch/>
        </p:blipFill>
        <p:spPr>
          <a:xfrm>
            <a:off x="6360049" y="5234674"/>
            <a:ext cx="1206525" cy="9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REE exist in solution and can be measured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dirty="0"/>
              <a:t>δO¹⁸ isotopes show prolonged rock interaction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dirty="0"/>
              <a:t>Geothermal gradient may be high due to coal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Each study area has a unique signature: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</a:rPr>
              <a:t>   Eu - WRB</a:t>
            </a:r>
            <a:r>
              <a:rPr lang="en" dirty="0"/>
              <a:t>, </a:t>
            </a:r>
            <a:r>
              <a:rPr lang="en" dirty="0">
                <a:solidFill>
                  <a:srgbClr val="E69138"/>
                </a:solidFill>
              </a:rPr>
              <a:t>Gd - PRB</a:t>
            </a:r>
            <a:r>
              <a:rPr lang="en" dirty="0"/>
              <a:t>, </a:t>
            </a:r>
            <a:r>
              <a:rPr lang="en" dirty="0">
                <a:solidFill>
                  <a:srgbClr val="6AA84F"/>
                </a:solidFill>
              </a:rPr>
              <a:t>HREE - Ash Ponds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Produced water have local HREE behavior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Total REE in wells may relate to ligands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Role of depositional environment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645275" y="1536633"/>
            <a:ext cx="41871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Members: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41871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Funding sources:</a:t>
            </a:r>
          </a:p>
          <a:p>
            <a:pPr lvl="0">
              <a:spcBef>
                <a:spcPts val="0"/>
              </a:spcBef>
              <a:buNone/>
            </a:pPr>
            <a:r>
              <a:rPr lang="en" i="1"/>
              <a:t>DOE: EERE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i="1"/>
              <a:t>State of Wyoming</a:t>
            </a:r>
          </a:p>
        </p:txBody>
      </p:sp>
      <p:grpSp>
        <p:nvGrpSpPr>
          <p:cNvPr id="311" name="Shape 311"/>
          <p:cNvGrpSpPr/>
          <p:nvPr/>
        </p:nvGrpSpPr>
        <p:grpSpPr>
          <a:xfrm>
            <a:off x="4931850" y="4196178"/>
            <a:ext cx="2896825" cy="1016075"/>
            <a:chOff x="7829650" y="3147149"/>
            <a:chExt cx="2896825" cy="762075"/>
          </a:xfrm>
        </p:grpSpPr>
        <p:pic>
          <p:nvPicPr>
            <p:cNvPr id="312" name="Shape 312" descr="CMI_Logo_Colo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29650" y="3147224"/>
              <a:ext cx="753617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Shape 313"/>
            <p:cNvSpPr txBox="1"/>
            <p:nvPr/>
          </p:nvSpPr>
          <p:spPr>
            <a:xfrm>
              <a:off x="8583275" y="3147149"/>
              <a:ext cx="2143200" cy="761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800">
                  <a:latin typeface="Times New Roman"/>
                  <a:ea typeface="Times New Roman"/>
                  <a:cs typeface="Times New Roman"/>
                  <a:sym typeface="Times New Roman"/>
                </a:rPr>
                <a:t>Carbon Management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" sz="1800">
                  <a:latin typeface="Times New Roman"/>
                  <a:ea typeface="Times New Roman"/>
                  <a:cs typeface="Times New Roman"/>
                  <a:sym typeface="Times New Roman"/>
                </a:rPr>
                <a:t>Institute</a:t>
              </a:r>
            </a:p>
          </p:txBody>
        </p:sp>
      </p:grpSp>
      <p:grpSp>
        <p:nvGrpSpPr>
          <p:cNvPr id="314" name="Shape 314"/>
          <p:cNvGrpSpPr/>
          <p:nvPr/>
        </p:nvGrpSpPr>
        <p:grpSpPr>
          <a:xfrm>
            <a:off x="4931850" y="5212243"/>
            <a:ext cx="3483900" cy="1016074"/>
            <a:chOff x="3384900" y="1936750"/>
            <a:chExt cx="3483900" cy="762074"/>
          </a:xfrm>
        </p:grpSpPr>
        <p:sp>
          <p:nvSpPr>
            <p:cNvPr id="315" name="Shape 315"/>
            <p:cNvSpPr/>
            <p:nvPr/>
          </p:nvSpPr>
          <p:spPr>
            <a:xfrm>
              <a:off x="3384900" y="1936750"/>
              <a:ext cx="3483900" cy="762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16" name="Shape 316" descr="640px-Idaho_National_Laboratory_logo.svg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84903" y="1936750"/>
              <a:ext cx="3483771" cy="7620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7" name="Shape 317" descr="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1829" y="3512274"/>
            <a:ext cx="1934497" cy="76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 descr="475px-University_of_Wyoming_seal.sv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1854" y="2210972"/>
            <a:ext cx="1287749" cy="13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 descr="c-11-tci-website-images-power-images-wyodak-wyodak-baghouse-aerial-finished-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166" y="1356875"/>
            <a:ext cx="6490834" cy="48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 Comments?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24741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project</a:t>
            </a:r>
          </a:p>
          <a:p>
            <a:pPr marL="203200" lvl="0" indent="0" rtl="0">
              <a:spcBef>
                <a:spcPts val="0"/>
              </a:spcBef>
              <a:buNone/>
            </a:pPr>
            <a:endParaRPr/>
          </a:p>
          <a:p>
            <a:pPr marL="203200" lvl="0" indent="0">
              <a:spcBef>
                <a:spcPts val="0"/>
              </a:spcBef>
              <a:buNone/>
            </a:pPr>
            <a:r>
              <a:rPr lang="en"/>
              <a:t>More data collection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Guidance?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Chu, Steven.: Critical Materials Strategy, Department of Energy, Office of International Affairs, Washington, DC (2011). Accessed from: https://energy.gov/sites/prod/files/DOE_CMS2011_FINAL_Full.pdf (December, 2016)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Clark, Ian, and Peter Fritz, 1997, Environmental isotopes in hydrogeology: Boca Raton, Fla., Lewis Publishers.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Hatje, Vanessa, Bruland K., and Flegal A. R.“Increases in Anthropogenic Gadolinium Anomalies and Rare Earth Element Concentrations in San Francisco Bay over a 20 Year Record” Environmental Science &amp; Technology 2016 50 (8), 4159-4168 DOI: 10.1021/acs.est.5b04322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McLennan, S. M. (2001), Relationships between the trace element composition of sedimentary rocks and upper continental crust, Geochem. Geophys. Geosyst., 2, 1021, doi:10.1029/2000GC000109.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Migdisov A., A.E. Williams-Jones, J. Brugger, F.A. Caporuscio. (2016) Hydrothermal transport, deposition, and fractionation of the REE: experimental data and thermodynamic calculations. Chemical Geology, 439, pages 13–42. http://dx.doi.org/10.1016/j.chemgeo.2016.06.005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Produced waters are perfect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1992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Oil and Gas wells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b="1"/>
              <a:t>High Volume</a:t>
            </a:r>
            <a:r>
              <a:rPr lang="en"/>
              <a:t>, </a:t>
            </a:r>
            <a:r>
              <a:rPr lang="en" b="1"/>
              <a:t>Pre-developed</a:t>
            </a:r>
            <a:r>
              <a:rPr lang="en"/>
              <a:t>, </a:t>
            </a:r>
            <a:r>
              <a:rPr lang="en" b="1"/>
              <a:t>Hot</a:t>
            </a:r>
            <a:r>
              <a:rPr lang="en"/>
              <a:t>, and </a:t>
            </a:r>
            <a:r>
              <a:rPr lang="en" b="1"/>
              <a:t>Saline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Aqueous mining turns salinity into a resource</a:t>
            </a:r>
          </a:p>
        </p:txBody>
      </p:sp>
      <p:pic>
        <p:nvPicPr>
          <p:cNvPr id="112" name="Shape 112" descr="IMG_20151016_105006053_HD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000" y="1600199"/>
            <a:ext cx="5605998" cy="46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T01 REE CM li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6638"/>
            <a:ext cx="8229600" cy="290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REE Importance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Needed for current technology economy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dirty="0"/>
              <a:t>Past Water-Rock interactions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Offer tracing opportunity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Sources and authigenic tracking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457200" y="1176638"/>
            <a:ext cx="8229600" cy="2908588"/>
            <a:chOff x="457200" y="1176638"/>
            <a:chExt cx="8229600" cy="2908588"/>
          </a:xfrm>
        </p:grpSpPr>
        <p:pic>
          <p:nvPicPr>
            <p:cNvPr id="127" name="Shape 127" descr="T01 REE CM list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1176638"/>
              <a:ext cx="8229600" cy="2908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/>
            <p:nvPr/>
          </p:nvSpPr>
          <p:spPr>
            <a:xfrm>
              <a:off x="664300" y="2071092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64300" y="186592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64300" y="22762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4890450" y="227625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4890450" y="2071087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4890450" y="248142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4890450" y="268663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64300" y="32746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64300" y="3690835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4890450" y="30694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4890450" y="3479848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890450" y="36850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664300" y="267287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664300" y="288096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890450" y="1641923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664300" y="1455610"/>
              <a:ext cx="1094100" cy="205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REE Importance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Needed for current technology economy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Past Water-Rock interactions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Offer tracing opportunity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Sources and authigenic tracking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REEBasins National 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1854"/>
            <a:ext cx="9143999" cy="493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Ongoing REE Work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7817400" y="942350"/>
            <a:ext cx="869400" cy="34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 ≈ 150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Study Area for this talk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515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Wind     River Basin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E6913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Powder River Basin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Power Stations</a:t>
            </a:r>
          </a:p>
        </p:txBody>
      </p:sp>
      <p:pic>
        <p:nvPicPr>
          <p:cNvPr id="157" name="Shape 157" descr="Map of study areas Basin Names HIGH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7391" y="1417949"/>
            <a:ext cx="5909406" cy="47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7817400" y="942350"/>
            <a:ext cx="869400" cy="34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 = 28</a:t>
            </a:r>
          </a:p>
        </p:txBody>
      </p:sp>
      <p:sp>
        <p:nvSpPr>
          <p:cNvPr id="159" name="Shape 159"/>
          <p:cNvSpPr/>
          <p:nvPr/>
        </p:nvSpPr>
        <p:spPr>
          <a:xfrm>
            <a:off x="7286025" y="2539125"/>
            <a:ext cx="96600" cy="96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7648825" y="4749400"/>
            <a:ext cx="96600" cy="96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Strata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710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3C78D8"/>
                </a:solidFill>
              </a:rPr>
              <a:t>WRB</a:t>
            </a:r>
            <a:r>
              <a:rPr lang="en" dirty="0"/>
              <a:t>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Young-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/>
              <a:t>Very Old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/>
              <a:t>Shallow-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/>
              <a:t>Deep</a:t>
            </a:r>
            <a:endParaRPr lang="en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E69138"/>
                </a:solidFill>
              </a:rPr>
              <a:t>PRB</a:t>
            </a:r>
            <a:r>
              <a:rPr lang="en" dirty="0"/>
              <a:t>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East-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West</a:t>
            </a:r>
          </a:p>
        </p:txBody>
      </p:sp>
      <p:pic>
        <p:nvPicPr>
          <p:cNvPr id="167" name="Shape 167" descr="PRB&amp;WRB Strat collum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7771" y="1600199"/>
            <a:ext cx="6519026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3262925" y="1660775"/>
            <a:ext cx="1250400" cy="224700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5945575" y="1660775"/>
            <a:ext cx="2690400" cy="224700"/>
          </a:xfrm>
          <a:prstGeom prst="rect">
            <a:avLst/>
          </a:prstGeom>
          <a:noFill/>
          <a:ln w="3810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Isotopes: δD, δO¹⁸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30558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Right of GMWL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δO¹⁸ isotopes heavy enriched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Prolonged Rxn with Rock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Non-Meteoric water</a:t>
            </a:r>
          </a:p>
        </p:txBody>
      </p:sp>
      <p:pic>
        <p:nvPicPr>
          <p:cNvPr id="176" name="Shape 176" descr="ISOTOPES Blue Oran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7524" y="1536625"/>
            <a:ext cx="5776374" cy="442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582</Words>
  <Application>Microsoft Office PowerPoint</Application>
  <PresentationFormat>On-screen Show (4:3)</PresentationFormat>
  <Paragraphs>154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Aqueous Rare Earth Element Patterns and Concentration in Thermal Brines Associated With Oil and Gas Production, Wyoming</vt:lpstr>
      <vt:lpstr>Outline</vt:lpstr>
      <vt:lpstr>Produced waters are perfect</vt:lpstr>
      <vt:lpstr>REE Importance</vt:lpstr>
      <vt:lpstr>REE Importance</vt:lpstr>
      <vt:lpstr>Ongoing REE Work</vt:lpstr>
      <vt:lpstr>Study Area for this talk</vt:lpstr>
      <vt:lpstr>Strata</vt:lpstr>
      <vt:lpstr>Isotopes: δD, δO¹⁸</vt:lpstr>
      <vt:lpstr>Heat in WRB</vt:lpstr>
      <vt:lpstr>How REE data are presented</vt:lpstr>
      <vt:lpstr>How REE data are presented</vt:lpstr>
      <vt:lpstr>How REE data are presented</vt:lpstr>
      <vt:lpstr>How REE data are presented</vt:lpstr>
      <vt:lpstr>How REE data are presented</vt:lpstr>
      <vt:lpstr>Basin REE</vt:lpstr>
      <vt:lpstr>Basin REE</vt:lpstr>
      <vt:lpstr>Basin REE</vt:lpstr>
      <vt:lpstr>Ligands</vt:lpstr>
      <vt:lpstr>Conclusions</vt:lpstr>
      <vt:lpstr>Acknowledgements</vt:lpstr>
      <vt:lpstr>Questions? Comments?</vt:lpstr>
      <vt:lpstr>Ref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Aqueous Rare Earth Element Patterns and Concentration in Thermal Brines Associated With Oil and Gas Production, Wyoming</dc:title>
  <dc:creator>Charles W. Nye</dc:creator>
  <cp:lastModifiedBy>Charles W. Nye</cp:lastModifiedBy>
  <cp:revision>4</cp:revision>
  <dcterms:modified xsi:type="dcterms:W3CDTF">2019-04-16T21:07:00Z</dcterms:modified>
</cp:coreProperties>
</file>