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embeddedFontLst>
    <p:embeddedFont>
      <p:font typeface="Corsiva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0b01f463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0b01f463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0b01f4636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0b01f4636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0b01f4636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0b01f4636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0b01f4636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0b01f4636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0b01f4636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0b01f4636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0b01f463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0b01f4636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0b01f4636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0b01f4636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0b01f4636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0b01f4636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0b01f4636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0b01f4636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0b01f4636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0b01f4636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6ab86f23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6ab86f23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1d6ce592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1d6ce592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c80295eb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c80295eb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69113996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69113996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6ab86f2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6ab86f2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6b0a9e8d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6b0a9e8d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b01f463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0b01f463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1d6ce59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1d6ce59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1C4587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0b01f463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0b01f463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b01f4636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0b01f4636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b01f463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0b01f463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0b01f4636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0b01f4636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rtl="0"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3pPr>
            <a:lvl4pPr marL="1828800" lvl="3" indent="-3556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 New Wyoming Basin Produced Waters REE Normalization and Its Application</a:t>
            </a:r>
            <a:endParaRPr sz="3000"/>
          </a:p>
        </p:txBody>
      </p:sp>
      <p:sp>
        <p:nvSpPr>
          <p:cNvPr id="89" name="Google Shape;89;p1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/>
              <a:t>Charles NYE, Davin BAGDONAS, Scott QUILLINAN</a:t>
            </a:r>
            <a:endParaRPr sz="180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/>
              <a:t>Carbon Management Institute, University of Wyoming</a:t>
            </a:r>
            <a:endParaRPr sz="180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800"/>
              <a:t>In collaboration with INL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3" descr="four Normalizations-NASC-NPD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9667" y="2217025"/>
            <a:ext cx="4786647" cy="39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Normalization</a:t>
            </a:r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27300" cy="44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NASC: good for rocks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NPDW: good for water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9" name="Google Shape;179;p23"/>
          <p:cNvCxnSpPr/>
          <p:nvPr/>
        </p:nvCxnSpPr>
        <p:spPr>
          <a:xfrm rot="10800000" flipH="1">
            <a:off x="4775550" y="3148879"/>
            <a:ext cx="3349800" cy="1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0" name="Google Shape;180;p23"/>
          <p:cNvGrpSpPr/>
          <p:nvPr/>
        </p:nvGrpSpPr>
        <p:grpSpPr>
          <a:xfrm>
            <a:off x="2444746" y="1882521"/>
            <a:ext cx="1676101" cy="4582481"/>
            <a:chOff x="311702" y="2514129"/>
            <a:chExt cx="1676101" cy="3436946"/>
          </a:xfrm>
        </p:grpSpPr>
        <p:pic>
          <p:nvPicPr>
            <p:cNvPr id="181" name="Google Shape;181;p23" descr="Image-20111102.000016.jp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156515" y="2669315"/>
              <a:ext cx="1986474" cy="1676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3"/>
            <p:cNvSpPr txBox="1"/>
            <p:nvPr/>
          </p:nvSpPr>
          <p:spPr>
            <a:xfrm>
              <a:off x="698400" y="5667575"/>
              <a:ext cx="902700" cy="28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by Brian Ley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183" name="Google Shape;183;p23"/>
          <p:cNvGrpSpPr/>
          <p:nvPr/>
        </p:nvGrpSpPr>
        <p:grpSpPr>
          <a:xfrm>
            <a:off x="330963" y="593359"/>
            <a:ext cx="2190421" cy="5871687"/>
            <a:chOff x="1987813" y="215275"/>
            <a:chExt cx="2190421" cy="4403875"/>
          </a:xfrm>
        </p:grpSpPr>
        <p:pic>
          <p:nvPicPr>
            <p:cNvPr id="184" name="Google Shape;184;p23" descr="Burj_Khalifa.jp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87813" y="215275"/>
              <a:ext cx="2190421" cy="40390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185;p23"/>
            <p:cNvSpPr txBox="1"/>
            <p:nvPr/>
          </p:nvSpPr>
          <p:spPr>
            <a:xfrm>
              <a:off x="2534913" y="4350950"/>
              <a:ext cx="10962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by Donald Tong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 descr="four Normalizations-NASC-NPDW-NASC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832" y="2217025"/>
            <a:ext cx="4786647" cy="39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Normalization</a:t>
            </a:r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27300" cy="44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NASC: good for rocks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NPDW: good for water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NASC*10⁻⁶: ?works?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3" name="Google Shape;193;p24"/>
          <p:cNvCxnSpPr/>
          <p:nvPr/>
        </p:nvCxnSpPr>
        <p:spPr>
          <a:xfrm rot="10800000" flipH="1">
            <a:off x="4775550" y="3148879"/>
            <a:ext cx="3349800" cy="1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4" name="Google Shape;194;p24"/>
          <p:cNvSpPr/>
          <p:nvPr/>
        </p:nvSpPr>
        <p:spPr>
          <a:xfrm>
            <a:off x="4879925" y="4619833"/>
            <a:ext cx="288300" cy="1359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" name="Google Shape;195;p24"/>
          <p:cNvGrpSpPr/>
          <p:nvPr/>
        </p:nvGrpSpPr>
        <p:grpSpPr>
          <a:xfrm>
            <a:off x="4767575" y="4870984"/>
            <a:ext cx="3357775" cy="763606"/>
            <a:chOff x="4767575" y="3648725"/>
            <a:chExt cx="3357775" cy="498275"/>
          </a:xfrm>
        </p:grpSpPr>
        <p:cxnSp>
          <p:nvCxnSpPr>
            <p:cNvPr id="196" name="Google Shape;196;p24"/>
            <p:cNvCxnSpPr/>
            <p:nvPr/>
          </p:nvCxnSpPr>
          <p:spPr>
            <a:xfrm rot="10800000">
              <a:off x="4783350" y="3648725"/>
              <a:ext cx="3342000" cy="4446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24"/>
            <p:cNvCxnSpPr/>
            <p:nvPr/>
          </p:nvCxnSpPr>
          <p:spPr>
            <a:xfrm rot="10800000">
              <a:off x="4767575" y="3993700"/>
              <a:ext cx="3350100" cy="1533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5" descr="four Normalization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640" y="2217025"/>
            <a:ext cx="4786647" cy="39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Normalization</a:t>
            </a:r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27300" cy="44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NASC: good for rocks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NPDW: good for water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NASC*10⁻⁶: ?works?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WBPW: New structure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5" name="Google Shape;205;p25"/>
          <p:cNvCxnSpPr/>
          <p:nvPr/>
        </p:nvCxnSpPr>
        <p:spPr>
          <a:xfrm rot="10800000" flipH="1">
            <a:off x="4775550" y="3148879"/>
            <a:ext cx="3349800" cy="1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6" name="Google Shape;206;p25"/>
          <p:cNvSpPr/>
          <p:nvPr/>
        </p:nvSpPr>
        <p:spPr>
          <a:xfrm>
            <a:off x="4887745" y="4619833"/>
            <a:ext cx="292800" cy="1359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5"/>
          <p:cNvSpPr/>
          <p:nvPr/>
        </p:nvSpPr>
        <p:spPr>
          <a:xfrm>
            <a:off x="5667249" y="4619833"/>
            <a:ext cx="795000" cy="1359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6" descr="four Normalization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7640" y="2217025"/>
            <a:ext cx="4786647" cy="39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Normalization</a:t>
            </a:r>
            <a:endParaRPr/>
          </a:p>
        </p:txBody>
      </p:sp>
      <p:cxnSp>
        <p:nvCxnSpPr>
          <p:cNvPr id="214" name="Google Shape;214;p26"/>
          <p:cNvCxnSpPr/>
          <p:nvPr/>
        </p:nvCxnSpPr>
        <p:spPr>
          <a:xfrm rot="10800000" flipH="1">
            <a:off x="4775550" y="3148879"/>
            <a:ext cx="3349800" cy="1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5" name="Google Shape;215;p26"/>
          <p:cNvPicPr preferRelativeResize="0"/>
          <p:nvPr/>
        </p:nvPicPr>
        <p:blipFill rotWithShape="1">
          <a:blip r:embed="rId4">
            <a:alphaModFix amt="50000"/>
          </a:blip>
          <a:srcRect l="54396" t="5855" r="4929" b="22644"/>
          <a:stretch/>
        </p:blipFill>
        <p:spPr>
          <a:xfrm rot="-5400000">
            <a:off x="5443721" y="3670974"/>
            <a:ext cx="1890804" cy="3625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6"/>
          <p:cNvPicPr preferRelativeResize="0"/>
          <p:nvPr/>
        </p:nvPicPr>
        <p:blipFill rotWithShape="1">
          <a:blip r:embed="rId4">
            <a:alphaModFix/>
          </a:blip>
          <a:srcRect l="1176" t="1175" r="1613" b="19916"/>
          <a:stretch/>
        </p:blipFill>
        <p:spPr>
          <a:xfrm>
            <a:off x="0" y="1706700"/>
            <a:ext cx="4166401" cy="427220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 txBox="1"/>
          <p:nvPr/>
        </p:nvSpPr>
        <p:spPr>
          <a:xfrm>
            <a:off x="781900" y="1356967"/>
            <a:ext cx="4599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#1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18" name="Google Shape;218;p26"/>
          <p:cNvSpPr/>
          <p:nvPr/>
        </p:nvSpPr>
        <p:spPr>
          <a:xfrm>
            <a:off x="2230650" y="1706700"/>
            <a:ext cx="1935600" cy="434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6"/>
          <p:cNvSpPr txBox="1"/>
          <p:nvPr/>
        </p:nvSpPr>
        <p:spPr>
          <a:xfrm>
            <a:off x="3019300" y="1356967"/>
            <a:ext cx="4599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#2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8202000" y="5179000"/>
            <a:ext cx="4599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#3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221" name="Google Shape;221;p26"/>
          <p:cNvPicPr preferRelativeResize="0"/>
          <p:nvPr/>
        </p:nvPicPr>
        <p:blipFill rotWithShape="1">
          <a:blip r:embed="rId4">
            <a:alphaModFix/>
          </a:blip>
          <a:srcRect l="54396" t="5855" r="4929" b="22644"/>
          <a:stretch/>
        </p:blipFill>
        <p:spPr>
          <a:xfrm rot="-5400000">
            <a:off x="5443721" y="3670974"/>
            <a:ext cx="1890804" cy="362574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6"/>
          <p:cNvSpPr txBox="1"/>
          <p:nvPr/>
        </p:nvSpPr>
        <p:spPr>
          <a:xfrm>
            <a:off x="1181325" y="5813150"/>
            <a:ext cx="8694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 = 38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"/>
          <p:cNvSpPr txBox="1">
            <a:spLocks noGrp="1"/>
          </p:cNvSpPr>
          <p:nvPr>
            <p:ph type="body" idx="1"/>
          </p:nvPr>
        </p:nvSpPr>
        <p:spPr>
          <a:xfrm>
            <a:off x="350025" y="593367"/>
            <a:ext cx="24171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Wind River</a:t>
            </a:r>
            <a:endParaRPr/>
          </a:p>
        </p:txBody>
      </p:sp>
      <p:sp>
        <p:nvSpPr>
          <p:cNvPr id="228" name="Google Shape;228;p2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13970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/>
              <a:t>Data Comparison</a:t>
            </a:r>
            <a:endParaRPr/>
          </a:p>
        </p:txBody>
      </p:sp>
      <p:pic>
        <p:nvPicPr>
          <p:cNvPr id="229" name="Google Shape;229;p27" descr="Map of study areas-GSA color.png"/>
          <p:cNvPicPr preferRelativeResize="0"/>
          <p:nvPr/>
        </p:nvPicPr>
        <p:blipFill rotWithShape="1">
          <a:blip r:embed="rId3">
            <a:alphaModFix/>
          </a:blip>
          <a:srcRect l="25320" t="33751" r="39988" b="40247"/>
          <a:stretch/>
        </p:blipFill>
        <p:spPr>
          <a:xfrm>
            <a:off x="6145475" y="442875"/>
            <a:ext cx="2686826" cy="16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3850" y="4020925"/>
            <a:ext cx="5510150" cy="286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01200"/>
            <a:ext cx="5057592" cy="34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 txBox="1"/>
          <p:nvPr/>
        </p:nvSpPr>
        <p:spPr>
          <a:xfrm>
            <a:off x="267200" y="4720450"/>
            <a:ext cx="3242100" cy="14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Fort Union, Lance, MesaVerde, Cody: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Clastic signature inherited from rock inherited from parent rock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Cody (58) has HREE contribution.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13970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/>
              <a:t>Data Comparison</a:t>
            </a:r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body" idx="1"/>
          </p:nvPr>
        </p:nvSpPr>
        <p:spPr>
          <a:xfrm>
            <a:off x="350025" y="593367"/>
            <a:ext cx="27009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0320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Powder River</a:t>
            </a:r>
            <a:endParaRPr/>
          </a:p>
        </p:txBody>
      </p:sp>
      <p:pic>
        <p:nvPicPr>
          <p:cNvPr id="239" name="Google Shape;239;p28" descr="Map of study areas-GSA color.png"/>
          <p:cNvPicPr preferRelativeResize="0"/>
          <p:nvPr/>
        </p:nvPicPr>
        <p:blipFill rotWithShape="1">
          <a:blip r:embed="rId3">
            <a:alphaModFix/>
          </a:blip>
          <a:srcRect l="59842" t="9204" r="7439" b="38587"/>
          <a:stretch/>
        </p:blipFill>
        <p:spPr>
          <a:xfrm>
            <a:off x="6608625" y="397725"/>
            <a:ext cx="2223674" cy="24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90467"/>
            <a:ext cx="5057592" cy="34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8"/>
          <p:cNvSpPr txBox="1"/>
          <p:nvPr/>
        </p:nvSpPr>
        <p:spPr>
          <a:xfrm>
            <a:off x="105775" y="4689525"/>
            <a:ext cx="5663100" cy="14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four HREE enriched samples have a significant shale fraction.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Cannonball sea was persistent in this area.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Could also explain Gd</a:t>
            </a:r>
            <a:endParaRPr/>
          </a:p>
        </p:txBody>
      </p:sp>
      <p:sp>
        <p:nvSpPr>
          <p:cNvPr id="242" name="Google Shape;242;p28"/>
          <p:cNvSpPr txBox="1"/>
          <p:nvPr/>
        </p:nvSpPr>
        <p:spPr>
          <a:xfrm>
            <a:off x="6752438" y="6213230"/>
            <a:ext cx="1096200" cy="3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by Ron Blakey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243" name="Google Shape;24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8792" y="2997325"/>
            <a:ext cx="3063505" cy="306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13970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/>
              <a:t>Data Comparison</a:t>
            </a:r>
            <a:endParaRPr/>
          </a:p>
        </p:txBody>
      </p:sp>
      <p:pic>
        <p:nvPicPr>
          <p:cNvPr id="249" name="Google Shape;249;p29" descr="Map of study areas-GSA color.png"/>
          <p:cNvPicPr preferRelativeResize="0"/>
          <p:nvPr/>
        </p:nvPicPr>
        <p:blipFill rotWithShape="1">
          <a:blip r:embed="rId3">
            <a:alphaModFix/>
          </a:blip>
          <a:srcRect l="31566" t="75439" r="49362" b="4752"/>
          <a:stretch/>
        </p:blipFill>
        <p:spPr>
          <a:xfrm>
            <a:off x="6804551" y="417550"/>
            <a:ext cx="2027750" cy="156722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9"/>
          <p:cNvSpPr txBox="1">
            <a:spLocks noGrp="1"/>
          </p:cNvSpPr>
          <p:nvPr>
            <p:ph type="body" idx="1"/>
          </p:nvPr>
        </p:nvSpPr>
        <p:spPr>
          <a:xfrm>
            <a:off x="350025" y="593367"/>
            <a:ext cx="24171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FA8DC"/>
                </a:solidFill>
              </a:rPr>
              <a:t>Washakie</a:t>
            </a:r>
            <a:endParaRPr/>
          </a:p>
        </p:txBody>
      </p:sp>
      <p:pic>
        <p:nvPicPr>
          <p:cNvPr id="251" name="Google Shape;25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04568"/>
            <a:ext cx="5312977" cy="36577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9"/>
          <p:cNvSpPr txBox="1"/>
          <p:nvPr/>
        </p:nvSpPr>
        <p:spPr>
          <a:xfrm>
            <a:off x="352600" y="4883450"/>
            <a:ext cx="55356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from Lewis-Almond (regular)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Eu normally =&gt; Ca minerals but rock is low Ca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 be reducing conditions: Water ORP and Rock V enrichment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13970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/>
              <a:t>Data Comparison</a:t>
            </a:r>
            <a:endParaRPr/>
          </a:p>
        </p:txBody>
      </p:sp>
      <p:sp>
        <p:nvSpPr>
          <p:cNvPr id="258" name="Google Shape;258;p30"/>
          <p:cNvSpPr txBox="1">
            <a:spLocks noGrp="1"/>
          </p:cNvSpPr>
          <p:nvPr>
            <p:ph type="body" idx="1"/>
          </p:nvPr>
        </p:nvSpPr>
        <p:spPr>
          <a:xfrm>
            <a:off x="350025" y="593367"/>
            <a:ext cx="24171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Green River</a:t>
            </a:r>
            <a:endParaRPr/>
          </a:p>
        </p:txBody>
      </p:sp>
      <p:pic>
        <p:nvPicPr>
          <p:cNvPr id="259" name="Google Shape;259;p30" descr="Map of study areas-GSA color.png"/>
          <p:cNvPicPr preferRelativeResize="0"/>
          <p:nvPr/>
        </p:nvPicPr>
        <p:blipFill rotWithShape="1">
          <a:blip r:embed="rId3">
            <a:alphaModFix/>
          </a:blip>
          <a:srcRect l="11639" t="47781" r="48445" b="4346"/>
          <a:stretch/>
        </p:blipFill>
        <p:spPr>
          <a:xfrm>
            <a:off x="6145476" y="432125"/>
            <a:ext cx="2686826" cy="23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01167"/>
            <a:ext cx="5057592" cy="34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0"/>
          <p:cNvSpPr txBox="1"/>
          <p:nvPr/>
        </p:nvSpPr>
        <p:spPr>
          <a:xfrm>
            <a:off x="317325" y="4795300"/>
            <a:ext cx="26868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Frontier-baxter &amp; Muddy(44)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Poor conformance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Tank sampling, Iron co-precipitation?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5299" y="3191650"/>
            <a:ext cx="4348700" cy="299392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13970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/>
              <a:t>Data Comparison</a:t>
            </a:r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body" idx="1"/>
          </p:nvPr>
        </p:nvSpPr>
        <p:spPr>
          <a:xfrm>
            <a:off x="350025" y="593367"/>
            <a:ext cx="24171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Industrial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269" name="Google Shape;269;p31" descr="Map of study areas-GSA color.png"/>
          <p:cNvPicPr preferRelativeResize="0"/>
          <p:nvPr/>
        </p:nvPicPr>
        <p:blipFill rotWithShape="1">
          <a:blip r:embed="rId4">
            <a:alphaModFix/>
          </a:blip>
          <a:srcRect t="1645" r="2171" b="973"/>
          <a:stretch/>
        </p:blipFill>
        <p:spPr>
          <a:xfrm>
            <a:off x="6216725" y="425200"/>
            <a:ext cx="2927274" cy="208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22700"/>
            <a:ext cx="5057592" cy="34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1"/>
          <p:cNvSpPr txBox="1"/>
          <p:nvPr/>
        </p:nvSpPr>
        <p:spPr>
          <a:xfrm>
            <a:off x="722825" y="5130275"/>
            <a:ext cx="3878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Scrubber adds lime, carbonate signature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1975" y="4054850"/>
            <a:ext cx="5142026" cy="28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13970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/>
              <a:t>Data Comparison</a:t>
            </a:r>
            <a:endParaRPr/>
          </a:p>
        </p:txBody>
      </p:sp>
      <p:sp>
        <p:nvSpPr>
          <p:cNvPr id="278" name="Google Shape;278;p32"/>
          <p:cNvSpPr txBox="1">
            <a:spLocks noGrp="1"/>
          </p:cNvSpPr>
          <p:nvPr>
            <p:ph type="body" idx="1"/>
          </p:nvPr>
        </p:nvSpPr>
        <p:spPr>
          <a:xfrm>
            <a:off x="350025" y="593367"/>
            <a:ext cx="2417100" cy="12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Carbonates</a:t>
            </a:r>
            <a:endParaRPr/>
          </a:p>
        </p:txBody>
      </p:sp>
      <p:pic>
        <p:nvPicPr>
          <p:cNvPr id="279" name="Google Shape;279;p32" descr="Map of study areas-GSA color.png"/>
          <p:cNvPicPr preferRelativeResize="0"/>
          <p:nvPr/>
        </p:nvPicPr>
        <p:blipFill rotWithShape="1">
          <a:blip r:embed="rId4">
            <a:alphaModFix/>
          </a:blip>
          <a:srcRect t="1645" r="2171" b="973"/>
          <a:stretch/>
        </p:blipFill>
        <p:spPr>
          <a:xfrm>
            <a:off x="6127675" y="425200"/>
            <a:ext cx="3016324" cy="21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22700"/>
            <a:ext cx="5057592" cy="34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2"/>
          <p:cNvSpPr txBox="1"/>
          <p:nvPr/>
        </p:nvSpPr>
        <p:spPr>
          <a:xfrm>
            <a:off x="387850" y="4830575"/>
            <a:ext cx="3473100" cy="13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 Rock REE, little Eu added to water.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WRB HREE could be a basement signature (hydrothermally altered cuttings)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Project Areas: National and 4 Wyoming basins</a:t>
            </a:r>
            <a:endParaRPr/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How REEs are presented</a:t>
            </a:r>
            <a:endParaRPr/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The case for a new normalization (WBPW)</a:t>
            </a:r>
            <a:endParaRPr/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Using WBPW:</a:t>
            </a:r>
            <a:endParaRPr/>
          </a:p>
        </p:txBody>
      </p:sp>
      <p:pic>
        <p:nvPicPr>
          <p:cNvPr id="96" name="Google Shape;96;p15" descr="IMG_20151016_105006053_HDR.jpg"/>
          <p:cNvPicPr preferRelativeResize="0"/>
          <p:nvPr/>
        </p:nvPicPr>
        <p:blipFill rotWithShape="1">
          <a:blip r:embed="rId3">
            <a:alphaModFix/>
          </a:blip>
          <a:srcRect t="13045" b="13420"/>
          <a:stretch/>
        </p:blipFill>
        <p:spPr>
          <a:xfrm>
            <a:off x="799650" y="218787"/>
            <a:ext cx="2507700" cy="152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 rotWithShape="1">
          <a:blip r:embed="rId4">
            <a:alphaModFix/>
          </a:blip>
          <a:srcRect l="30308" t="25833" r="8039" b="39704"/>
          <a:stretch/>
        </p:blipFill>
        <p:spPr>
          <a:xfrm>
            <a:off x="6355350" y="596775"/>
            <a:ext cx="2252951" cy="10034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15"/>
          <p:cNvGrpSpPr/>
          <p:nvPr/>
        </p:nvGrpSpPr>
        <p:grpSpPr>
          <a:xfrm>
            <a:off x="5128325" y="2423041"/>
            <a:ext cx="2252946" cy="614664"/>
            <a:chOff x="0" y="3424625"/>
            <a:chExt cx="1998001" cy="517002"/>
          </a:xfrm>
        </p:grpSpPr>
        <p:pic>
          <p:nvPicPr>
            <p:cNvPr id="99" name="Google Shape;99;p15" descr="REE cropped ppm Chondrite after Korotev 2009.png"/>
            <p:cNvPicPr preferRelativeResize="0"/>
            <p:nvPr/>
          </p:nvPicPr>
          <p:blipFill rotWithShape="1">
            <a:blip r:embed="rId5">
              <a:alphaModFix/>
            </a:blip>
            <a:srcRect t="47240" r="40327" b="5"/>
            <a:stretch/>
          </p:blipFill>
          <p:spPr>
            <a:xfrm>
              <a:off x="0" y="3424625"/>
              <a:ext cx="1924875" cy="43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5" descr="PeriodicTableWallChart.png"/>
            <p:cNvPicPr preferRelativeResize="0"/>
            <p:nvPr/>
          </p:nvPicPr>
          <p:blipFill rotWithShape="1">
            <a:blip r:embed="rId6">
              <a:alphaModFix/>
            </a:blip>
            <a:srcRect l="17384" t="73410" r="27198" b="17782"/>
            <a:stretch/>
          </p:blipFill>
          <p:spPr>
            <a:xfrm>
              <a:off x="152750" y="3798000"/>
              <a:ext cx="1845251" cy="1436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" name="Google Shape;101;p15"/>
          <p:cNvPicPr preferRelativeResize="0"/>
          <p:nvPr/>
        </p:nvPicPr>
        <p:blipFill rotWithShape="1">
          <a:blip r:embed="rId7">
            <a:alphaModFix/>
          </a:blip>
          <a:srcRect b="19028"/>
          <a:stretch/>
        </p:blipFill>
        <p:spPr>
          <a:xfrm>
            <a:off x="5856550" y="3717853"/>
            <a:ext cx="2960523" cy="226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 descr="WBPW Industrial.png"/>
          <p:cNvPicPr preferRelativeResize="0"/>
          <p:nvPr/>
        </p:nvPicPr>
        <p:blipFill rotWithShape="1">
          <a:blip r:embed="rId8">
            <a:alphaModFix/>
          </a:blip>
          <a:srcRect l="7299" t="18680" r="11412" b="21884"/>
          <a:stretch/>
        </p:blipFill>
        <p:spPr>
          <a:xfrm>
            <a:off x="609600" y="4471025"/>
            <a:ext cx="3114410" cy="173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Theoretical Model</a:t>
            </a:r>
            <a:endParaRPr/>
          </a:p>
        </p:txBody>
      </p:sp>
      <p:sp>
        <p:nvSpPr>
          <p:cNvPr id="287" name="Google Shape;287;p33"/>
          <p:cNvSpPr txBox="1">
            <a:spLocks noGrp="1"/>
          </p:cNvSpPr>
          <p:nvPr>
            <p:ph type="body" idx="1"/>
          </p:nvPr>
        </p:nvSpPr>
        <p:spPr>
          <a:xfrm>
            <a:off x="311700" y="4862950"/>
            <a:ext cx="8594700" cy="12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We propose two 2-by-2 matrices: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An open system, and a closed system</a:t>
            </a:r>
            <a:endParaRPr/>
          </a:p>
        </p:txBody>
      </p:sp>
      <p:grpSp>
        <p:nvGrpSpPr>
          <p:cNvPr id="288" name="Google Shape;288;p33"/>
          <p:cNvGrpSpPr/>
          <p:nvPr/>
        </p:nvGrpSpPr>
        <p:grpSpPr>
          <a:xfrm>
            <a:off x="0" y="1474725"/>
            <a:ext cx="6115180" cy="1764825"/>
            <a:chOff x="0" y="1474725"/>
            <a:chExt cx="6115180" cy="1764825"/>
          </a:xfrm>
        </p:grpSpPr>
        <p:pic>
          <p:nvPicPr>
            <p:cNvPr id="289" name="Google Shape;289;p33"/>
            <p:cNvPicPr preferRelativeResize="0"/>
            <p:nvPr/>
          </p:nvPicPr>
          <p:blipFill rotWithShape="1">
            <a:blip r:embed="rId3">
              <a:alphaModFix/>
            </a:blip>
            <a:srcRect r="50064"/>
            <a:stretch/>
          </p:blipFill>
          <p:spPr>
            <a:xfrm>
              <a:off x="0" y="1474725"/>
              <a:ext cx="6115180" cy="1764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33"/>
            <p:cNvSpPr/>
            <p:nvPr/>
          </p:nvSpPr>
          <p:spPr>
            <a:xfrm>
              <a:off x="3596700" y="2610650"/>
              <a:ext cx="2415000" cy="607800"/>
            </a:xfrm>
            <a:prstGeom prst="rect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3"/>
            <p:cNvSpPr/>
            <p:nvPr/>
          </p:nvSpPr>
          <p:spPr>
            <a:xfrm>
              <a:off x="1143400" y="1989650"/>
              <a:ext cx="2415000" cy="1228800"/>
            </a:xfrm>
            <a:prstGeom prst="rect">
              <a:avLst/>
            </a:prstGeom>
            <a:noFill/>
            <a:ln w="38100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3"/>
            <p:cNvSpPr/>
            <p:nvPr/>
          </p:nvSpPr>
          <p:spPr>
            <a:xfrm rot="-427">
              <a:off x="3596700" y="2005165"/>
              <a:ext cx="2415000" cy="607500"/>
            </a:xfrm>
            <a:prstGeom prst="rect">
              <a:avLst/>
            </a:prstGeom>
            <a:noFill/>
            <a:ln w="38100" cap="flat" cmpd="sng">
              <a:solidFill>
                <a:srgbClr val="1C458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" name="Google Shape;293;p33"/>
          <p:cNvGrpSpPr/>
          <p:nvPr/>
        </p:nvGrpSpPr>
        <p:grpSpPr>
          <a:xfrm>
            <a:off x="3028825" y="3260975"/>
            <a:ext cx="6115174" cy="1764823"/>
            <a:chOff x="3028825" y="3260975"/>
            <a:chExt cx="6115174" cy="1764823"/>
          </a:xfrm>
        </p:grpSpPr>
        <p:pic>
          <p:nvPicPr>
            <p:cNvPr id="294" name="Google Shape;294;p33"/>
            <p:cNvPicPr preferRelativeResize="0"/>
            <p:nvPr/>
          </p:nvPicPr>
          <p:blipFill rotWithShape="1">
            <a:blip r:embed="rId3">
              <a:alphaModFix/>
            </a:blip>
            <a:srcRect l="50064"/>
            <a:stretch/>
          </p:blipFill>
          <p:spPr>
            <a:xfrm>
              <a:off x="3028825" y="3260975"/>
              <a:ext cx="6115174" cy="17648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33"/>
            <p:cNvSpPr/>
            <p:nvPr/>
          </p:nvSpPr>
          <p:spPr>
            <a:xfrm rot="-427">
              <a:off x="4225075" y="3764849"/>
              <a:ext cx="2415000" cy="536700"/>
            </a:xfrm>
            <a:prstGeom prst="rect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3"/>
            <p:cNvSpPr/>
            <p:nvPr/>
          </p:nvSpPr>
          <p:spPr>
            <a:xfrm rot="-427">
              <a:off x="4225075" y="4372640"/>
              <a:ext cx="2415000" cy="607500"/>
            </a:xfrm>
            <a:prstGeom prst="rect">
              <a:avLst/>
            </a:prstGeom>
            <a:noFill/>
            <a:ln w="38100" cap="flat" cmpd="sng">
              <a:solidFill>
                <a:srgbClr val="A4C2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3"/>
            <p:cNvSpPr/>
            <p:nvPr/>
          </p:nvSpPr>
          <p:spPr>
            <a:xfrm>
              <a:off x="6699325" y="4354875"/>
              <a:ext cx="2338200" cy="607800"/>
            </a:xfrm>
            <a:prstGeom prst="rect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3"/>
            <p:cNvSpPr/>
            <p:nvPr/>
          </p:nvSpPr>
          <p:spPr>
            <a:xfrm rot="-441">
              <a:off x="4263480" y="3804451"/>
              <a:ext cx="2338200" cy="472500"/>
            </a:xfrm>
            <a:prstGeom prst="rect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304" name="Google Shape;304;p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REE exist in solution and can be measured (ppt)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Each study area has a unique signature.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69138"/>
                </a:solidFill>
              </a:rPr>
              <a:t>Gd is unique to PRB</a:t>
            </a:r>
            <a:r>
              <a:rPr lang="en"/>
              <a:t>, samples from ND needed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In produced waters HREE behavior may be local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Ligand relationship not yet described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Role of depositional environment (cannonball sea)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310" name="Google Shape;310;p35"/>
          <p:cNvSpPr txBox="1">
            <a:spLocks noGrp="1"/>
          </p:cNvSpPr>
          <p:nvPr>
            <p:ph type="body" idx="1"/>
          </p:nvPr>
        </p:nvSpPr>
        <p:spPr>
          <a:xfrm>
            <a:off x="4645275" y="1536633"/>
            <a:ext cx="41871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Team Members: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311" name="Google Shape;311;p3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41871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Funding sources: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i="1"/>
              <a:t>DOE: EERE</a:t>
            </a:r>
            <a:endParaRPr i="1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i="1"/>
              <a:t>State of Wyoming</a:t>
            </a:r>
            <a:endParaRPr/>
          </a:p>
        </p:txBody>
      </p:sp>
      <p:grpSp>
        <p:nvGrpSpPr>
          <p:cNvPr id="312" name="Google Shape;312;p35"/>
          <p:cNvGrpSpPr/>
          <p:nvPr/>
        </p:nvGrpSpPr>
        <p:grpSpPr>
          <a:xfrm>
            <a:off x="4931850" y="4196178"/>
            <a:ext cx="2896825" cy="1016075"/>
            <a:chOff x="7829650" y="3147150"/>
            <a:chExt cx="2896825" cy="762075"/>
          </a:xfrm>
        </p:grpSpPr>
        <p:pic>
          <p:nvPicPr>
            <p:cNvPr id="313" name="Google Shape;313;p35" descr="CMI_Logo_Color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29650" y="3147225"/>
              <a:ext cx="753618" cy="76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35"/>
            <p:cNvSpPr txBox="1"/>
            <p:nvPr/>
          </p:nvSpPr>
          <p:spPr>
            <a:xfrm>
              <a:off x="8583275" y="3147150"/>
              <a:ext cx="2143200" cy="762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imes New Roman"/>
                  <a:ea typeface="Times New Roman"/>
                  <a:cs typeface="Times New Roman"/>
                  <a:sym typeface="Times New Roman"/>
                </a:rPr>
                <a:t>Carbon Management</a:t>
              </a:r>
              <a:endParaRPr sz="180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Times New Roman"/>
                  <a:ea typeface="Times New Roman"/>
                  <a:cs typeface="Times New Roman"/>
                  <a:sym typeface="Times New Roman"/>
                </a:rPr>
                <a:t>Institute</a:t>
              </a:r>
              <a:endParaRPr sz="180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15" name="Google Shape;315;p35"/>
          <p:cNvGrpSpPr/>
          <p:nvPr/>
        </p:nvGrpSpPr>
        <p:grpSpPr>
          <a:xfrm>
            <a:off x="4931850" y="5212244"/>
            <a:ext cx="3483900" cy="1016075"/>
            <a:chOff x="3384900" y="1936750"/>
            <a:chExt cx="3483900" cy="762075"/>
          </a:xfrm>
        </p:grpSpPr>
        <p:sp>
          <p:nvSpPr>
            <p:cNvPr id="316" name="Google Shape;316;p35"/>
            <p:cNvSpPr/>
            <p:nvPr/>
          </p:nvSpPr>
          <p:spPr>
            <a:xfrm>
              <a:off x="3384900" y="1936750"/>
              <a:ext cx="3483900" cy="762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7" name="Google Shape;317;p35" descr="640px-Idaho_National_Laboratory_logo.svg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84904" y="1936750"/>
              <a:ext cx="3483771" cy="7620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8" name="Google Shape;318;p35" descr="log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1830" y="3512275"/>
            <a:ext cx="1934498" cy="7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5" descr="475px-University_of_Wyoming_seal.svg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1854" y="2210972"/>
            <a:ext cx="1287750" cy="13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</a:t>
            </a:r>
            <a:endParaRPr/>
          </a:p>
        </p:txBody>
      </p:sp>
      <p:sp>
        <p:nvSpPr>
          <p:cNvPr id="325" name="Google Shape;325;p3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/>
              <a:t>Chu, Steven.: Critical Materials Strategy, Department of Energy, Office of International Affairs, Washington, DC (2011). Accessed from: https://energy.gov/sites/prod/files/DOE_CMS2011_FINAL_Full.pdf (December, 2016)</a:t>
            </a:r>
            <a:endParaRPr sz="120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Clark, Ian, and Peter Fritz, 1997, Environmental isotopes in hydrogeology: Boca Raton, Fla., Lewis Publishers.</a:t>
            </a:r>
            <a:endParaRPr sz="120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Hatje, Vanessa, Bruland K., and Flegal A. R.“Increases in Anthropogenic Gadolinium Anomalies and Rare Earth Element Concentrations in San Francisco Bay over a 20 Year Record” Environmental Science &amp; Technology 2016 50 (8), 4159-4168 DOI: 10.1021/acs.est.5b04322</a:t>
            </a:r>
            <a:endParaRPr sz="120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/>
              <a:t>McLennan, S. M. (2001), Relationships between the trace element composition of sedimentary rocks and upper continental crust, Geochem. Geophys. Geosyst., 2, 1021, doi:10.1029/2000GC000109.</a:t>
            </a:r>
            <a:endParaRPr sz="120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1200"/>
              <a:t>Migdisov A., A.E. Williams-Jones, J. Brugger, F.A. Caporuscio. (2016) Hydrothermal transport, deposition, and fractionation of the REE: experimental data and thermodynamic calculations. Chemical Geology, 439, pages 13–42. http://dx.doi.org/10.1016/j.chemgeo.2016.06.005</a:t>
            </a:r>
            <a:endParaRPr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91855"/>
            <a:ext cx="9144000" cy="49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REE Work</a:t>
            </a:r>
            <a:endParaRPr/>
          </a:p>
        </p:txBody>
      </p:sp>
      <p:sp>
        <p:nvSpPr>
          <p:cNvPr id="109" name="Google Shape;109;p16"/>
          <p:cNvSpPr txBox="1"/>
          <p:nvPr/>
        </p:nvSpPr>
        <p:spPr>
          <a:xfrm>
            <a:off x="7817400" y="942350"/>
            <a:ext cx="8694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 ≈ 150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 Area</a:t>
            </a:r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body" idx="1"/>
          </p:nvPr>
        </p:nvSpPr>
        <p:spPr>
          <a:xfrm>
            <a:off x="457200" y="1291967"/>
            <a:ext cx="3567300" cy="48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Wind River Basin</a:t>
            </a:r>
            <a:endParaRPr>
              <a:solidFill>
                <a:srgbClr val="93C47D"/>
              </a:solidFill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Powder River Basin</a:t>
            </a:r>
            <a:endParaRPr>
              <a:solidFill>
                <a:srgbClr val="FFD966"/>
              </a:solidFill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FA8DC"/>
                </a:solidFill>
              </a:rPr>
              <a:t>Washakie Basin</a:t>
            </a:r>
            <a:endParaRPr>
              <a:solidFill>
                <a:srgbClr val="6FA8DC"/>
              </a:solidFill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Green River Basin</a:t>
            </a:r>
            <a:endParaRPr sz="2400"/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4350" y="1291967"/>
            <a:ext cx="4662450" cy="371482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/>
        </p:nvSpPr>
        <p:spPr>
          <a:xfrm>
            <a:off x="7817400" y="870783"/>
            <a:ext cx="8694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 = 38+</a:t>
            </a:r>
            <a:endParaRPr/>
          </a:p>
        </p:txBody>
      </p:sp>
      <p:sp>
        <p:nvSpPr>
          <p:cNvPr id="118" name="Google Shape;118;p17"/>
          <p:cNvSpPr txBox="1"/>
          <p:nvPr/>
        </p:nvSpPr>
        <p:spPr>
          <a:xfrm>
            <a:off x="390925" y="4344633"/>
            <a:ext cx="3633600" cy="17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&lt;31mS, pH 9.5-6.2, &lt;65°C, -244/295mV Redox,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7,000/25,000 ft depth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4500" y="1285875"/>
            <a:ext cx="4662300" cy="364876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 Area</a:t>
            </a:r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457200" y="1291967"/>
            <a:ext cx="3567300" cy="48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3C47D"/>
                </a:solidFill>
              </a:rPr>
              <a:t>Wind River Basin</a:t>
            </a:r>
            <a:endParaRPr>
              <a:solidFill>
                <a:srgbClr val="93C47D"/>
              </a:solidFill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D966"/>
                </a:solidFill>
              </a:rPr>
              <a:t>Powder River Basin</a:t>
            </a:r>
            <a:endParaRPr>
              <a:solidFill>
                <a:srgbClr val="FFD966"/>
              </a:solidFill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FA8DC"/>
                </a:solidFill>
              </a:rPr>
              <a:t>Washakie Basin</a:t>
            </a:r>
            <a:endParaRPr>
              <a:solidFill>
                <a:srgbClr val="6FA8DC"/>
              </a:solidFill>
            </a:endParaRPr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C4587"/>
                </a:solidFill>
              </a:rPr>
              <a:t>Green River Basin</a:t>
            </a:r>
            <a:endParaRPr sz="2400"/>
          </a:p>
        </p:txBody>
      </p:sp>
      <p:sp>
        <p:nvSpPr>
          <p:cNvPr id="126" name="Google Shape;126;p18"/>
          <p:cNvSpPr txBox="1"/>
          <p:nvPr/>
        </p:nvSpPr>
        <p:spPr>
          <a:xfrm>
            <a:off x="7817400" y="870783"/>
            <a:ext cx="8694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 = 80+</a:t>
            </a:r>
            <a:endParaRPr/>
          </a:p>
        </p:txBody>
      </p:sp>
      <p:sp>
        <p:nvSpPr>
          <p:cNvPr id="127" name="Google Shape;127;p18"/>
          <p:cNvSpPr txBox="1"/>
          <p:nvPr/>
        </p:nvSpPr>
        <p:spPr>
          <a:xfrm>
            <a:off x="623450" y="5094525"/>
            <a:ext cx="3847500" cy="6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Mix of Core and Cuttings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REEs</a:t>
            </a:r>
            <a:endParaRPr/>
          </a:p>
        </p:txBody>
      </p:sp>
      <p:pic>
        <p:nvPicPr>
          <p:cNvPr id="133" name="Google Shape;133;p19" descr="REE Periodic Tab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45038"/>
            <a:ext cx="8839200" cy="219186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/>
          <p:nvPr/>
        </p:nvSpPr>
        <p:spPr>
          <a:xfrm>
            <a:off x="145650" y="3096825"/>
            <a:ext cx="651600" cy="1499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9"/>
          <p:cNvSpPr txBox="1"/>
          <p:nvPr/>
        </p:nvSpPr>
        <p:spPr>
          <a:xfrm>
            <a:off x="1157550" y="1645091"/>
            <a:ext cx="68289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Calibri"/>
                <a:ea typeface="Calibri"/>
                <a:cs typeface="Calibri"/>
                <a:sym typeface="Calibri"/>
              </a:rPr>
              <a:t>14 </a:t>
            </a:r>
            <a:r>
              <a:rPr lang="en" sz="3200">
                <a:latin typeface="Corsiva"/>
                <a:ea typeface="Corsiva"/>
                <a:cs typeface="Corsiva"/>
                <a:sym typeface="Corsiva"/>
              </a:rPr>
              <a:t>f</a:t>
            </a:r>
            <a:r>
              <a:rPr lang="en" sz="3200">
                <a:latin typeface="Calibri"/>
                <a:ea typeface="Calibri"/>
                <a:cs typeface="Calibri"/>
                <a:sym typeface="Calibri"/>
              </a:rPr>
              <a:t>-block elements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1157550" y="3678433"/>
            <a:ext cx="6828900" cy="9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Calibri"/>
                <a:ea typeface="Calibri"/>
                <a:cs typeface="Calibri"/>
                <a:sym typeface="Calibri"/>
              </a:rPr>
              <a:t>Many difficult-to-substitute applications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1155600" y="2965935"/>
            <a:ext cx="6828900" cy="8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Calibri"/>
                <a:ea typeface="Calibri"/>
                <a:cs typeface="Calibri"/>
                <a:sym typeface="Calibri"/>
              </a:rPr>
              <a:t>Similar chemical behavior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1157550" y="2303633"/>
            <a:ext cx="68289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Calibri"/>
                <a:ea typeface="Calibri"/>
                <a:cs typeface="Calibri"/>
                <a:sym typeface="Calibri"/>
              </a:rPr>
              <a:t>Y &amp; Sc included makes “REEY”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19"/>
          <p:cNvGrpSpPr/>
          <p:nvPr/>
        </p:nvGrpSpPr>
        <p:grpSpPr>
          <a:xfrm>
            <a:off x="7584989" y="47965"/>
            <a:ext cx="1559088" cy="3683342"/>
            <a:chOff x="7599125" y="35975"/>
            <a:chExt cx="1544875" cy="2762575"/>
          </a:xfrm>
        </p:grpSpPr>
        <p:sp>
          <p:nvSpPr>
            <p:cNvPr id="140" name="Google Shape;140;p19"/>
            <p:cNvSpPr txBox="1"/>
            <p:nvPr/>
          </p:nvSpPr>
          <p:spPr>
            <a:xfrm>
              <a:off x="7699715" y="35975"/>
              <a:ext cx="13437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by Paul Anderson</a:t>
              </a:r>
              <a:endParaRPr sz="1000">
                <a:solidFill>
                  <a:srgbClr val="FFFFFF"/>
                </a:solidFill>
              </a:endParaRPr>
            </a:p>
          </p:txBody>
        </p:sp>
        <p:pic>
          <p:nvPicPr>
            <p:cNvPr id="141" name="Google Shape;141;p19"/>
            <p:cNvPicPr preferRelativeResize="0"/>
            <p:nvPr/>
          </p:nvPicPr>
          <p:blipFill rotWithShape="1">
            <a:blip r:embed="rId4">
              <a:alphaModFix/>
            </a:blip>
            <a:srcRect l="42775" r="12211" b="3091"/>
            <a:stretch/>
          </p:blipFill>
          <p:spPr>
            <a:xfrm>
              <a:off x="7599125" y="304175"/>
              <a:ext cx="1544875" cy="2494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2" name="Google Shape;142;p19"/>
          <p:cNvGrpSpPr/>
          <p:nvPr/>
        </p:nvGrpSpPr>
        <p:grpSpPr>
          <a:xfrm>
            <a:off x="0" y="47965"/>
            <a:ext cx="1946040" cy="3683342"/>
            <a:chOff x="0" y="35975"/>
            <a:chExt cx="1946040" cy="2762575"/>
          </a:xfrm>
        </p:grpSpPr>
        <p:pic>
          <p:nvPicPr>
            <p:cNvPr id="143" name="Google Shape;143;p19" descr="rms_tomahawek_hero_image_wide.jpg"/>
            <p:cNvPicPr preferRelativeResize="0"/>
            <p:nvPr/>
          </p:nvPicPr>
          <p:blipFill rotWithShape="1">
            <a:blip r:embed="rId5">
              <a:alphaModFix/>
            </a:blip>
            <a:srcRect l="35974" t="11661" r="47828" b="12269"/>
            <a:stretch/>
          </p:blipFill>
          <p:spPr>
            <a:xfrm>
              <a:off x="0" y="318675"/>
              <a:ext cx="1946040" cy="2479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19"/>
            <p:cNvSpPr txBox="1"/>
            <p:nvPr/>
          </p:nvSpPr>
          <p:spPr>
            <a:xfrm>
              <a:off x="301165" y="35975"/>
              <a:ext cx="1343700" cy="26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by Raytheon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835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Saw-tooth distracts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Small ratios/diff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Human eye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Yttrium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Promethium ☢</a:t>
            </a:r>
            <a:endParaRPr/>
          </a:p>
        </p:txBody>
      </p:sp>
      <p:pic>
        <p:nvPicPr>
          <p:cNvPr id="150" name="Google Shape;150;p20" descr="REEY ppm Chondrite after Korotev 200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2300" y="1091040"/>
            <a:ext cx="5464801" cy="25313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20"/>
          <p:cNvGrpSpPr/>
          <p:nvPr/>
        </p:nvGrpSpPr>
        <p:grpSpPr>
          <a:xfrm>
            <a:off x="4175700" y="1552921"/>
            <a:ext cx="1510275" cy="2913127"/>
            <a:chOff x="3870900" y="2383950"/>
            <a:chExt cx="1510275" cy="2184900"/>
          </a:xfrm>
        </p:grpSpPr>
        <p:sp>
          <p:nvSpPr>
            <p:cNvPr id="152" name="Google Shape;152;p20"/>
            <p:cNvSpPr/>
            <p:nvPr/>
          </p:nvSpPr>
          <p:spPr>
            <a:xfrm>
              <a:off x="5105175" y="2383950"/>
              <a:ext cx="276000" cy="21849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3870900" y="2383950"/>
              <a:ext cx="276000" cy="21849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2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Normalization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835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Saw-tooth distracts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Small ratios/diff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Human eye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Yttrium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Promethium ☢</a:t>
            </a:r>
            <a:endParaRPr/>
          </a:p>
        </p:txBody>
      </p:sp>
      <p:pic>
        <p:nvPicPr>
          <p:cNvPr id="160" name="Google Shape;160;p21"/>
          <p:cNvPicPr preferRelativeResize="0"/>
          <p:nvPr/>
        </p:nvPicPr>
        <p:blipFill rotWithShape="1">
          <a:blip r:embed="rId3">
            <a:alphaModFix/>
          </a:blip>
          <a:srcRect l="-960" r="960"/>
          <a:stretch/>
        </p:blipFill>
        <p:spPr>
          <a:xfrm>
            <a:off x="4251657" y="1091033"/>
            <a:ext cx="4839450" cy="25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Normalization</a:t>
            </a:r>
            <a:endParaRPr/>
          </a:p>
        </p:txBody>
      </p:sp>
      <p:pic>
        <p:nvPicPr>
          <p:cNvPr id="162" name="Google Shape;162;p21" descr="four Normalizations-NASC onl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8860" y="2217025"/>
            <a:ext cx="4786647" cy="399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21"/>
          <p:cNvCxnSpPr/>
          <p:nvPr/>
        </p:nvCxnSpPr>
        <p:spPr>
          <a:xfrm rot="10800000" flipH="1">
            <a:off x="4775550" y="3148879"/>
            <a:ext cx="3349800" cy="1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2" descr="four Normalizations-NASC onl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8860" y="2217025"/>
            <a:ext cx="4786647" cy="39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Normalization</a:t>
            </a:r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27300" cy="44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/>
              <a:t>NASC: good for rocks</a:t>
            </a:r>
            <a:endParaRPr/>
          </a:p>
        </p:txBody>
      </p:sp>
      <p:cxnSp>
        <p:nvCxnSpPr>
          <p:cNvPr id="171" name="Google Shape;171;p22"/>
          <p:cNvCxnSpPr/>
          <p:nvPr/>
        </p:nvCxnSpPr>
        <p:spPr>
          <a:xfrm rot="10800000" flipH="1">
            <a:off x="4775550" y="3148879"/>
            <a:ext cx="3349800" cy="10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637</Words>
  <Application>Microsoft Office PowerPoint</Application>
  <PresentationFormat>On-screen Show (4:3)</PresentationFormat>
  <Paragraphs>126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Times New Roman</vt:lpstr>
      <vt:lpstr>Corsiva</vt:lpstr>
      <vt:lpstr>Calibri</vt:lpstr>
      <vt:lpstr>Office Theme</vt:lpstr>
      <vt:lpstr>A New Wyoming Basin Produced Waters REE Normalization and Its Application</vt:lpstr>
      <vt:lpstr>Outline</vt:lpstr>
      <vt:lpstr>REE Work</vt:lpstr>
      <vt:lpstr>Study Area</vt:lpstr>
      <vt:lpstr>Study Area</vt:lpstr>
      <vt:lpstr>REEs</vt:lpstr>
      <vt:lpstr>Normalization</vt:lpstr>
      <vt:lpstr>Normalization</vt:lpstr>
      <vt:lpstr>Normalization</vt:lpstr>
      <vt:lpstr>Normalization</vt:lpstr>
      <vt:lpstr>Normalization</vt:lpstr>
      <vt:lpstr>Normalization</vt:lpstr>
      <vt:lpstr>Normalization</vt:lpstr>
      <vt:lpstr>Data Comparison</vt:lpstr>
      <vt:lpstr>Data Comparison</vt:lpstr>
      <vt:lpstr>Data Comparison</vt:lpstr>
      <vt:lpstr>Data Comparison</vt:lpstr>
      <vt:lpstr>Data Comparison</vt:lpstr>
      <vt:lpstr>Data Comparison</vt:lpstr>
      <vt:lpstr>Theoretical Model</vt:lpstr>
      <vt:lpstr>Conclusions</vt:lpstr>
      <vt:lpstr>Acknowledgements</vt:lpstr>
      <vt:lpstr>Ref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New Wyoming Basin Produced Waters REE Normalization and Its Application</dc:title>
  <dc:creator>Charles W. Nye</dc:creator>
  <cp:lastModifiedBy>Charles W. Nye</cp:lastModifiedBy>
  <cp:revision>1</cp:revision>
  <dcterms:modified xsi:type="dcterms:W3CDTF">2019-04-16T21:30:32Z</dcterms:modified>
</cp:coreProperties>
</file>