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  <p:sldMasterId id="2147483673" r:id="rId2"/>
  </p:sldMasterIdLst>
  <p:notesMasterIdLst>
    <p:notesMasterId r:id="rId2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9144000" cy="6858000" type="screen4x3"/>
  <p:notesSz cx="7010400" cy="92964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8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4717d3aa1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4717d3aa18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4ed616f67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4ed616f679_0_5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4ed616f679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4ed616f679_0_7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4ed616f679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4ed616f679_0_9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4ed616f679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4ed616f679_0_11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4ed616f679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4ed616f679_0_12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48426a0b8b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48426a0b8b_0_38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48426a0b8b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48426a0b8b_0_18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48426a0b8b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48426a0b8b_0_20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4ed616f679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4ed616f679_0_14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4717d3aa18_0_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4717d3aa18_0_44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g4717d3aa18_0_44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47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4717d3aa1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4717d3aa18_0_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4ed616f679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4ed616f679_0_15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g4ed616f679_0_159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47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4717d3aa18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4717d3aa18_0_42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g4717d3aa18_0_423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47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4f5c89e772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4f5c89e772_0_3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4f5c89e772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4f5c89e772_0_5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48426a0b8b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48426a0b8b_0_29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48426a0b8b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48426a0b8b_0_28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4ed616f67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4ed616f679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4ed616f679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4ed616f679_0_2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4ed616f679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4ed616f679_0_4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 descr="UWSER_ppt2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" name="Google Shape;69;p11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8" name="Google Shape;128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Google Shape;133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Google Shape;134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4" name="Google Shape;144;p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Google Shape;146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body" idx="1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>
            <a:spLocks noGrp="1"/>
          </p:cNvSpPr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7" name="Google Shape;157;p25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31800" rtl="0"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marL="914400" lvl="1" indent="-406400" rtl="0"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marL="1371600" lvl="2" indent="-381000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556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marL="2286000" lvl="4" indent="-3556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marL="2743200" lvl="5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2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A4B86"/>
            </a:gs>
            <a:gs pos="100000">
              <a:srgbClr val="4875C5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resourpol.2017.05.010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gdr.openei.org/search?q=EE0007603&amp;sort=relevance" TargetMode="External"/><Relationship Id="rId5" Type="http://schemas.openxmlformats.org/officeDocument/2006/relationships/hyperlink" Target="http://www.searchanddiscovery.com/pdfz/documents/2014/30392blakey/ndx_blakey.pdf.html" TargetMode="External"/><Relationship Id="rId4" Type="http://schemas.openxmlformats.org/officeDocument/2006/relationships/hyperlink" Target="https://doi.org/10.1006/rwos.2001.0284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hyperlink" Target="https://commons.wikimedia.org/wiki/File:Range_Rover_mapping_app.jpg" TargetMode="External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jpg"/><Relationship Id="rId5" Type="http://schemas.openxmlformats.org/officeDocument/2006/relationships/hyperlink" Target="https://commons.wikimedia.org/wiki/File:Lasers.JPG" TargetMode="External"/><Relationship Id="rId4" Type="http://schemas.openxmlformats.org/officeDocument/2006/relationships/hyperlink" Target="https://commons.wikimedia.org/wiki/File:Datacenter_Backup_Batteries.jp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hyperlink" Target="https://pubs.usgs.gov/sir/2008/5225/downloads/SIR08-5225.pdf" TargetMode="Externa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7" descr="IMG_20151016_105006053_HDR.jpg"/>
          <p:cNvPicPr preferRelativeResize="0"/>
          <p:nvPr/>
        </p:nvPicPr>
        <p:blipFill rotWithShape="1">
          <a:blip r:embed="rId3">
            <a:alphaModFix amt="20000"/>
          </a:blip>
          <a:srcRect t="13045" b="10308"/>
          <a:stretch/>
        </p:blipFill>
        <p:spPr>
          <a:xfrm>
            <a:off x="0" y="422500"/>
            <a:ext cx="9144000" cy="5799924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7"/>
          <p:cNvSpPr txBox="1">
            <a:spLocks noGrp="1"/>
          </p:cNvSpPr>
          <p:nvPr>
            <p:ph type="ctrTitle"/>
          </p:nvPr>
        </p:nvSpPr>
        <p:spPr>
          <a:xfrm>
            <a:off x="41075" y="1827425"/>
            <a:ext cx="9061800" cy="203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Arial"/>
                <a:ea typeface="Arial"/>
                <a:cs typeface="Arial"/>
                <a:sym typeface="Arial"/>
              </a:rPr>
              <a:t>A Nationwide Study of REEs in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Arial"/>
                <a:ea typeface="Arial"/>
                <a:cs typeface="Arial"/>
                <a:sym typeface="Arial"/>
              </a:rPr>
              <a:t>Geothermal and Produced Waters: Final Results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>
                <a:latin typeface="Arial"/>
                <a:ea typeface="Arial"/>
                <a:cs typeface="Arial"/>
                <a:sym typeface="Arial"/>
              </a:rPr>
              <a:t>DOE Project Number: EE0007603</a:t>
            </a:r>
            <a:endParaRPr sz="1200" i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27"/>
          <p:cNvSpPr txBox="1">
            <a:spLocks noGrp="1"/>
          </p:cNvSpPr>
          <p:nvPr>
            <p:ph type="subTitle" idx="1"/>
          </p:nvPr>
        </p:nvSpPr>
        <p:spPr>
          <a:xfrm>
            <a:off x="778225" y="3857525"/>
            <a:ext cx="7587600" cy="17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Charles Nye (UW), Ghanashyam Neupane (INL), Scott Quillinan (UW)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February 11, 2019</a:t>
            </a:r>
            <a:endParaRPr sz="18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7"/>
          <p:cNvSpPr txBox="1"/>
          <p:nvPr/>
        </p:nvSpPr>
        <p:spPr>
          <a:xfrm>
            <a:off x="5848800" y="6233800"/>
            <a:ext cx="2322300" cy="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Image from Scott Quillinan</a:t>
            </a:r>
            <a:endParaRPr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6"/>
          <p:cNvSpPr txBox="1">
            <a:spLocks noGrp="1"/>
          </p:cNvSpPr>
          <p:nvPr>
            <p:ph type="title"/>
          </p:nvPr>
        </p:nvSpPr>
        <p:spPr>
          <a:xfrm>
            <a:off x="2210850" y="417700"/>
            <a:ext cx="4722300" cy="8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Results: 4/5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36"/>
          <p:cNvSpPr txBox="1"/>
          <p:nvPr/>
        </p:nvSpPr>
        <p:spPr>
          <a:xfrm>
            <a:off x="5527650" y="6233800"/>
            <a:ext cx="2643300" cy="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Image from Mark Engle</a:t>
            </a:r>
            <a:endParaRPr sz="1200"/>
          </a:p>
        </p:txBody>
      </p:sp>
      <p:sp>
        <p:nvSpPr>
          <p:cNvPr id="265" name="Google Shape;265;p36"/>
          <p:cNvSpPr txBox="1"/>
          <p:nvPr/>
        </p:nvSpPr>
        <p:spPr>
          <a:xfrm>
            <a:off x="457200" y="2836000"/>
            <a:ext cx="4722300" cy="33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Rock type does not match, but individual rocks may match individual waters - challenging to construct in ESOM.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Location specific processes may explain REE enrichment.</a:t>
            </a:r>
            <a:endParaRPr sz="2200">
              <a:solidFill>
                <a:schemeClr val="dk1"/>
              </a:solidFill>
            </a:endParaRPr>
          </a:p>
        </p:txBody>
      </p:sp>
      <p:sp>
        <p:nvSpPr>
          <p:cNvPr id="266" name="Google Shape;266;p36"/>
          <p:cNvSpPr txBox="1">
            <a:spLocks noGrp="1"/>
          </p:cNvSpPr>
          <p:nvPr>
            <p:ph type="body" idx="1"/>
          </p:nvPr>
        </p:nvSpPr>
        <p:spPr>
          <a:xfrm>
            <a:off x="457200" y="1264600"/>
            <a:ext cx="4722300" cy="15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Lithology, temperature, and salinity do not have a significant relationship to REE concentration.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Google Shape;26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4343" y="1188400"/>
            <a:ext cx="3949657" cy="4985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7"/>
          <p:cNvSpPr txBox="1">
            <a:spLocks noGrp="1"/>
          </p:cNvSpPr>
          <p:nvPr>
            <p:ph type="title"/>
          </p:nvPr>
        </p:nvSpPr>
        <p:spPr>
          <a:xfrm>
            <a:off x="2210850" y="417700"/>
            <a:ext cx="4722300" cy="8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Results: 5/5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37"/>
          <p:cNvSpPr txBox="1"/>
          <p:nvPr/>
        </p:nvSpPr>
        <p:spPr>
          <a:xfrm>
            <a:off x="5910650" y="6233800"/>
            <a:ext cx="2260200" cy="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Images from Charles Nye and Ron Blakey</a:t>
            </a:r>
            <a:endParaRPr sz="1200"/>
          </a:p>
        </p:txBody>
      </p:sp>
      <p:sp>
        <p:nvSpPr>
          <p:cNvPr id="274" name="Google Shape;274;p37"/>
          <p:cNvSpPr txBox="1"/>
          <p:nvPr/>
        </p:nvSpPr>
        <p:spPr>
          <a:xfrm>
            <a:off x="457200" y="1867750"/>
            <a:ext cx="6782400" cy="14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The four HREE enriched samples have a significant shale fraction. Cannonball sea was persistent in this area.</a:t>
            </a:r>
            <a:endParaRPr sz="2200">
              <a:solidFill>
                <a:schemeClr val="dk1"/>
              </a:solidFill>
            </a:endParaRPr>
          </a:p>
        </p:txBody>
      </p:sp>
      <p:sp>
        <p:nvSpPr>
          <p:cNvPr id="275" name="Google Shape;275;p37"/>
          <p:cNvSpPr txBox="1">
            <a:spLocks noGrp="1"/>
          </p:cNvSpPr>
          <p:nvPr>
            <p:ph type="body" idx="1"/>
          </p:nvPr>
        </p:nvSpPr>
        <p:spPr>
          <a:xfrm>
            <a:off x="457200" y="1264600"/>
            <a:ext cx="8329200" cy="6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REE concentrations are often spatially co-associated.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6" name="Google Shape;276;p37" descr="Map of study areas-GSA color.png"/>
          <p:cNvPicPr preferRelativeResize="0"/>
          <p:nvPr/>
        </p:nvPicPr>
        <p:blipFill rotWithShape="1">
          <a:blip r:embed="rId3">
            <a:alphaModFix/>
          </a:blip>
          <a:srcRect l="59842" t="9204" r="7439" b="38587"/>
          <a:stretch/>
        </p:blipFill>
        <p:spPr>
          <a:xfrm>
            <a:off x="7239575" y="723100"/>
            <a:ext cx="1917249" cy="244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0738" y="3170299"/>
            <a:ext cx="4449760" cy="306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0492" y="3170300"/>
            <a:ext cx="3063505" cy="306350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7"/>
          <p:cNvSpPr/>
          <p:nvPr/>
        </p:nvSpPr>
        <p:spPr>
          <a:xfrm rot="187085">
            <a:off x="7455442" y="5009855"/>
            <a:ext cx="77214" cy="10394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8"/>
          <p:cNvSpPr txBox="1">
            <a:spLocks noGrp="1"/>
          </p:cNvSpPr>
          <p:nvPr>
            <p:ph type="title"/>
          </p:nvPr>
        </p:nvSpPr>
        <p:spPr>
          <a:xfrm>
            <a:off x="2210850" y="417700"/>
            <a:ext cx="4722300" cy="8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Future Work: 1/3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38"/>
          <p:cNvSpPr txBox="1"/>
          <p:nvPr/>
        </p:nvSpPr>
        <p:spPr>
          <a:xfrm>
            <a:off x="5527650" y="6233800"/>
            <a:ext cx="2832600" cy="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Image from Charles Nye</a:t>
            </a:r>
            <a:endParaRPr sz="1200"/>
          </a:p>
        </p:txBody>
      </p:sp>
      <p:sp>
        <p:nvSpPr>
          <p:cNvPr id="286" name="Google Shape;286;p38"/>
          <p:cNvSpPr txBox="1">
            <a:spLocks noGrp="1"/>
          </p:cNvSpPr>
          <p:nvPr>
            <p:ph type="body" idx="1"/>
          </p:nvPr>
        </p:nvSpPr>
        <p:spPr>
          <a:xfrm>
            <a:off x="457200" y="1264600"/>
            <a:ext cx="8329200" cy="7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Hunt for the unknown variable that controls REE concentration.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38"/>
          <p:cNvSpPr txBox="1"/>
          <p:nvPr/>
        </p:nvSpPr>
        <p:spPr>
          <a:xfrm>
            <a:off x="457200" y="3264600"/>
            <a:ext cx="8329200" cy="29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Basin-by-basin behavior is not random.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Minor components of Lithology? Organic fraction? Clastics?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Depositional History? Coastal sands == deep ocean shale?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Flushing events limited by re-equilibration?</a:t>
            </a:r>
            <a:endParaRPr sz="2200">
              <a:solidFill>
                <a:schemeClr val="dk1"/>
              </a:solidFill>
            </a:endParaRPr>
          </a:p>
        </p:txBody>
      </p:sp>
      <p:pic>
        <p:nvPicPr>
          <p:cNvPr id="288" name="Google Shape;288;p38"/>
          <p:cNvPicPr preferRelativeResize="0"/>
          <p:nvPr/>
        </p:nvPicPr>
        <p:blipFill rotWithShape="1">
          <a:blip r:embed="rId3">
            <a:alphaModFix/>
          </a:blip>
          <a:srcRect t="3299" r="2334" b="14416"/>
          <a:stretch/>
        </p:blipFill>
        <p:spPr>
          <a:xfrm>
            <a:off x="228600" y="2008000"/>
            <a:ext cx="8686801" cy="1256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9"/>
          <p:cNvSpPr txBox="1">
            <a:spLocks noGrp="1"/>
          </p:cNvSpPr>
          <p:nvPr>
            <p:ph type="title"/>
          </p:nvPr>
        </p:nvSpPr>
        <p:spPr>
          <a:xfrm>
            <a:off x="2210850" y="417700"/>
            <a:ext cx="4722300" cy="8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Future Work: 2/3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39"/>
          <p:cNvSpPr txBox="1"/>
          <p:nvPr/>
        </p:nvSpPr>
        <p:spPr>
          <a:xfrm>
            <a:off x="5527650" y="6233800"/>
            <a:ext cx="2832600" cy="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Image from Charles Nye</a:t>
            </a:r>
            <a:endParaRPr sz="1200"/>
          </a:p>
        </p:txBody>
      </p:sp>
      <p:sp>
        <p:nvSpPr>
          <p:cNvPr id="295" name="Google Shape;295;p39"/>
          <p:cNvSpPr txBox="1">
            <a:spLocks noGrp="1"/>
          </p:cNvSpPr>
          <p:nvPr>
            <p:ph type="body" idx="1"/>
          </p:nvPr>
        </p:nvSpPr>
        <p:spPr>
          <a:xfrm>
            <a:off x="457200" y="1264600"/>
            <a:ext cx="8329200" cy="16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Collect a bigger sample set, maybe with new water types.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Oklahoma, N. Louisiana, S. Illinois,  and  Utah-Colorado  border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None/>
            </a:pP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39"/>
          <p:cNvSpPr txBox="1"/>
          <p:nvPr/>
        </p:nvSpPr>
        <p:spPr>
          <a:xfrm>
            <a:off x="457200" y="2382300"/>
            <a:ext cx="2930700" cy="3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Anomaly detection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Breakthrough on the unknown variable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“Used” water: cooling,  solvay, purification, concentrate, coal power ash ponds?</a:t>
            </a:r>
            <a:endParaRPr sz="2200">
              <a:solidFill>
                <a:schemeClr val="dk1"/>
              </a:solidFill>
            </a:endParaRPr>
          </a:p>
        </p:txBody>
      </p:sp>
      <p:pic>
        <p:nvPicPr>
          <p:cNvPr id="297" name="Google Shape;29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7800" y="2540850"/>
            <a:ext cx="5756199" cy="3692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0"/>
          <p:cNvSpPr txBox="1">
            <a:spLocks noGrp="1"/>
          </p:cNvSpPr>
          <p:nvPr>
            <p:ph type="title"/>
          </p:nvPr>
        </p:nvSpPr>
        <p:spPr>
          <a:xfrm>
            <a:off x="2210850" y="417700"/>
            <a:ext cx="4722300" cy="8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Future Work: 3/3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40"/>
          <p:cNvSpPr txBox="1"/>
          <p:nvPr/>
        </p:nvSpPr>
        <p:spPr>
          <a:xfrm>
            <a:off x="5879750" y="6233800"/>
            <a:ext cx="2480400" cy="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Images from Charles Nye and </a:t>
            </a:r>
            <a:r>
              <a:rPr lang="en-US" sz="1200">
                <a:solidFill>
                  <a:schemeClr val="dk1"/>
                </a:solidFill>
              </a:rPr>
              <a:t>Hari Neupane</a:t>
            </a:r>
            <a:endParaRPr sz="1200"/>
          </a:p>
        </p:txBody>
      </p:sp>
      <p:sp>
        <p:nvSpPr>
          <p:cNvPr id="304" name="Google Shape;304;p40"/>
          <p:cNvSpPr txBox="1">
            <a:spLocks noGrp="1"/>
          </p:cNvSpPr>
          <p:nvPr>
            <p:ph type="body" idx="1"/>
          </p:nvPr>
        </p:nvSpPr>
        <p:spPr>
          <a:xfrm>
            <a:off x="457200" y="1264600"/>
            <a:ext cx="83292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Comparison and validation of new analytical techniques.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40"/>
          <p:cNvSpPr txBox="1"/>
          <p:nvPr/>
        </p:nvSpPr>
        <p:spPr>
          <a:xfrm>
            <a:off x="457200" y="2816400"/>
            <a:ext cx="2930700" cy="3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Low-volume TIMS (Thermal ionization mass spectrometry)?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Naive analysis on an Agilent 8900 Triple  Quadrapole?</a:t>
            </a:r>
            <a:endParaRPr sz="2200">
              <a:solidFill>
                <a:schemeClr val="dk1"/>
              </a:solidFill>
            </a:endParaRPr>
          </a:p>
        </p:txBody>
      </p:sp>
      <p:pic>
        <p:nvPicPr>
          <p:cNvPr id="306" name="Google Shape;306;p40"/>
          <p:cNvPicPr preferRelativeResize="0"/>
          <p:nvPr/>
        </p:nvPicPr>
        <p:blipFill rotWithShape="1">
          <a:blip r:embed="rId3">
            <a:alphaModFix/>
          </a:blip>
          <a:srcRect l="5364" t="3633" r="527" b="4378"/>
          <a:stretch/>
        </p:blipFill>
        <p:spPr>
          <a:xfrm>
            <a:off x="1812550" y="1905100"/>
            <a:ext cx="6973850" cy="91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0" descr="Brine process Simple 2.png"/>
          <p:cNvPicPr preferRelativeResize="0"/>
          <p:nvPr/>
        </p:nvPicPr>
        <p:blipFill rotWithShape="1">
          <a:blip r:embed="rId4">
            <a:alphaModFix/>
          </a:blip>
          <a:srcRect t="-969"/>
          <a:stretch/>
        </p:blipFill>
        <p:spPr>
          <a:xfrm>
            <a:off x="3231540" y="2816400"/>
            <a:ext cx="5912459" cy="341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Everything is on the GDR</a:t>
            </a:r>
            <a:endParaRPr/>
          </a:p>
        </p:txBody>
      </p:sp>
      <p:pic>
        <p:nvPicPr>
          <p:cNvPr id="313" name="Google Shape;31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6200" y="1155225"/>
            <a:ext cx="5232650" cy="5725696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1"/>
          <p:cNvSpPr txBox="1"/>
          <p:nvPr/>
        </p:nvSpPr>
        <p:spPr>
          <a:xfrm>
            <a:off x="0" y="2457125"/>
            <a:ext cx="3886200" cy="21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Final report in review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Small number of non-material edits</a:t>
            </a:r>
            <a:endParaRPr sz="3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Acknowledgements</a:t>
            </a:r>
            <a:endParaRPr/>
          </a:p>
        </p:txBody>
      </p:sp>
      <p:sp>
        <p:nvSpPr>
          <p:cNvPr id="320" name="Google Shape;320;p42"/>
          <p:cNvSpPr txBox="1">
            <a:spLocks noGrp="1"/>
          </p:cNvSpPr>
          <p:nvPr>
            <p:ph type="body" idx="1"/>
          </p:nvPr>
        </p:nvSpPr>
        <p:spPr>
          <a:xfrm>
            <a:off x="3704050" y="1536625"/>
            <a:ext cx="5128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Team Members: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321" name="Google Shape;321;p4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41871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Funding sources: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i="1"/>
              <a:t>DOE: EERE</a:t>
            </a:r>
            <a:endParaRPr/>
          </a:p>
        </p:txBody>
      </p:sp>
      <p:grpSp>
        <p:nvGrpSpPr>
          <p:cNvPr id="322" name="Google Shape;322;p42"/>
          <p:cNvGrpSpPr/>
          <p:nvPr/>
        </p:nvGrpSpPr>
        <p:grpSpPr>
          <a:xfrm>
            <a:off x="5139599" y="2458776"/>
            <a:ext cx="3476991" cy="1586174"/>
            <a:chOff x="7700891" y="3147153"/>
            <a:chExt cx="3025575" cy="892262"/>
          </a:xfrm>
        </p:grpSpPr>
        <p:pic>
          <p:nvPicPr>
            <p:cNvPr id="323" name="Google Shape;323;p42" descr="CMI_Logo_Color.jp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700891" y="3147223"/>
              <a:ext cx="882375" cy="8921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4" name="Google Shape;324;p42"/>
            <p:cNvSpPr txBox="1"/>
            <p:nvPr/>
          </p:nvSpPr>
          <p:spPr>
            <a:xfrm>
              <a:off x="8583266" y="3147153"/>
              <a:ext cx="2143200" cy="870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>
                  <a:latin typeface="Times New Roman"/>
                  <a:ea typeface="Times New Roman"/>
                  <a:cs typeface="Times New Roman"/>
                  <a:sym typeface="Times New Roman"/>
                </a:rPr>
                <a:t>Carbon Management</a:t>
              </a:r>
              <a:endParaRPr sz="3000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>
                  <a:latin typeface="Times New Roman"/>
                  <a:ea typeface="Times New Roman"/>
                  <a:cs typeface="Times New Roman"/>
                  <a:sym typeface="Times New Roman"/>
                </a:rPr>
                <a:t>Institute</a:t>
              </a:r>
              <a:endParaRPr sz="3000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325" name="Google Shape;325;p42"/>
          <p:cNvGrpSpPr/>
          <p:nvPr/>
        </p:nvGrpSpPr>
        <p:grpSpPr>
          <a:xfrm>
            <a:off x="4263869" y="4121162"/>
            <a:ext cx="4354178" cy="1269845"/>
            <a:chOff x="3384900" y="1936750"/>
            <a:chExt cx="3483900" cy="762075"/>
          </a:xfrm>
        </p:grpSpPr>
        <p:sp>
          <p:nvSpPr>
            <p:cNvPr id="326" name="Google Shape;326;p42"/>
            <p:cNvSpPr/>
            <p:nvPr/>
          </p:nvSpPr>
          <p:spPr>
            <a:xfrm>
              <a:off x="3384900" y="1936750"/>
              <a:ext cx="3483900" cy="7620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27" name="Google Shape;327;p42" descr="640px-Idaho_National_Laboratory_logo.svg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384904" y="1936750"/>
              <a:ext cx="3483771" cy="7620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8" name="Google Shape;328;p42" descr="log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6704" y="4121150"/>
            <a:ext cx="3223468" cy="126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2" descr="475px-University_of_Wyoming_seal.svg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07579" y="2537172"/>
            <a:ext cx="1287750" cy="130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3"/>
          <p:cNvSpPr txBox="1">
            <a:spLocks noGrp="1"/>
          </p:cNvSpPr>
          <p:nvPr>
            <p:ph type="ctrTitle"/>
          </p:nvPr>
        </p:nvSpPr>
        <p:spPr>
          <a:xfrm>
            <a:off x="685800" y="432475"/>
            <a:ext cx="7772400" cy="50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Further Resources</a:t>
            </a:r>
            <a:endParaRPr sz="3000"/>
          </a:p>
        </p:txBody>
      </p:sp>
      <p:sp>
        <p:nvSpPr>
          <p:cNvPr id="335" name="Google Shape;335;p43"/>
          <p:cNvSpPr txBox="1"/>
          <p:nvPr/>
        </p:nvSpPr>
        <p:spPr>
          <a:xfrm>
            <a:off x="0" y="988550"/>
            <a:ext cx="9144000" cy="52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Fernandez V. 2017 </a:t>
            </a:r>
            <a:r>
              <a:rPr lang="en-US" sz="2200" b="1">
                <a:solidFill>
                  <a:schemeClr val="dk1"/>
                </a:solidFill>
              </a:rPr>
              <a:t>Rare-earth elements market: a historical and financial perspective </a:t>
            </a:r>
            <a:r>
              <a:rPr lang="en-US" sz="2200">
                <a:solidFill>
                  <a:schemeClr val="dk1"/>
                </a:solidFill>
              </a:rPr>
              <a:t>Res. Policy, 53 (2017), pp. 26-45,</a:t>
            </a:r>
            <a:r>
              <a:rPr lang="en-US" sz="2200">
                <a:solidFill>
                  <a:schemeClr val="dk1"/>
                </a:solidFill>
                <a:uFill>
                  <a:noFill/>
                </a:uFill>
                <a:hlinkClick r:id="rId3"/>
              </a:rPr>
              <a:t> </a:t>
            </a:r>
            <a:r>
              <a:rPr lang="en-US" sz="2200" u="sng">
                <a:solidFill>
                  <a:schemeClr val="hlink"/>
                </a:solidFill>
                <a:hlinkClick r:id="rId3"/>
              </a:rPr>
              <a:t>10.1016/j.resourpol.2017.05.010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Nozaki 2001 </a:t>
            </a:r>
            <a:r>
              <a:rPr lang="en-US" sz="2300" b="1">
                <a:solidFill>
                  <a:schemeClr val="dk1"/>
                </a:solidFill>
              </a:rPr>
              <a:t>Rare Earth Elements and their Isotopes in the Ocean</a:t>
            </a:r>
            <a:endParaRPr sz="23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/>
              <a:t>doi:</a:t>
            </a:r>
            <a:r>
              <a:rPr lang="en-US" sz="2200" u="sng">
                <a:solidFill>
                  <a:schemeClr val="hlink"/>
                </a:solidFill>
                <a:hlinkClick r:id="rId4"/>
              </a:rPr>
              <a:t>10.1006/rwos.2001.0284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Blakey,  Ron  C.,  2104,  </a:t>
            </a:r>
            <a:r>
              <a:rPr lang="en-US" sz="2200" b="1"/>
              <a:t>Paleogeography  and  Paleotectonics  of  the  Western  Interior  Seaway</a:t>
            </a:r>
            <a:r>
              <a:rPr lang="en-US" sz="2200"/>
              <a:t>, </a:t>
            </a:r>
            <a:r>
              <a:rPr lang="en-US" sz="2200" u="sng">
                <a:solidFill>
                  <a:schemeClr val="hlink"/>
                </a:solidFill>
                <a:hlinkClick r:id="rId5"/>
              </a:rPr>
              <a:t>AAPG Search and Discovery Article #30392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Quillinan S.,  Nye C.,  Engle M.,  Bartos T.,  Neupane G.,  Brant J.,  Bagdonas D.,  McLing T.,  McLaughlin J.  F.  (2019). </a:t>
            </a:r>
            <a:r>
              <a:rPr lang="en-US" sz="2200" b="1"/>
              <a:t>Assessing  rare earth  element  concentrations  in  geothermal  and  oil  and  gas  produced  waters:  A  potential  domestic  source  of  strategic mineral commodities</a:t>
            </a:r>
            <a:r>
              <a:rPr lang="en-US" sz="2200"/>
              <a:t>. </a:t>
            </a:r>
            <a:r>
              <a:rPr lang="en-US" sz="2200" u="sng">
                <a:solidFill>
                  <a:schemeClr val="hlink"/>
                </a:solidFill>
                <a:hlinkClick r:id="rId6"/>
              </a:rPr>
              <a:t>Final  Report  to  U.S.  Department  of  Energy,  Geothermal  Technologies  Office</a:t>
            </a:r>
            <a:r>
              <a:rPr lang="en-US" sz="2200"/>
              <a:t>,  184  pages.  Award  Number: DE-EE0007603, (In review)</a:t>
            </a:r>
            <a:endParaRPr sz="22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Support Slides</a:t>
            </a:r>
            <a:endParaRPr sz="30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845660"/>
            <a:ext cx="8229600" cy="5280634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5"/>
          <p:cNvSpPr txBox="1">
            <a:spLocks noGrp="1"/>
          </p:cNvSpPr>
          <p:nvPr>
            <p:ph type="body" idx="1"/>
          </p:nvPr>
        </p:nvSpPr>
        <p:spPr>
          <a:xfrm>
            <a:off x="1793950" y="1600200"/>
            <a:ext cx="5479800" cy="19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Industrial power station ash ponds and coal seams look promising!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i="1"/>
              <a:t>These are very clean waters. That opens up clever processing options.</a:t>
            </a:r>
            <a:endParaRPr i="1"/>
          </a:p>
        </p:txBody>
      </p:sp>
      <p:sp>
        <p:nvSpPr>
          <p:cNvPr id="348" name="Google Shape;348;p45"/>
          <p:cNvSpPr txBox="1">
            <a:spLocks noGrp="1"/>
          </p:cNvSpPr>
          <p:nvPr>
            <p:ph type="body" idx="1"/>
          </p:nvPr>
        </p:nvSpPr>
        <p:spPr>
          <a:xfrm>
            <a:off x="4377200" y="3773575"/>
            <a:ext cx="2515800" cy="11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6"/>
                </a:solidFill>
              </a:rPr>
              <a:t>Coal seam pool</a:t>
            </a:r>
            <a:endParaRPr>
              <a:solidFill>
                <a:schemeClr val="accent6"/>
              </a:solidFill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1"/>
                </a:solidFill>
              </a:rPr>
              <a:t>Ash pond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349" name="Google Shape;349;p45"/>
          <p:cNvSpPr txBox="1"/>
          <p:nvPr/>
        </p:nvSpPr>
        <p:spPr>
          <a:xfrm>
            <a:off x="7401325" y="4613000"/>
            <a:ext cx="16914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Ash pond</a:t>
            </a:r>
            <a:endParaRPr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"/>
          <p:cNvSpPr txBox="1">
            <a:spLocks noGrp="1"/>
          </p:cNvSpPr>
          <p:nvPr>
            <p:ph type="title"/>
          </p:nvPr>
        </p:nvSpPr>
        <p:spPr>
          <a:xfrm>
            <a:off x="457200" y="417650"/>
            <a:ext cx="4722300" cy="8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Project Motivation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28"/>
          <p:cNvSpPr txBox="1">
            <a:spLocks noGrp="1"/>
          </p:cNvSpPr>
          <p:nvPr>
            <p:ph type="body" idx="1"/>
          </p:nvPr>
        </p:nvSpPr>
        <p:spPr>
          <a:xfrm>
            <a:off x="0" y="2829800"/>
            <a:ext cx="7188600" cy="32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100"/>
              <a:buChar char="•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While these elements have a growing strategic importance in our daily lives an economic domestic resource does not exist.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In addition to the lack of domestic resources, we recognize that another domestic challenge is the management and disposal of brines co-produced alongside oil and gas.</a:t>
            </a:r>
            <a:endParaRPr sz="2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8"/>
          <p:cNvSpPr txBox="1"/>
          <p:nvPr/>
        </p:nvSpPr>
        <p:spPr>
          <a:xfrm>
            <a:off x="5632800" y="6233800"/>
            <a:ext cx="2714100" cy="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Images from Wikipedia [</a:t>
            </a:r>
            <a:r>
              <a:rPr lang="en-US" sz="1200" u="sng">
                <a:solidFill>
                  <a:schemeClr val="hlink"/>
                </a:solidFill>
                <a:hlinkClick r:id="rId3"/>
              </a:rPr>
              <a:t>1</a:t>
            </a:r>
            <a:r>
              <a:rPr lang="en-US" sz="1200"/>
              <a:t>] [</a:t>
            </a:r>
            <a:r>
              <a:rPr lang="en-US" sz="1200" u="sng">
                <a:solidFill>
                  <a:schemeClr val="hlink"/>
                </a:solidFill>
                <a:hlinkClick r:id="rId4"/>
              </a:rPr>
              <a:t>2</a:t>
            </a:r>
            <a:r>
              <a:rPr lang="en-US" sz="1200"/>
              <a:t>] [</a:t>
            </a:r>
            <a:r>
              <a:rPr lang="en-US" sz="1200" u="sng">
                <a:solidFill>
                  <a:schemeClr val="hlink"/>
                </a:solidFill>
                <a:hlinkClick r:id="rId5"/>
              </a:rPr>
              <a:t>3</a:t>
            </a:r>
            <a:r>
              <a:rPr lang="en-US" sz="1200"/>
              <a:t>]</a:t>
            </a:r>
            <a:endParaRPr sz="1200"/>
          </a:p>
        </p:txBody>
      </p:sp>
      <p:pic>
        <p:nvPicPr>
          <p:cNvPr id="180" name="Google Shape;180;p28"/>
          <p:cNvPicPr preferRelativeResize="0"/>
          <p:nvPr/>
        </p:nvPicPr>
        <p:blipFill rotWithShape="1">
          <a:blip r:embed="rId6">
            <a:alphaModFix/>
          </a:blip>
          <a:srcRect b="22887"/>
          <a:stretch/>
        </p:blipFill>
        <p:spPr>
          <a:xfrm>
            <a:off x="5379400" y="0"/>
            <a:ext cx="3764598" cy="2829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8"/>
          <p:cNvPicPr preferRelativeResize="0"/>
          <p:nvPr/>
        </p:nvPicPr>
        <p:blipFill rotWithShape="1">
          <a:blip r:embed="rId7">
            <a:alphaModFix/>
          </a:blip>
          <a:srcRect l="16985" t="9221" r="42602" b="10592"/>
          <a:stretch/>
        </p:blipFill>
        <p:spPr>
          <a:xfrm rot="10800000">
            <a:off x="7188723" y="1721787"/>
            <a:ext cx="1955277" cy="206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8"/>
          <p:cNvPicPr preferRelativeResize="0"/>
          <p:nvPr/>
        </p:nvPicPr>
        <p:blipFill rotWithShape="1">
          <a:blip r:embed="rId8">
            <a:alphaModFix/>
          </a:blip>
          <a:srcRect l="21277" r="27128"/>
          <a:stretch/>
        </p:blipFill>
        <p:spPr>
          <a:xfrm>
            <a:off x="7188725" y="3706166"/>
            <a:ext cx="1955274" cy="2527634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8"/>
          <p:cNvSpPr txBox="1">
            <a:spLocks noGrp="1"/>
          </p:cNvSpPr>
          <p:nvPr>
            <p:ph type="body" idx="1"/>
          </p:nvPr>
        </p:nvSpPr>
        <p:spPr>
          <a:xfrm>
            <a:off x="0" y="1264600"/>
            <a:ext cx="5379300" cy="15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200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Rare earth elements (REEs) play a critical role in the move towards 100% renewable energy portfolios.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430450"/>
            <a:ext cx="4572000" cy="579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775" y="1213025"/>
            <a:ext cx="4095750" cy="452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4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4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5" name="Google Shape;36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3328426"/>
            <a:ext cx="4495800" cy="288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23" y="0"/>
            <a:ext cx="4495778" cy="288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00" y="0"/>
            <a:ext cx="4495800" cy="2884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200" y="3328425"/>
            <a:ext cx="4495793" cy="288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9"/>
          <p:cNvSpPr txBox="1">
            <a:spLocks noGrp="1"/>
          </p:cNvSpPr>
          <p:nvPr>
            <p:ph type="title"/>
          </p:nvPr>
        </p:nvSpPr>
        <p:spPr>
          <a:xfrm>
            <a:off x="457200" y="417650"/>
            <a:ext cx="4722300" cy="8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Project Goals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29"/>
          <p:cNvSpPr txBox="1"/>
          <p:nvPr/>
        </p:nvSpPr>
        <p:spPr>
          <a:xfrm>
            <a:off x="5943600" y="6233800"/>
            <a:ext cx="2227500" cy="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Images from Hari Neupane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and Tom Moore</a:t>
            </a:r>
            <a:endParaRPr sz="1200"/>
          </a:p>
        </p:txBody>
      </p:sp>
      <p:sp>
        <p:nvSpPr>
          <p:cNvPr id="190" name="Google Shape;190;p29"/>
          <p:cNvSpPr txBox="1">
            <a:spLocks noGrp="1"/>
          </p:cNvSpPr>
          <p:nvPr>
            <p:ph type="body" idx="1"/>
          </p:nvPr>
        </p:nvSpPr>
        <p:spPr>
          <a:xfrm>
            <a:off x="0" y="1264600"/>
            <a:ext cx="5179500" cy="49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200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Contribute to a national database of rare earth element and high value materials in oil and gas produced waters and other geothermal waters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Refine methodologies for REE analysis in highly saline fluids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Develop a statistical screening tool for geologic prospecting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Techno-economic assessment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Google Shape;191;p29"/>
          <p:cNvPicPr preferRelativeResize="0"/>
          <p:nvPr/>
        </p:nvPicPr>
        <p:blipFill rotWithShape="1">
          <a:blip r:embed="rId3">
            <a:alphaModFix/>
          </a:blip>
          <a:srcRect t="4716" b="9365"/>
          <a:stretch/>
        </p:blipFill>
        <p:spPr>
          <a:xfrm>
            <a:off x="5116750" y="0"/>
            <a:ext cx="4027350" cy="396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9"/>
          <p:cNvPicPr preferRelativeResize="0"/>
          <p:nvPr/>
        </p:nvPicPr>
        <p:blipFill rotWithShape="1">
          <a:blip r:embed="rId4">
            <a:alphaModFix/>
          </a:blip>
          <a:srcRect l="4145" t="19159" r="3943" b="19313"/>
          <a:stretch/>
        </p:blipFill>
        <p:spPr>
          <a:xfrm>
            <a:off x="4911075" y="3852150"/>
            <a:ext cx="4232924" cy="238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9"/>
          <p:cNvSpPr txBox="1"/>
          <p:nvPr/>
        </p:nvSpPr>
        <p:spPr>
          <a:xfrm>
            <a:off x="5068100" y="5495475"/>
            <a:ext cx="1264500" cy="6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224=N</a:t>
            </a:r>
            <a:r>
              <a:rPr lang="en-US" baseline="-25000">
                <a:latin typeface="Calibri"/>
                <a:ea typeface="Calibri"/>
                <a:cs typeface="Calibri"/>
                <a:sym typeface="Calibri"/>
              </a:rPr>
              <a:t>water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83=N</a:t>
            </a:r>
            <a:r>
              <a:rPr lang="en-US" baseline="-25000">
                <a:latin typeface="Calibri"/>
                <a:ea typeface="Calibri"/>
                <a:cs typeface="Calibri"/>
                <a:sym typeface="Calibri"/>
              </a:rPr>
              <a:t>rock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0"/>
          <p:cNvSpPr txBox="1">
            <a:spLocks noGrp="1"/>
          </p:cNvSpPr>
          <p:nvPr>
            <p:ph type="title"/>
          </p:nvPr>
        </p:nvSpPr>
        <p:spPr>
          <a:xfrm>
            <a:off x="184825" y="417650"/>
            <a:ext cx="4280100" cy="8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Ad Hoc Results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30"/>
          <p:cNvSpPr txBox="1"/>
          <p:nvPr/>
        </p:nvSpPr>
        <p:spPr>
          <a:xfrm>
            <a:off x="5848800" y="6233800"/>
            <a:ext cx="2322300" cy="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Images from Davin Bagdonas, Mark Engle, and Charles Nye</a:t>
            </a:r>
            <a:endParaRPr sz="1200"/>
          </a:p>
        </p:txBody>
      </p:sp>
      <p:sp>
        <p:nvSpPr>
          <p:cNvPr id="200" name="Google Shape;200;p30"/>
          <p:cNvSpPr txBox="1">
            <a:spLocks noGrp="1"/>
          </p:cNvSpPr>
          <p:nvPr>
            <p:ph type="body" idx="1"/>
          </p:nvPr>
        </p:nvSpPr>
        <p:spPr>
          <a:xfrm>
            <a:off x="0" y="1355600"/>
            <a:ext cx="6344700" cy="6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200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Carbonate Rocks contain little or no REEs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30"/>
          <p:cNvPicPr preferRelativeResize="0"/>
          <p:nvPr/>
        </p:nvPicPr>
        <p:blipFill rotWithShape="1">
          <a:blip r:embed="rId3">
            <a:alphaModFix/>
          </a:blip>
          <a:srcRect l="3827" r="7566"/>
          <a:stretch/>
        </p:blipFill>
        <p:spPr>
          <a:xfrm>
            <a:off x="4465000" y="0"/>
            <a:ext cx="2444125" cy="135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0"/>
          <p:cNvPicPr preferRelativeResize="0"/>
          <p:nvPr/>
        </p:nvPicPr>
        <p:blipFill rotWithShape="1">
          <a:blip r:embed="rId4">
            <a:alphaModFix/>
          </a:blip>
          <a:srcRect l="3660" r="5947"/>
          <a:stretch/>
        </p:blipFill>
        <p:spPr>
          <a:xfrm>
            <a:off x="6821700" y="0"/>
            <a:ext cx="2322300" cy="196145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0"/>
          <p:cNvSpPr txBox="1"/>
          <p:nvPr/>
        </p:nvSpPr>
        <p:spPr>
          <a:xfrm>
            <a:off x="3358125" y="2295600"/>
            <a:ext cx="5961000" cy="11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>
                <a:solidFill>
                  <a:schemeClr val="dk1"/>
                </a:solidFill>
              </a:rPr>
              <a:t>Serendipitous support for </a:t>
            </a:r>
            <a:r>
              <a:rPr lang="en-US" sz="2200" u="sng">
                <a:solidFill>
                  <a:schemeClr val="hlink"/>
                </a:solidFill>
                <a:hlinkClick r:id="rId5"/>
              </a:rPr>
              <a:t>Nealson et al., (2009)</a:t>
            </a:r>
            <a:endParaRPr sz="2200">
              <a:solidFill>
                <a:schemeClr val="dk1"/>
              </a:solidFill>
            </a:endParaRPr>
          </a:p>
        </p:txBody>
      </p:sp>
      <p:sp>
        <p:nvSpPr>
          <p:cNvPr id="204" name="Google Shape;204;p30"/>
          <p:cNvSpPr txBox="1"/>
          <p:nvPr/>
        </p:nvSpPr>
        <p:spPr>
          <a:xfrm>
            <a:off x="0" y="4685200"/>
            <a:ext cx="4484700" cy="15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>
                <a:solidFill>
                  <a:schemeClr val="dk1"/>
                </a:solidFill>
              </a:rPr>
              <a:t>Continental REEs are unlike existing rock (NASC) and ocean (NPDW) normalizations</a:t>
            </a:r>
            <a:endParaRPr sz="2200">
              <a:solidFill>
                <a:schemeClr val="dk1"/>
              </a:solidFill>
            </a:endParaRPr>
          </a:p>
        </p:txBody>
      </p:sp>
      <p:pic>
        <p:nvPicPr>
          <p:cNvPr id="205" name="Google Shape;205;p30"/>
          <p:cNvPicPr preferRelativeResize="0"/>
          <p:nvPr/>
        </p:nvPicPr>
        <p:blipFill rotWithShape="1">
          <a:blip r:embed="rId6">
            <a:alphaModFix/>
          </a:blip>
          <a:srcRect r="1400"/>
          <a:stretch/>
        </p:blipFill>
        <p:spPr>
          <a:xfrm>
            <a:off x="4336900" y="3419167"/>
            <a:ext cx="4807100" cy="28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0"/>
          <p:cNvPicPr preferRelativeResize="0"/>
          <p:nvPr/>
        </p:nvPicPr>
        <p:blipFill rotWithShape="1">
          <a:blip r:embed="rId7">
            <a:alphaModFix/>
          </a:blip>
          <a:srcRect r="11276" b="7450"/>
          <a:stretch/>
        </p:blipFill>
        <p:spPr>
          <a:xfrm>
            <a:off x="152400" y="1815216"/>
            <a:ext cx="3205724" cy="3011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20901"/>
            <a:ext cx="4484768" cy="28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9186" y="420900"/>
            <a:ext cx="4484812" cy="28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3297298"/>
            <a:ext cx="4571999" cy="2932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297306"/>
            <a:ext cx="4571999" cy="293231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1"/>
          <p:cNvSpPr txBox="1"/>
          <p:nvPr/>
        </p:nvSpPr>
        <p:spPr>
          <a:xfrm>
            <a:off x="5739325" y="6229625"/>
            <a:ext cx="2422200" cy="6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Images from Charles Nye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" y="3279840"/>
            <a:ext cx="4571940" cy="293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22" y="428825"/>
            <a:ext cx="4490107" cy="287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3875" y="420900"/>
            <a:ext cx="4490102" cy="287978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2"/>
          <p:cNvSpPr txBox="1"/>
          <p:nvPr/>
        </p:nvSpPr>
        <p:spPr>
          <a:xfrm>
            <a:off x="5739325" y="6229625"/>
            <a:ext cx="2422200" cy="6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Images from Charles Nye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24" name="Google Shape;224;p32"/>
          <p:cNvSpPr txBox="1"/>
          <p:nvPr/>
        </p:nvSpPr>
        <p:spPr>
          <a:xfrm>
            <a:off x="4572025" y="3429000"/>
            <a:ext cx="4396800" cy="27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/>
              <a:t>“A Machine Learning Approach to Predicting Rare Earth Element Potential in Produced and Geothermal Waters of the United States”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Mark A. Engle, Charles W. Nye, Ghanashyam Neupane, Scott A. Quillinan, J. Fred McLaughlin, Travis McLing, Josep A. Martín-Fernández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Natural Resources Research</a:t>
            </a:r>
            <a:r>
              <a:rPr lang="en-US"/>
              <a:t> (In review) expected Q2 2019.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3"/>
          <p:cNvSpPr txBox="1">
            <a:spLocks noGrp="1"/>
          </p:cNvSpPr>
          <p:nvPr>
            <p:ph type="title"/>
          </p:nvPr>
        </p:nvSpPr>
        <p:spPr>
          <a:xfrm>
            <a:off x="2210850" y="417700"/>
            <a:ext cx="4722300" cy="8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Results: 1/5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33"/>
          <p:cNvSpPr txBox="1"/>
          <p:nvPr/>
        </p:nvSpPr>
        <p:spPr>
          <a:xfrm>
            <a:off x="5527650" y="6233800"/>
            <a:ext cx="2832600" cy="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Image from Charles Nye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Sources: Nozaki 2001, Davies 1964, Matthai et al. 1957, Lieberman 2000</a:t>
            </a:r>
            <a:endParaRPr sz="1200"/>
          </a:p>
        </p:txBody>
      </p:sp>
      <p:sp>
        <p:nvSpPr>
          <p:cNvPr id="231" name="Google Shape;231;p33"/>
          <p:cNvSpPr txBox="1">
            <a:spLocks noGrp="1"/>
          </p:cNvSpPr>
          <p:nvPr>
            <p:ph type="body" idx="1"/>
          </p:nvPr>
        </p:nvSpPr>
        <p:spPr>
          <a:xfrm>
            <a:off x="457200" y="1264600"/>
            <a:ext cx="8329200" cy="10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REEs  sometimes  occur  in  continental  groundwater  in  excess  of  1000-times  their  seawater concentrations.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33"/>
          <p:cNvSpPr txBox="1"/>
          <p:nvPr/>
        </p:nvSpPr>
        <p:spPr>
          <a:xfrm>
            <a:off x="457200" y="2350625"/>
            <a:ext cx="2832600" cy="38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Imperative to surpass Seawater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Europium: Blessing? Curse?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Site-Specific assessments to match market.</a:t>
            </a:r>
            <a:endParaRPr sz="2200">
              <a:solidFill>
                <a:schemeClr val="dk1"/>
              </a:solidFill>
            </a:endParaRPr>
          </a:p>
        </p:txBody>
      </p:sp>
      <p:grpSp>
        <p:nvGrpSpPr>
          <p:cNvPr id="233" name="Google Shape;233;p33"/>
          <p:cNvGrpSpPr/>
          <p:nvPr/>
        </p:nvGrpSpPr>
        <p:grpSpPr>
          <a:xfrm>
            <a:off x="3135123" y="2396162"/>
            <a:ext cx="5983651" cy="3837726"/>
            <a:chOff x="3526975" y="2647477"/>
            <a:chExt cx="5591674" cy="3586324"/>
          </a:xfrm>
        </p:grpSpPr>
        <p:pic>
          <p:nvPicPr>
            <p:cNvPr id="234" name="Google Shape;234;p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526975" y="2647477"/>
              <a:ext cx="5591674" cy="358632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35" name="Google Shape;235;p33"/>
            <p:cNvCxnSpPr/>
            <p:nvPr/>
          </p:nvCxnSpPr>
          <p:spPr>
            <a:xfrm>
              <a:off x="4362300" y="4330675"/>
              <a:ext cx="36816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9625" y="1949575"/>
            <a:ext cx="6254376" cy="352225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4"/>
          <p:cNvSpPr txBox="1">
            <a:spLocks noGrp="1"/>
          </p:cNvSpPr>
          <p:nvPr>
            <p:ph type="title"/>
          </p:nvPr>
        </p:nvSpPr>
        <p:spPr>
          <a:xfrm>
            <a:off x="2210850" y="417700"/>
            <a:ext cx="4722300" cy="8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Results: 2/5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34"/>
          <p:cNvSpPr txBox="1"/>
          <p:nvPr/>
        </p:nvSpPr>
        <p:spPr>
          <a:xfrm>
            <a:off x="5527650" y="6233800"/>
            <a:ext cx="2643300" cy="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Image from Mark Engle</a:t>
            </a:r>
            <a:endParaRPr sz="1200"/>
          </a:p>
        </p:txBody>
      </p:sp>
      <p:sp>
        <p:nvSpPr>
          <p:cNvPr id="243" name="Google Shape;243;p34"/>
          <p:cNvSpPr txBox="1">
            <a:spLocks noGrp="1"/>
          </p:cNvSpPr>
          <p:nvPr>
            <p:ph type="body" idx="1"/>
          </p:nvPr>
        </p:nvSpPr>
        <p:spPr>
          <a:xfrm>
            <a:off x="457200" y="1264600"/>
            <a:ext cx="8329200" cy="10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REEs occur in at least ng/L concentration in all continental groundwaters.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34"/>
          <p:cNvSpPr txBox="1"/>
          <p:nvPr/>
        </p:nvSpPr>
        <p:spPr>
          <a:xfrm>
            <a:off x="457200" y="2350625"/>
            <a:ext cx="2832600" cy="38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Some are barely over 1mg/L (ppt)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All are measurable with INL’s method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Extreme economics would allow anyone to supply REEs.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5"/>
          <p:cNvSpPr txBox="1">
            <a:spLocks noGrp="1"/>
          </p:cNvSpPr>
          <p:nvPr>
            <p:ph type="title"/>
          </p:nvPr>
        </p:nvSpPr>
        <p:spPr>
          <a:xfrm>
            <a:off x="2210850" y="417700"/>
            <a:ext cx="4722300" cy="8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Results: 3/5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35"/>
          <p:cNvSpPr txBox="1"/>
          <p:nvPr/>
        </p:nvSpPr>
        <p:spPr>
          <a:xfrm>
            <a:off x="5527650" y="6233800"/>
            <a:ext cx="2643300" cy="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Image from Mark Engle</a:t>
            </a:r>
            <a:endParaRPr sz="1200"/>
          </a:p>
        </p:txBody>
      </p:sp>
      <p:sp>
        <p:nvSpPr>
          <p:cNvPr id="251" name="Google Shape;251;p35"/>
          <p:cNvSpPr txBox="1"/>
          <p:nvPr/>
        </p:nvSpPr>
        <p:spPr>
          <a:xfrm>
            <a:off x="457200" y="2763700"/>
            <a:ext cx="4168800" cy="34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Many principles for REE in rock should work for water.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Deviation from simple filling order: </a:t>
            </a:r>
            <a:r>
              <a:rPr lang="en-US" sz="2200" i="1">
                <a:solidFill>
                  <a:schemeClr val="dk1"/>
                </a:solidFill>
              </a:rPr>
              <a:t>[Xe]6s</a:t>
            </a:r>
            <a:r>
              <a:rPr lang="en-US" sz="2200" i="1" baseline="30000">
                <a:solidFill>
                  <a:schemeClr val="dk1"/>
                </a:solidFill>
              </a:rPr>
              <a:t>2</a:t>
            </a:r>
            <a:r>
              <a:rPr lang="en-US" sz="2200" i="1">
                <a:solidFill>
                  <a:schemeClr val="dk1"/>
                </a:solidFill>
              </a:rPr>
              <a:t>4f</a:t>
            </a:r>
            <a:r>
              <a:rPr lang="en-US" sz="2200" i="1" baseline="30000">
                <a:solidFill>
                  <a:schemeClr val="dk1"/>
                </a:solidFill>
              </a:rPr>
              <a:t>7</a:t>
            </a:r>
            <a:r>
              <a:rPr lang="en-US" sz="2200" i="1">
                <a:solidFill>
                  <a:schemeClr val="dk1"/>
                </a:solidFill>
              </a:rPr>
              <a:t>5d</a:t>
            </a:r>
            <a:r>
              <a:rPr lang="en-US" sz="2200" i="1" baseline="30000">
                <a:solidFill>
                  <a:schemeClr val="dk1"/>
                </a:solidFill>
              </a:rPr>
              <a:t>1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Total pairing ≈ orbital energy difference makes larger radius.</a:t>
            </a:r>
            <a:endParaRPr sz="2200" i="1" baseline="30000">
              <a:solidFill>
                <a:schemeClr val="dk1"/>
              </a:solidFill>
            </a:endParaRPr>
          </a:p>
        </p:txBody>
      </p:sp>
      <p:grpSp>
        <p:nvGrpSpPr>
          <p:cNvPr id="252" name="Google Shape;252;p35"/>
          <p:cNvGrpSpPr/>
          <p:nvPr/>
        </p:nvGrpSpPr>
        <p:grpSpPr>
          <a:xfrm>
            <a:off x="4625856" y="2244700"/>
            <a:ext cx="4465460" cy="3963352"/>
            <a:chOff x="0" y="2013575"/>
            <a:chExt cx="2682925" cy="2671623"/>
          </a:xfrm>
        </p:grpSpPr>
        <p:pic>
          <p:nvPicPr>
            <p:cNvPr id="253" name="Google Shape;253;p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2013575"/>
              <a:ext cx="2682925" cy="26617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4" name="Google Shape;254;p35"/>
            <p:cNvSpPr/>
            <p:nvPr/>
          </p:nvSpPr>
          <p:spPr>
            <a:xfrm rot="-5700840">
              <a:off x="1119009" y="3221521"/>
              <a:ext cx="672774" cy="612857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5"/>
            <p:cNvSpPr/>
            <p:nvPr/>
          </p:nvSpPr>
          <p:spPr>
            <a:xfrm rot="7309340">
              <a:off x="386047" y="2945214"/>
              <a:ext cx="885855" cy="798533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5"/>
            <p:cNvSpPr/>
            <p:nvPr/>
          </p:nvSpPr>
          <p:spPr>
            <a:xfrm rot="2230099">
              <a:off x="670922" y="3463751"/>
              <a:ext cx="460806" cy="801491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57" name="Google Shape;257;p35"/>
            <p:cNvPicPr preferRelativeResize="0"/>
            <p:nvPr/>
          </p:nvPicPr>
          <p:blipFill>
            <a:blip r:embed="rId3">
              <a:alphaModFix amt="75000"/>
            </a:blip>
            <a:stretch>
              <a:fillRect/>
            </a:stretch>
          </p:blipFill>
          <p:spPr>
            <a:xfrm>
              <a:off x="0" y="2023400"/>
              <a:ext cx="2682925" cy="26617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8" name="Google Shape;258;p35"/>
          <p:cNvSpPr txBox="1">
            <a:spLocks noGrp="1"/>
          </p:cNvSpPr>
          <p:nvPr>
            <p:ph type="body" idx="1"/>
          </p:nvPr>
        </p:nvSpPr>
        <p:spPr>
          <a:xfrm>
            <a:off x="457200" y="1264600"/>
            <a:ext cx="8329200" cy="14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Natural Aqueous Behavior Suggests Distinctive Behavior between Light and Heavy REEs, matching Atomic Numbers 57-64 and 65-71.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879</Words>
  <Application>Microsoft Office PowerPoint</Application>
  <PresentationFormat>On-screen Show (4:3)</PresentationFormat>
  <Paragraphs>103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Times New Roman</vt:lpstr>
      <vt:lpstr>Calibri</vt:lpstr>
      <vt:lpstr>Office Theme</vt:lpstr>
      <vt:lpstr>Office Theme</vt:lpstr>
      <vt:lpstr>A Nationwide Study of REEs in Geothermal and Produced Waters: Final Results DOE Project Number: EE0007603</vt:lpstr>
      <vt:lpstr>Project Motivation</vt:lpstr>
      <vt:lpstr>Project Goals</vt:lpstr>
      <vt:lpstr>Ad Hoc Results</vt:lpstr>
      <vt:lpstr>PowerPoint Presentation</vt:lpstr>
      <vt:lpstr>PowerPoint Presentation</vt:lpstr>
      <vt:lpstr>Results: 1/5</vt:lpstr>
      <vt:lpstr>Results: 2/5</vt:lpstr>
      <vt:lpstr>Results: 3/5</vt:lpstr>
      <vt:lpstr>Results: 4/5</vt:lpstr>
      <vt:lpstr>Results: 5/5</vt:lpstr>
      <vt:lpstr>Future Work: 1/3</vt:lpstr>
      <vt:lpstr>Future Work: 2/3</vt:lpstr>
      <vt:lpstr>Future Work: 3/3</vt:lpstr>
      <vt:lpstr>Everything is on the GDR</vt:lpstr>
      <vt:lpstr>Acknowledgements</vt:lpstr>
      <vt:lpstr>Further Resources</vt:lpstr>
      <vt:lpstr>Support Slides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Nationwide Study of REEs in Geothermal and Produced Waters: Final Results DOE Project Number: EE0007603</dc:title>
  <dc:creator>Charles W. Nye</dc:creator>
  <cp:lastModifiedBy>Charles W. Nye</cp:lastModifiedBy>
  <cp:revision>1</cp:revision>
  <dcterms:modified xsi:type="dcterms:W3CDTF">2019-04-16T21:33:04Z</dcterms:modified>
</cp:coreProperties>
</file>