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notesSlides/notesSlide3.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notesSlides/notesSlide7.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67" r:id="rId3"/>
    <p:sldId id="269" r:id="rId4"/>
    <p:sldId id="257" r:id="rId5"/>
    <p:sldId id="261" r:id="rId6"/>
    <p:sldId id="258" r:id="rId7"/>
    <p:sldId id="262" r:id="rId8"/>
    <p:sldId id="263" r:id="rId9"/>
    <p:sldId id="259" r:id="rId10"/>
    <p:sldId id="264" r:id="rId11"/>
    <p:sldId id="260" r:id="rId12"/>
    <p:sldId id="266"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3392E"/>
    <a:srgbClr val="492F24"/>
    <a:srgbClr val="AD938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72652"/>
  </p:normalViewPr>
  <p:slideViewPr>
    <p:cSldViewPr snapToGrid="0" snapToObjects="1">
      <p:cViewPr varScale="1">
        <p:scale>
          <a:sx n="90" d="100"/>
          <a:sy n="90" d="100"/>
        </p:scale>
        <p:origin x="1432" y="184"/>
      </p:cViewPr>
      <p:guideLst/>
    </p:cSldViewPr>
  </p:slideViewPr>
  <p:outlineViewPr>
    <p:cViewPr>
      <p:scale>
        <a:sx n="33" d="100"/>
        <a:sy n="33" d="100"/>
      </p:scale>
      <p:origin x="0" y="-1840"/>
    </p:cViewPr>
  </p:outlineViewPr>
  <p:notesTextViewPr>
    <p:cViewPr>
      <p:scale>
        <a:sx n="110" d="100"/>
        <a:sy n="11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21" Type="http://schemas.openxmlformats.org/officeDocument/2006/relationships/customXml" Target="../customXml/item2.xml"/><Relationship Id="rId12" Type="http://schemas.openxmlformats.org/officeDocument/2006/relationships/slide" Target="slides/slide11.xml"/><Relationship Id="rId17" Type="http://schemas.openxmlformats.org/officeDocument/2006/relationships/viewProps" Target="viewProps.xml"/><Relationship Id="rId7" Type="http://schemas.openxmlformats.org/officeDocument/2006/relationships/slide" Target="slides/slide6.xml"/><Relationship Id="rId16" Type="http://schemas.openxmlformats.org/officeDocument/2006/relationships/presProps" Target="presProps.xml"/><Relationship Id="rId2" Type="http://schemas.openxmlformats.org/officeDocument/2006/relationships/slide" Target="slides/slide1.xml"/><Relationship Id="rId20" Type="http://schemas.openxmlformats.org/officeDocument/2006/relationships/customXml" Target="../customXml/item1.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tableStyles" Target="tableStyles.xml"/><Relationship Id="rId10" Type="http://schemas.openxmlformats.org/officeDocument/2006/relationships/slide" Target="slides/slide9.xml"/><Relationship Id="rId14" Type="http://schemas.openxmlformats.org/officeDocument/2006/relationships/slide" Target="slides/slide13.xml"/><Relationship Id="rId4" Type="http://schemas.openxmlformats.org/officeDocument/2006/relationships/slide" Target="slides/slide3.xml"/><Relationship Id="rId9" Type="http://schemas.openxmlformats.org/officeDocument/2006/relationships/slide" Target="slides/slide8.xml"/><Relationship Id="rId22"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image" Target="../media/image2.png"/><Relationship Id="rId3"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Undergraduate</a:t>
            </a:r>
            <a:r>
              <a:rPr lang="en-US" baseline="0" dirty="0"/>
              <a:t> Enrollment Growth (Fall count)  - 2010 = 100</a:t>
            </a:r>
            <a:endParaRPr lang="en-US" dirty="0"/>
          </a:p>
        </c:rich>
      </c:tx>
      <c:layout>
        <c:manualLayout>
          <c:xMode val="edge"/>
          <c:yMode val="edge"/>
          <c:x val="0.0991359708958618"/>
          <c:y val="0.0482553823311062"/>
        </c:manualLayout>
      </c:layout>
      <c:overlay val="0"/>
      <c:spPr>
        <a:noFill/>
        <a:ln>
          <a:noFill/>
        </a:ln>
        <a:effectLst/>
      </c:spPr>
    </c:title>
    <c:autoTitleDeleted val="0"/>
    <c:plotArea>
      <c:layout>
        <c:manualLayout>
          <c:layoutTarget val="inner"/>
          <c:xMode val="edge"/>
          <c:yMode val="edge"/>
          <c:x val="0.0848031496062992"/>
          <c:y val="0.160909042461063"/>
          <c:w val="0.890196850393701"/>
          <c:h val="0.615950877333227"/>
        </c:manualLayout>
      </c:layout>
      <c:areaChart>
        <c:grouping val="standard"/>
        <c:varyColors val="0"/>
        <c:ser>
          <c:idx val="5"/>
          <c:order val="2"/>
          <c:tx>
            <c:strRef>
              <c:f>'[Goal 2.xlsx]Data 2.1.1.1-E'!$B$8</c:f>
              <c:strCache>
                <c:ptCount val="1"/>
                <c:pt idx="0">
                  <c:v>Stretch Peers 75%th to 25%th </c:v>
                </c:pt>
              </c:strCache>
            </c:strRef>
          </c:tx>
          <c:spPr>
            <a:solidFill>
              <a:schemeClr val="accent4">
                <a:alpha val="50000"/>
              </a:schemeClr>
            </a:solidFill>
            <a:ln>
              <a:noFill/>
            </a:ln>
            <a:effectLst/>
          </c:spPr>
          <c:cat>
            <c:numRef>
              <c:f>'[Goal 2.xlsx]Data 2.1.1.1-E'!$F$2:$K$2</c:f>
              <c:numCache>
                <c:formatCode>General</c:formatCode>
                <c:ptCount val="6"/>
                <c:pt idx="0">
                  <c:v>2015.0</c:v>
                </c:pt>
                <c:pt idx="1">
                  <c:v>2014.0</c:v>
                </c:pt>
                <c:pt idx="2">
                  <c:v>2013.0</c:v>
                </c:pt>
                <c:pt idx="3">
                  <c:v>2012.0</c:v>
                </c:pt>
                <c:pt idx="4">
                  <c:v>2011.0</c:v>
                </c:pt>
                <c:pt idx="5">
                  <c:v>2010.0</c:v>
                </c:pt>
              </c:numCache>
              <c:extLst xmlns:c15="http://schemas.microsoft.com/office/drawing/2012/chart" xmlns:c16r2="http://schemas.microsoft.com/office/drawing/2015/06/chart"/>
            </c:numRef>
          </c:cat>
          <c:val>
            <c:numRef>
              <c:f>'[Goal 2.xlsx]Data 2.1.1.1-E'!$F$8:$K$8</c:f>
              <c:numCache>
                <c:formatCode>0</c:formatCode>
                <c:ptCount val="6"/>
                <c:pt idx="0">
                  <c:v>112.2683061112131</c:v>
                </c:pt>
                <c:pt idx="1">
                  <c:v>109.5017434391632</c:v>
                </c:pt>
                <c:pt idx="2">
                  <c:v>105.8451091943476</c:v>
                </c:pt>
                <c:pt idx="3">
                  <c:v>106.1433290512021</c:v>
                </c:pt>
                <c:pt idx="4">
                  <c:v>102.4387088427453</c:v>
                </c:pt>
                <c:pt idx="5">
                  <c:v>100.0</c:v>
                </c:pt>
              </c:numCache>
              <c:extLst xmlns:c15="http://schemas.microsoft.com/office/drawing/2012/chart" xmlns:c16r2="http://schemas.microsoft.com/office/drawing/2015/06/chart"/>
            </c:numRef>
          </c:val>
          <c:extLst xmlns:c15="http://schemas.microsoft.com/office/drawing/2012/chart" xmlns:c16r2="http://schemas.microsoft.com/office/drawing/2015/06/chart">
            <c:ext xmlns:c16="http://schemas.microsoft.com/office/drawing/2014/chart" uri="{C3380CC4-5D6E-409C-BE32-E72D297353CC}">
              <c16:uniqueId val="{00000000-09F6-43BF-B21B-77157D23F9A7}"/>
            </c:ext>
          </c:extLst>
        </c:ser>
        <c:ser>
          <c:idx val="6"/>
          <c:order val="3"/>
          <c:tx>
            <c:strRef>
              <c:f>'[Goal 2.xlsx]Data 2.1.1.1-E'!$D$10</c:f>
              <c:strCache>
                <c:ptCount val="1"/>
                <c:pt idx="0">
                  <c:v>Stretch Peer 25%th</c:v>
                </c:pt>
              </c:strCache>
              <c:extLst xmlns:c15="http://schemas.microsoft.com/office/drawing/2012/chart" xmlns:c16r2="http://schemas.microsoft.com/office/drawing/2015/06/chart"/>
            </c:strRef>
          </c:tx>
          <c:spPr>
            <a:solidFill>
              <a:schemeClr val="bg1"/>
            </a:solidFill>
            <a:ln>
              <a:noFill/>
            </a:ln>
            <a:effectLst/>
          </c:spPr>
          <c:cat>
            <c:numRef>
              <c:f>'[Goal 2.xlsx]Data 2.1.1.1-E'!$F$2:$K$2</c:f>
              <c:numCache>
                <c:formatCode>General</c:formatCode>
                <c:ptCount val="6"/>
                <c:pt idx="0">
                  <c:v>2015.0</c:v>
                </c:pt>
                <c:pt idx="1">
                  <c:v>2014.0</c:v>
                </c:pt>
                <c:pt idx="2">
                  <c:v>2013.0</c:v>
                </c:pt>
                <c:pt idx="3">
                  <c:v>2012.0</c:v>
                </c:pt>
                <c:pt idx="4">
                  <c:v>2011.0</c:v>
                </c:pt>
                <c:pt idx="5">
                  <c:v>2010.0</c:v>
                </c:pt>
              </c:numCache>
              <c:extLst xmlns:c15="http://schemas.microsoft.com/office/drawing/2012/chart" xmlns:c16r2="http://schemas.microsoft.com/office/drawing/2015/06/chart"/>
            </c:numRef>
          </c:cat>
          <c:val>
            <c:numRef>
              <c:f>'[Goal 2.xlsx]Data 2.1.1.1-E'!$F$10:$K$10</c:f>
              <c:numCache>
                <c:formatCode>0</c:formatCode>
                <c:ptCount val="6"/>
                <c:pt idx="0">
                  <c:v>101.8099353900133</c:v>
                </c:pt>
                <c:pt idx="1">
                  <c:v>102.293440588764</c:v>
                </c:pt>
                <c:pt idx="2">
                  <c:v>102.0356005918486</c:v>
                </c:pt>
                <c:pt idx="3">
                  <c:v>101.8439840567649</c:v>
                </c:pt>
                <c:pt idx="4">
                  <c:v>100.9372559229368</c:v>
                </c:pt>
                <c:pt idx="5">
                  <c:v>100.0</c:v>
                </c:pt>
              </c:numCache>
              <c:extLst xmlns:c15="http://schemas.microsoft.com/office/drawing/2012/chart" xmlns:c16r2="http://schemas.microsoft.com/office/drawing/2015/06/chart"/>
            </c:numRef>
          </c:val>
          <c:extLst xmlns:c15="http://schemas.microsoft.com/office/drawing/2012/chart" xmlns:c16r2="http://schemas.microsoft.com/office/drawing/2015/06/chart">
            <c:ext xmlns:c16="http://schemas.microsoft.com/office/drawing/2014/chart" uri="{C3380CC4-5D6E-409C-BE32-E72D297353CC}">
              <c16:uniqueId val="{00000001-09F6-43BF-B21B-77157D23F9A7}"/>
            </c:ext>
          </c:extLst>
        </c:ser>
        <c:ser>
          <c:idx val="3"/>
          <c:order val="4"/>
          <c:tx>
            <c:strRef>
              <c:f>'[Goal 2.xlsx]Data 2.1.1.1-E'!$B$5</c:f>
              <c:strCache>
                <c:ptCount val="1"/>
                <c:pt idx="0">
                  <c:v>Close Peers 75%th to 25%th </c:v>
                </c:pt>
              </c:strCache>
            </c:strRef>
          </c:tx>
          <c:spPr>
            <a:solidFill>
              <a:schemeClr val="accent2">
                <a:alpha val="25000"/>
              </a:schemeClr>
            </a:solidFill>
            <a:ln>
              <a:noFill/>
            </a:ln>
            <a:effectLst/>
          </c:spPr>
          <c:cat>
            <c:numRef>
              <c:f>'[Goal 2.xlsx]Data 2.1.1.1-E'!$F$2:$K$2</c:f>
              <c:numCache>
                <c:formatCode>General</c:formatCode>
                <c:ptCount val="6"/>
                <c:pt idx="0">
                  <c:v>2015.0</c:v>
                </c:pt>
                <c:pt idx="1">
                  <c:v>2014.0</c:v>
                </c:pt>
                <c:pt idx="2">
                  <c:v>2013.0</c:v>
                </c:pt>
                <c:pt idx="3">
                  <c:v>2012.0</c:v>
                </c:pt>
                <c:pt idx="4">
                  <c:v>2011.0</c:v>
                </c:pt>
                <c:pt idx="5">
                  <c:v>2010.0</c:v>
                </c:pt>
              </c:numCache>
            </c:numRef>
          </c:cat>
          <c:val>
            <c:numRef>
              <c:f>'[Goal 2.xlsx]Data 2.1.1.1-E'!$F$5:$K$5</c:f>
              <c:numCache>
                <c:formatCode>0</c:formatCode>
                <c:ptCount val="6"/>
                <c:pt idx="0">
                  <c:v>117.1291972223016</c:v>
                </c:pt>
                <c:pt idx="1">
                  <c:v>115.0548030812911</c:v>
                </c:pt>
                <c:pt idx="2">
                  <c:v>111.5397456498488</c:v>
                </c:pt>
                <c:pt idx="3">
                  <c:v>108.465480620633</c:v>
                </c:pt>
                <c:pt idx="4">
                  <c:v>104.3118621088733</c:v>
                </c:pt>
                <c:pt idx="5">
                  <c:v>100.0</c:v>
                </c:pt>
              </c:numCache>
            </c:numRef>
          </c:val>
          <c:extLst xmlns:c16r2="http://schemas.microsoft.com/office/drawing/2015/06/chart">
            <c:ext xmlns:c16="http://schemas.microsoft.com/office/drawing/2014/chart" uri="{C3380CC4-5D6E-409C-BE32-E72D297353CC}">
              <c16:uniqueId val="{00000002-09F6-43BF-B21B-77157D23F9A7}"/>
            </c:ext>
          </c:extLst>
        </c:ser>
        <c:ser>
          <c:idx val="4"/>
          <c:order val="5"/>
          <c:tx>
            <c:strRef>
              <c:f>'[Goal 2.xlsx]Data 2.1.1.1-E'!$D$7</c:f>
              <c:strCache>
                <c:ptCount val="1"/>
                <c:pt idx="0">
                  <c:v>Close peer 25%th</c:v>
                </c:pt>
              </c:strCache>
            </c:strRef>
          </c:tx>
          <c:spPr>
            <a:solidFill>
              <a:schemeClr val="bg1"/>
            </a:solidFill>
            <a:ln>
              <a:noFill/>
            </a:ln>
            <a:effectLst/>
          </c:spPr>
          <c:cat>
            <c:numRef>
              <c:f>'[Goal 2.xlsx]Data 2.1.1.1-E'!$F$2:$K$2</c:f>
              <c:numCache>
                <c:formatCode>General</c:formatCode>
                <c:ptCount val="6"/>
                <c:pt idx="0">
                  <c:v>2015.0</c:v>
                </c:pt>
                <c:pt idx="1">
                  <c:v>2014.0</c:v>
                </c:pt>
                <c:pt idx="2">
                  <c:v>2013.0</c:v>
                </c:pt>
                <c:pt idx="3">
                  <c:v>2012.0</c:v>
                </c:pt>
                <c:pt idx="4">
                  <c:v>2011.0</c:v>
                </c:pt>
                <c:pt idx="5">
                  <c:v>2010.0</c:v>
                </c:pt>
              </c:numCache>
            </c:numRef>
          </c:cat>
          <c:val>
            <c:numRef>
              <c:f>'[Goal 2.xlsx]Data 2.1.1.1-E'!$F$7:$K$7</c:f>
              <c:numCache>
                <c:formatCode>0</c:formatCode>
                <c:ptCount val="6"/>
                <c:pt idx="0">
                  <c:v>96.68029258887664</c:v>
                </c:pt>
                <c:pt idx="1">
                  <c:v>97.29814130030887</c:v>
                </c:pt>
                <c:pt idx="2">
                  <c:v>98.78327712114761</c:v>
                </c:pt>
                <c:pt idx="3">
                  <c:v>97.7592939249167</c:v>
                </c:pt>
                <c:pt idx="4">
                  <c:v>99.4566864898625</c:v>
                </c:pt>
                <c:pt idx="5">
                  <c:v>100.0</c:v>
                </c:pt>
              </c:numCache>
            </c:numRef>
          </c:val>
          <c:extLst xmlns:c16r2="http://schemas.microsoft.com/office/drawing/2015/06/chart">
            <c:ext xmlns:c16="http://schemas.microsoft.com/office/drawing/2014/chart" uri="{C3380CC4-5D6E-409C-BE32-E72D297353CC}">
              <c16:uniqueId val="{00000003-09F6-43BF-B21B-77157D23F9A7}"/>
            </c:ext>
          </c:extLst>
        </c:ser>
        <c:dLbls>
          <c:showLegendKey val="0"/>
          <c:showVal val="0"/>
          <c:showCatName val="0"/>
          <c:showSerName val="0"/>
          <c:showPercent val="0"/>
          <c:showBubbleSize val="0"/>
        </c:dLbls>
        <c:axId val="1151879744"/>
        <c:axId val="1151881792"/>
        <c:extLst xmlns:c16r2="http://schemas.microsoft.com/office/drawing/2015/06/chart"/>
      </c:areaChart>
      <c:lineChart>
        <c:grouping val="standard"/>
        <c:varyColors val="0"/>
        <c:ser>
          <c:idx val="1"/>
          <c:order val="0"/>
          <c:tx>
            <c:strRef>
              <c:f>'[Goal 2.xlsx]Data 2.1.1.1-E'!$D$6</c:f>
              <c:strCache>
                <c:ptCount val="1"/>
                <c:pt idx="0">
                  <c:v>Median Close Peer</c:v>
                </c:pt>
              </c:strCache>
            </c:strRef>
          </c:tx>
          <c:spPr>
            <a:ln w="19050" cap="rnd">
              <a:solidFill>
                <a:schemeClr val="accent2"/>
              </a:solidFill>
              <a:round/>
            </a:ln>
            <a:effectLst/>
          </c:spPr>
          <c:marker>
            <c:symbol val="none"/>
          </c:marker>
          <c:cat>
            <c:numRef>
              <c:f>'[Goal 2.xlsx]Data 2.1.1.1-E'!$M$2:$R$2</c:f>
              <c:numCache>
                <c:formatCode>General</c:formatCode>
                <c:ptCount val="6"/>
                <c:pt idx="0">
                  <c:v>2015.0</c:v>
                </c:pt>
                <c:pt idx="1">
                  <c:v>2014.0</c:v>
                </c:pt>
                <c:pt idx="2">
                  <c:v>2013.0</c:v>
                </c:pt>
                <c:pt idx="3">
                  <c:v>2012.0</c:v>
                </c:pt>
                <c:pt idx="4">
                  <c:v>2011.0</c:v>
                </c:pt>
                <c:pt idx="5">
                  <c:v>2010.0</c:v>
                </c:pt>
              </c:numCache>
            </c:numRef>
          </c:cat>
          <c:val>
            <c:numRef>
              <c:f>'[Goal 2.xlsx]Data 2.1.1.1-E'!$F$6:$K$6</c:f>
              <c:numCache>
                <c:formatCode>0</c:formatCode>
                <c:ptCount val="6"/>
                <c:pt idx="0" formatCode="0.00">
                  <c:v>101.2414243711206</c:v>
                </c:pt>
                <c:pt idx="1">
                  <c:v>101.6987912446913</c:v>
                </c:pt>
                <c:pt idx="2">
                  <c:v>99.98911031253397</c:v>
                </c:pt>
                <c:pt idx="3">
                  <c:v>102.1614603223096</c:v>
                </c:pt>
                <c:pt idx="4">
                  <c:v>100.262467191601</c:v>
                </c:pt>
                <c:pt idx="5">
                  <c:v>100.0</c:v>
                </c:pt>
              </c:numCache>
            </c:numRef>
          </c:val>
          <c:smooth val="0"/>
          <c:extLst xmlns:c16r2="http://schemas.microsoft.com/office/drawing/2015/06/chart">
            <c:ext xmlns:c16="http://schemas.microsoft.com/office/drawing/2014/chart" uri="{C3380CC4-5D6E-409C-BE32-E72D297353CC}">
              <c16:uniqueId val="{00000004-09F6-43BF-B21B-77157D23F9A7}"/>
            </c:ext>
          </c:extLst>
        </c:ser>
        <c:ser>
          <c:idx val="2"/>
          <c:order val="1"/>
          <c:tx>
            <c:strRef>
              <c:f>'[Goal 2.xlsx]Data 2.1.1.1-E'!$D$9</c:f>
              <c:strCache>
                <c:ptCount val="1"/>
                <c:pt idx="0">
                  <c:v>Median Stretch Peer</c:v>
                </c:pt>
              </c:strCache>
            </c:strRef>
          </c:tx>
          <c:spPr>
            <a:ln w="25400" cap="rnd">
              <a:solidFill>
                <a:schemeClr val="accent4">
                  <a:lumMod val="75000"/>
                </a:schemeClr>
              </a:solidFill>
              <a:round/>
            </a:ln>
            <a:effectLst/>
          </c:spPr>
          <c:marker>
            <c:symbol val="none"/>
          </c:marker>
          <c:cat>
            <c:numRef>
              <c:f>'[Goal 2.xlsx]Data 2.1.1.1-E'!$M$2:$R$2</c:f>
              <c:numCache>
                <c:formatCode>General</c:formatCode>
                <c:ptCount val="6"/>
                <c:pt idx="0">
                  <c:v>2015.0</c:v>
                </c:pt>
                <c:pt idx="1">
                  <c:v>2014.0</c:v>
                </c:pt>
                <c:pt idx="2">
                  <c:v>2013.0</c:v>
                </c:pt>
                <c:pt idx="3">
                  <c:v>2012.0</c:v>
                </c:pt>
                <c:pt idx="4">
                  <c:v>2011.0</c:v>
                </c:pt>
                <c:pt idx="5">
                  <c:v>2010.0</c:v>
                </c:pt>
              </c:numCache>
            </c:numRef>
          </c:cat>
          <c:val>
            <c:numRef>
              <c:f>'[Goal 2.xlsx]Data 2.1.1.1-E'!$F$9:$K$9</c:f>
              <c:numCache>
                <c:formatCode>0</c:formatCode>
                <c:ptCount val="6"/>
                <c:pt idx="0" formatCode="0.00">
                  <c:v>104.1221689109013</c:v>
                </c:pt>
                <c:pt idx="1">
                  <c:v>103.3594673908282</c:v>
                </c:pt>
                <c:pt idx="2">
                  <c:v>104.7965427238886</c:v>
                </c:pt>
                <c:pt idx="3">
                  <c:v>103.3741213225723</c:v>
                </c:pt>
                <c:pt idx="4">
                  <c:v>101.8293503116172</c:v>
                </c:pt>
                <c:pt idx="5">
                  <c:v>100.0</c:v>
                </c:pt>
              </c:numCache>
            </c:numRef>
          </c:val>
          <c:smooth val="0"/>
          <c:extLst xmlns:c16r2="http://schemas.microsoft.com/office/drawing/2015/06/chart">
            <c:ext xmlns:c16="http://schemas.microsoft.com/office/drawing/2014/chart" uri="{C3380CC4-5D6E-409C-BE32-E72D297353CC}">
              <c16:uniqueId val="{00000005-09F6-43BF-B21B-77157D23F9A7}"/>
            </c:ext>
          </c:extLst>
        </c:ser>
        <c:ser>
          <c:idx val="0"/>
          <c:order val="6"/>
          <c:tx>
            <c:strRef>
              <c:f>'[Goal 2.xlsx]Data 2.1.1.1-E'!$D$3</c:f>
              <c:strCache>
                <c:ptCount val="1"/>
                <c:pt idx="0">
                  <c:v>UW</c:v>
                </c:pt>
              </c:strCache>
            </c:strRef>
          </c:tx>
          <c:spPr>
            <a:ln w="19050" cap="rnd">
              <a:solidFill>
                <a:schemeClr val="tx1"/>
              </a:solidFill>
              <a:round/>
            </a:ln>
            <a:effectLst/>
          </c:spPr>
          <c:marker>
            <c:symbol val="picture"/>
            <c:spPr>
              <a:blipFill>
                <a:blip xmlns:r="http://schemas.openxmlformats.org/officeDocument/2006/relationships" r:embed="rId2"/>
                <a:stretch>
                  <a:fillRect/>
                </a:stretch>
              </a:blipFill>
              <a:ln w="9525">
                <a:noFill/>
              </a:ln>
              <a:effectLst/>
            </c:spPr>
          </c:marker>
          <c:cat>
            <c:numRef>
              <c:f>'[Goal 2.xlsx]Data 2.1.1.1-E'!$M$2:$R$2</c:f>
              <c:numCache>
                <c:formatCode>General</c:formatCode>
                <c:ptCount val="6"/>
                <c:pt idx="0">
                  <c:v>2015.0</c:v>
                </c:pt>
                <c:pt idx="1">
                  <c:v>2014.0</c:v>
                </c:pt>
                <c:pt idx="2">
                  <c:v>2013.0</c:v>
                </c:pt>
                <c:pt idx="3">
                  <c:v>2012.0</c:v>
                </c:pt>
                <c:pt idx="4">
                  <c:v>2011.0</c:v>
                </c:pt>
                <c:pt idx="5">
                  <c:v>2010.0</c:v>
                </c:pt>
              </c:numCache>
            </c:numRef>
          </c:cat>
          <c:val>
            <c:numRef>
              <c:f>'[Goal 2.xlsx]Data 2.1.1.1-E'!$F$3:$K$3</c:f>
              <c:numCache>
                <c:formatCode>General</c:formatCode>
                <c:ptCount val="6"/>
                <c:pt idx="0">
                  <c:v>99.66266494691933</c:v>
                </c:pt>
                <c:pt idx="1">
                  <c:v>100.4464728643715</c:v>
                </c:pt>
                <c:pt idx="2">
                  <c:v>100.3770215299137</c:v>
                </c:pt>
                <c:pt idx="3">
                  <c:v>101.1409862089493</c:v>
                </c:pt>
                <c:pt idx="4">
                  <c:v>100.8334160134934</c:v>
                </c:pt>
                <c:pt idx="5">
                  <c:v>100.0</c:v>
                </c:pt>
              </c:numCache>
            </c:numRef>
          </c:val>
          <c:smooth val="0"/>
          <c:extLst xmlns:c16r2="http://schemas.microsoft.com/office/drawing/2015/06/chart">
            <c:ext xmlns:c16="http://schemas.microsoft.com/office/drawing/2014/chart" uri="{C3380CC4-5D6E-409C-BE32-E72D297353CC}">
              <c16:uniqueId val="{00000006-09F6-43BF-B21B-77157D23F9A7}"/>
            </c:ext>
          </c:extLst>
        </c:ser>
        <c:dLbls>
          <c:showLegendKey val="0"/>
          <c:showVal val="0"/>
          <c:showCatName val="0"/>
          <c:showSerName val="0"/>
          <c:showPercent val="0"/>
          <c:showBubbleSize val="0"/>
        </c:dLbls>
        <c:marker val="1"/>
        <c:smooth val="0"/>
        <c:axId val="1151879744"/>
        <c:axId val="1151881792"/>
      </c:lineChart>
      <c:dateAx>
        <c:axId val="115187974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151881792"/>
        <c:crosses val="autoZero"/>
        <c:auto val="0"/>
        <c:lblOffset val="100"/>
        <c:baseTimeUnit val="days"/>
        <c:minorUnit val="1.0"/>
      </c:dateAx>
      <c:valAx>
        <c:axId val="1151881792"/>
        <c:scaling>
          <c:orientation val="minMax"/>
          <c:max val="120.0"/>
          <c:min val="95.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151879744"/>
        <c:crosses val="autoZero"/>
        <c:crossBetween val="midCat"/>
      </c:valAx>
      <c:spPr>
        <a:noFill/>
        <a:ln>
          <a:noFill/>
        </a:ln>
        <a:effectLst/>
      </c:spPr>
    </c:plotArea>
    <c:legend>
      <c:legendPos val="b"/>
      <c:legendEntry>
        <c:idx val="1"/>
        <c:delete val="1"/>
      </c:legendEntry>
      <c:legendEntry>
        <c:idx val="3"/>
        <c:delete val="1"/>
      </c:legendEntry>
      <c:layout>
        <c:manualLayout>
          <c:xMode val="edge"/>
          <c:yMode val="edge"/>
          <c:x val="0.0525555917601716"/>
          <c:y val="0.865440845506784"/>
          <c:w val="0.947444408239829"/>
          <c:h val="0.119711344545184"/>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E4D3D3-EE37-5C45-B25D-E5A6384A40DA}" type="datetimeFigureOut">
              <a:rPr lang="en-US" smtClean="0"/>
              <a:t>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7D7072-99B7-7449-A533-47C5C5DBCF65}" type="slidenum">
              <a:rPr lang="en-US" smtClean="0"/>
              <a:t>‹#›</a:t>
            </a:fld>
            <a:endParaRPr lang="en-US"/>
          </a:p>
        </p:txBody>
      </p:sp>
    </p:spTree>
    <p:extLst>
      <p:ext uri="{BB962C8B-B14F-4D97-AF65-F5344CB8AC3E}">
        <p14:creationId xmlns:p14="http://schemas.microsoft.com/office/powerpoint/2010/main" val="191240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Assumption that no major changes in the higher education landscape will occur before 2022</a:t>
            </a:r>
            <a:endParaRPr lang="en-US" dirty="0"/>
          </a:p>
        </p:txBody>
      </p:sp>
      <p:sp>
        <p:nvSpPr>
          <p:cNvPr id="4" name="Slide Number Placeholder 3"/>
          <p:cNvSpPr>
            <a:spLocks noGrp="1"/>
          </p:cNvSpPr>
          <p:nvPr>
            <p:ph type="sldNum" sz="quarter" idx="10"/>
          </p:nvPr>
        </p:nvSpPr>
        <p:spPr/>
        <p:txBody>
          <a:bodyPr/>
          <a:lstStyle/>
          <a:p>
            <a:fld id="{187D7072-99B7-7449-A533-47C5C5DBCF65}" type="slidenum">
              <a:rPr lang="en-US" smtClean="0"/>
              <a:t>2</a:t>
            </a:fld>
            <a:endParaRPr lang="en-US"/>
          </a:p>
        </p:txBody>
      </p:sp>
    </p:spTree>
    <p:extLst>
      <p:ext uri="{BB962C8B-B14F-4D97-AF65-F5344CB8AC3E}">
        <p14:creationId xmlns:p14="http://schemas.microsoft.com/office/powerpoint/2010/main" val="593424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081C23-C6B8-4394-A30E-BF4B7A4B01CA}" type="slidenum">
              <a:rPr lang="en-US" smtClean="0"/>
              <a:t>3</a:t>
            </a:fld>
            <a:endParaRPr lang="en-US" dirty="0"/>
          </a:p>
        </p:txBody>
      </p:sp>
    </p:spTree>
    <p:extLst>
      <p:ext uri="{BB962C8B-B14F-4D97-AF65-F5344CB8AC3E}">
        <p14:creationId xmlns:p14="http://schemas.microsoft.com/office/powerpoint/2010/main" val="21201977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Invest in Academic Analytics</a:t>
            </a:r>
            <a:r>
              <a:rPr lang="en-US" sz="1200" kern="1200" dirty="0" smtClean="0">
                <a:solidFill>
                  <a:schemeClr val="tx1"/>
                </a:solidFill>
                <a:effectLst/>
                <a:latin typeface="+mn-lt"/>
                <a:ea typeface="+mn-ea"/>
                <a:cs typeface="+mn-cs"/>
              </a:rPr>
              <a:t> </a:t>
            </a:r>
            <a:r>
              <a:rPr lang="mr-IN"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a database that will allow UW to directly</a:t>
            </a:r>
            <a:r>
              <a:rPr lang="en-US" sz="1200" kern="1200" baseline="0" dirty="0" smtClean="0">
                <a:solidFill>
                  <a:schemeClr val="tx1"/>
                </a:solidFill>
                <a:effectLst/>
                <a:latin typeface="+mn-lt"/>
                <a:ea typeface="+mn-ea"/>
                <a:cs typeface="+mn-cs"/>
              </a:rPr>
              <a:t> compare its scholarly/research productivity to peers by discipline and college</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External Research Funding/Awards and Expenditures:</a:t>
            </a:r>
            <a:r>
              <a:rPr lang="en-US" sz="1200" kern="1200" dirty="0" smtClean="0">
                <a:solidFill>
                  <a:schemeClr val="tx1"/>
                </a:solidFill>
                <a:effectLst/>
                <a:latin typeface="+mn-lt"/>
                <a:ea typeface="+mn-ea"/>
                <a:cs typeface="+mn-cs"/>
              </a:rPr>
              <a:t>  Leading close peers, (the top half) and our stretch peers grew their research &amp; development expenditures by about 8% total from 2010 to 2015.  a target of 115 million represents 8.5% growth (from $106M expenditures in 2016).</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Degree programs created, substantially modified, or eliminated:</a:t>
            </a:r>
            <a:r>
              <a:rPr lang="en-US" sz="1200" kern="1200" dirty="0" smtClean="0">
                <a:solidFill>
                  <a:schemeClr val="tx1"/>
                </a:solidFill>
                <a:effectLst/>
                <a:latin typeface="+mn-lt"/>
                <a:ea typeface="+mn-ea"/>
                <a:cs typeface="+mn-cs"/>
              </a:rPr>
              <a:t> UW's average close and stretch peers add, change, or eliminate roughly 3-4 programs per year. UW's goal is slightly lower because UW doesn't benefit from having a long-running existing program review process in place. </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Number of international students (undergraduate and graduate):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UW hosts more international students than our median close peers relative to our size. However, our peers are catching up. International student populations at UW's peers and stretch peers have grown about 10% per year (from small bases) between 2010 and 2015. Growth of 33% by 2022 should keep UW's international population comparable that of our stretch and close peers.</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Number of students and faculty participants in study abroad:</a:t>
            </a:r>
            <a:r>
              <a:rPr lang="en-US" sz="1200" kern="1200" baseline="0" dirty="0" smtClean="0">
                <a:solidFill>
                  <a:schemeClr val="tx1"/>
                </a:solidFill>
                <a:effectLst/>
                <a:latin typeface="+mn-lt"/>
                <a:ea typeface="+mn-ea"/>
                <a:cs typeface="+mn-cs"/>
              </a:rPr>
              <a:t>  UW has a generous endowment for Study Abroad.   While there are no peer data on this metric, we believe that this endowment can be used more strategically to substantially increase participation in study abroad programs.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187D7072-99B7-7449-A533-47C5C5DBCF65}" type="slidenum">
              <a:rPr lang="en-US" smtClean="0"/>
              <a:t>5</a:t>
            </a:fld>
            <a:endParaRPr lang="en-US"/>
          </a:p>
        </p:txBody>
      </p:sp>
    </p:spTree>
    <p:extLst>
      <p:ext uri="{BB962C8B-B14F-4D97-AF65-F5344CB8AC3E}">
        <p14:creationId xmlns:p14="http://schemas.microsoft.com/office/powerpoint/2010/main" val="1538841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Overall Enrollment:  Undergraduate enrollment has been stagnant at most close and stretch peers between 2010 and 2015. Graduate enrollment has fallen by 10% on average for UW's close peers. However, during this period, a few high performing close and stretch peers grew undergraduate enrollments by around 12% and kept graduate enrolments growing slowly. Reaching 13,500 will require UW to perform on par with the most successful of our close and stretch peers.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Enrollment of underrepresented students: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At UW and UW's peer institutions, underrepresented student populations have grown rapidly between 2010 and 2015. In 2015, underrepresented domestic students made up roughly 17% of the student population at UW's stretch peers. A target of 17% at UW will continue rapid progress and move UW closer to our stretch peers.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Retention rate for FTFT (First-time, Full-time, Baccalaureate Degree-seeking):  UW's FTFT retention rate has increased slightly since 2010, and has improved compared to close peers. 80% retention is closer to the performance of UW’s stretch peers than to its close peers, making it an ambitious goal.</a:t>
            </a:r>
          </a:p>
          <a:p>
            <a:endParaRPr lang="en-US" dirty="0"/>
          </a:p>
        </p:txBody>
      </p:sp>
      <p:sp>
        <p:nvSpPr>
          <p:cNvPr id="4" name="Slide Number Placeholder 3"/>
          <p:cNvSpPr>
            <a:spLocks noGrp="1"/>
          </p:cNvSpPr>
          <p:nvPr>
            <p:ph type="sldNum" sz="quarter" idx="10"/>
          </p:nvPr>
        </p:nvSpPr>
        <p:spPr/>
        <p:txBody>
          <a:bodyPr/>
          <a:lstStyle/>
          <a:p>
            <a:fld id="{187D7072-99B7-7449-A533-47C5C5DBCF65}" type="slidenum">
              <a:rPr lang="en-US" smtClean="0"/>
              <a:t>7</a:t>
            </a:fld>
            <a:endParaRPr lang="en-US"/>
          </a:p>
        </p:txBody>
      </p:sp>
    </p:spTree>
    <p:extLst>
      <p:ext uri="{BB962C8B-B14F-4D97-AF65-F5344CB8AC3E}">
        <p14:creationId xmlns:p14="http://schemas.microsoft.com/office/powerpoint/2010/main" val="446066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Student</a:t>
            </a:r>
            <a:r>
              <a:rPr lang="en-US" sz="1200" b="1" kern="1200" baseline="0" dirty="0" smtClean="0">
                <a:solidFill>
                  <a:schemeClr val="tx1"/>
                </a:solidFill>
                <a:effectLst/>
                <a:latin typeface="+mn-lt"/>
                <a:ea typeface="+mn-ea"/>
                <a:cs typeface="+mn-cs"/>
              </a:rPr>
              <a:t> Participation in Support Services: </a:t>
            </a:r>
            <a:r>
              <a:rPr lang="en-US" sz="1200" b="0" kern="1200" baseline="0" dirty="0" smtClean="0">
                <a:solidFill>
                  <a:schemeClr val="tx1"/>
                </a:solidFill>
                <a:effectLst/>
                <a:latin typeface="+mn-lt"/>
                <a:ea typeface="+mn-ea"/>
                <a:cs typeface="+mn-cs"/>
              </a:rPr>
              <a:t>The four pillars of the strategic enrollment management plan are: </a:t>
            </a:r>
            <a:r>
              <a:rPr lang="en-US" sz="1200" kern="1200" dirty="0" smtClean="0">
                <a:solidFill>
                  <a:schemeClr val="tx1"/>
                </a:solidFill>
                <a:effectLst/>
                <a:latin typeface="+mn-lt"/>
                <a:ea typeface="+mn-ea"/>
                <a:cs typeface="+mn-cs"/>
              </a:rPr>
              <a:t>students’ wellness, financial literacy, sense of belonging, academic ability.</a:t>
            </a:r>
            <a:r>
              <a:rPr lang="en-US" dirty="0" smtClean="0">
                <a:effectLst/>
              </a:rPr>
              <a:t> </a:t>
            </a:r>
            <a:r>
              <a:rPr lang="en-US" baseline="0" dirty="0" smtClean="0">
                <a:effectLst/>
              </a:rPr>
              <a:t> This metric measures the extent to which students take advantage of the full array of support services provided to them.  The more students use these services, the more likely they are to succeed.</a:t>
            </a:r>
            <a:endParaRPr lang="en-US" sz="1200" b="1" kern="1200" dirty="0" smtClean="0">
              <a:solidFill>
                <a:schemeClr val="tx1"/>
              </a:solidFill>
              <a:effectLst/>
              <a:latin typeface="+mn-lt"/>
              <a:ea typeface="+mn-ea"/>
              <a:cs typeface="+mn-cs"/>
            </a:endParaRP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4 and 6-year graduate rates for undergraduates:</a:t>
            </a:r>
            <a:r>
              <a:rPr lang="en-US" sz="1200" kern="1200" dirty="0" smtClean="0">
                <a:solidFill>
                  <a:schemeClr val="tx1"/>
                </a:solidFill>
                <a:effectLst/>
                <a:latin typeface="+mn-lt"/>
                <a:ea typeface="+mn-ea"/>
                <a:cs typeface="+mn-cs"/>
              </a:rPr>
              <a:t> UW’s close peers have increased their 4-year graduation rates by 3% over 5 years to an average of about 27%. Median stretch peers experienced no increase, staying at about 33%.  UW’s 4-year target represents an ambitious leap in the context of our peer institutions, and would be an increase of roughly 7% over the next 5 years. 6-year graduation rates have stayed about the same across UW’s close and stretch peers. UW’s stretch peers, and the most advanced of our close peers have rates near or above 60%. UW’s 6-year target would place UW in the realm of our stretch peers. </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Placement 1-year</a:t>
            </a:r>
            <a:r>
              <a:rPr lang="en-US" sz="1200" b="1" kern="1200" baseline="0" dirty="0" smtClean="0">
                <a:solidFill>
                  <a:schemeClr val="tx1"/>
                </a:solidFill>
                <a:effectLst/>
                <a:latin typeface="+mn-lt"/>
                <a:ea typeface="+mn-ea"/>
                <a:cs typeface="+mn-cs"/>
              </a:rPr>
              <a:t> Following Graduation:  </a:t>
            </a:r>
            <a:r>
              <a:rPr lang="en-US" sz="1200" b="0" kern="1200" baseline="0" dirty="0" smtClean="0">
                <a:solidFill>
                  <a:schemeClr val="tx1"/>
                </a:solidFill>
                <a:effectLst/>
                <a:latin typeface="+mn-lt"/>
                <a:ea typeface="+mn-ea"/>
                <a:cs typeface="+mn-cs"/>
              </a:rPr>
              <a:t>Career Services currently follows this. We plan to contract with </a:t>
            </a:r>
            <a:r>
              <a:rPr lang="en-US" sz="1200" b="0" kern="1200" baseline="0" dirty="0" err="1" smtClean="0">
                <a:solidFill>
                  <a:schemeClr val="tx1"/>
                </a:solidFill>
                <a:effectLst/>
                <a:latin typeface="+mn-lt"/>
                <a:ea typeface="+mn-ea"/>
                <a:cs typeface="+mn-cs"/>
              </a:rPr>
              <a:t>EquiFax</a:t>
            </a:r>
            <a:r>
              <a:rPr lang="en-US" sz="1200" b="0" kern="1200" baseline="0" dirty="0" smtClean="0">
                <a:solidFill>
                  <a:schemeClr val="tx1"/>
                </a:solidFill>
                <a:effectLst/>
                <a:latin typeface="+mn-lt"/>
                <a:ea typeface="+mn-ea"/>
                <a:cs typeface="+mn-cs"/>
              </a:rPr>
              <a:t> for its new Graduate Outcomes Service that employs its automated employment and income verification service to analyze and view the aggregate employment outcomes of UW students and graduates.  $40K/yr.  Takes advantage of </a:t>
            </a:r>
            <a:r>
              <a:rPr lang="en-US" sz="1200" b="0" kern="1200" baseline="0" dirty="0" err="1" smtClean="0">
                <a:solidFill>
                  <a:schemeClr val="tx1"/>
                </a:solidFill>
                <a:effectLst/>
                <a:latin typeface="+mn-lt"/>
                <a:ea typeface="+mn-ea"/>
                <a:cs typeface="+mn-cs"/>
              </a:rPr>
              <a:t>EquiFax’s</a:t>
            </a:r>
            <a:r>
              <a:rPr lang="en-US" sz="1200" b="0" kern="1200" baseline="0" dirty="0" smtClean="0">
                <a:solidFill>
                  <a:schemeClr val="tx1"/>
                </a:solidFill>
                <a:effectLst/>
                <a:latin typeface="+mn-lt"/>
                <a:ea typeface="+mn-ea"/>
                <a:cs typeface="+mn-cs"/>
              </a:rPr>
              <a:t> ever growing Client base of 3/4 of the Fortune 500 with nearly 300mm verified payroll records.</a:t>
            </a:r>
            <a:endParaRPr lang="en-US" sz="1200" b="1"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187D7072-99B7-7449-A533-47C5C5DBCF65}" type="slidenum">
              <a:rPr lang="en-US" smtClean="0"/>
              <a:t>8</a:t>
            </a:fld>
            <a:endParaRPr lang="en-US"/>
          </a:p>
        </p:txBody>
      </p:sp>
    </p:spTree>
    <p:extLst>
      <p:ext uri="{BB962C8B-B14F-4D97-AF65-F5344CB8AC3E}">
        <p14:creationId xmlns:p14="http://schemas.microsoft.com/office/powerpoint/2010/main" val="19129206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Carnegie Community Engagement Classification:</a:t>
            </a:r>
            <a:r>
              <a:rPr lang="en-US" baseline="0" dirty="0" smtClean="0"/>
              <a:t> The Carnegie Classification of Institutions of Higher Education is a national standard.  UW is classified as a Carnegie “high research activity” institution.  The Carnegie Classification also has an elective community engagement classification.  The purpose of seeking this classification is to garner state and national recognition for the many ways that UW knowledge and resources are extended to and partnered with the public and private sectors to enrich scholarship, research, and creative activity; enhance curriculum, teaching and learning; prepare educated, engaged citizens; strengthen democratic values and civic responsibility; address critical societal issues; and contribute to the public good. </a:t>
            </a:r>
            <a:r>
              <a:rPr lang="en-US" sz="1200" b="0" i="0" kern="1200" dirty="0" smtClean="0">
                <a:solidFill>
                  <a:schemeClr val="tx1"/>
                </a:solidFill>
                <a:effectLst/>
                <a:latin typeface="+mn-lt"/>
                <a:ea typeface="+mn-ea"/>
                <a:cs typeface="+mn-cs"/>
              </a:rPr>
              <a:t>Achieving this classification will involves data collection and documentation of important aspects of institutional mission, identity and commitments.</a:t>
            </a:r>
            <a:endParaRPr lang="en-US" dirty="0" smtClean="0"/>
          </a:p>
          <a:p>
            <a:endParaRPr lang="en-US" dirty="0" smtClean="0"/>
          </a:p>
          <a:p>
            <a:r>
              <a:rPr lang="en-US" b="1" dirty="0" smtClean="0"/>
              <a:t>Attendance at intercollegiate athletic events: </a:t>
            </a:r>
            <a:r>
              <a:rPr lang="en-US" b="0" dirty="0" smtClean="0"/>
              <a:t>5%</a:t>
            </a:r>
            <a:r>
              <a:rPr lang="en-US" b="0" baseline="0" dirty="0" smtClean="0"/>
              <a:t> growth/</a:t>
            </a:r>
            <a:r>
              <a:rPr lang="en-US" b="0" baseline="0" dirty="0" err="1" smtClean="0"/>
              <a:t>yr</a:t>
            </a:r>
            <a:endParaRPr lang="en-US" b="1" dirty="0" smtClean="0"/>
          </a:p>
          <a:p>
            <a:endParaRPr lang="en-US" dirty="0"/>
          </a:p>
        </p:txBody>
      </p:sp>
      <p:sp>
        <p:nvSpPr>
          <p:cNvPr id="4" name="Slide Number Placeholder 3"/>
          <p:cNvSpPr>
            <a:spLocks noGrp="1"/>
          </p:cNvSpPr>
          <p:nvPr>
            <p:ph type="sldNum" sz="quarter" idx="10"/>
          </p:nvPr>
        </p:nvSpPr>
        <p:spPr/>
        <p:txBody>
          <a:bodyPr/>
          <a:lstStyle/>
          <a:p>
            <a:fld id="{187D7072-99B7-7449-A533-47C5C5DBCF65}" type="slidenum">
              <a:rPr lang="en-US" smtClean="0"/>
              <a:t>10</a:t>
            </a:fld>
            <a:endParaRPr lang="en-US"/>
          </a:p>
        </p:txBody>
      </p:sp>
    </p:spTree>
    <p:extLst>
      <p:ext uri="{BB962C8B-B14F-4D97-AF65-F5344CB8AC3E}">
        <p14:creationId xmlns:p14="http://schemas.microsoft.com/office/powerpoint/2010/main" val="2377355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Total Annual Funding to the University: </a:t>
            </a:r>
            <a:r>
              <a:rPr lang="en-US" sz="1200" kern="1200" dirty="0" smtClean="0">
                <a:solidFill>
                  <a:schemeClr val="tx1"/>
                </a:solidFill>
                <a:effectLst/>
                <a:latin typeface="+mn-lt"/>
                <a:ea typeface="+mn-ea"/>
                <a:cs typeface="+mn-cs"/>
              </a:rPr>
              <a:t>UW’s total operating and non-operating revenues grew by about 17.3% between 2010 and 2015.  Peer institutions grew slightly slower over this period, at 13.3% for close peers and 19.7% for stretch peers.  Growing to $555M continues a trend of growth cognizant of the economic difficulties our state is facing. On average, non-operating revenue (mostly appropriations) at close peers grew by 7.6% and 1.8% at stretch peers between 2010 and 2015. Operating revenues grew by 16.2% (close peer median) and 29.8% (stretch peer median) during that same period. </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Number</a:t>
            </a:r>
            <a:r>
              <a:rPr lang="en-US" sz="1200" b="1" kern="1200" baseline="0" dirty="0" smtClean="0">
                <a:solidFill>
                  <a:schemeClr val="tx1"/>
                </a:solidFill>
                <a:effectLst/>
                <a:latin typeface="+mn-lt"/>
                <a:ea typeface="+mn-ea"/>
                <a:cs typeface="+mn-cs"/>
              </a:rPr>
              <a:t> of Endowed Faculty Positions:  </a:t>
            </a:r>
            <a:r>
              <a:rPr lang="en-US" sz="1200" b="0" kern="1200" baseline="0" dirty="0" smtClean="0">
                <a:solidFill>
                  <a:schemeClr val="tx1"/>
                </a:solidFill>
                <a:effectLst/>
                <a:latin typeface="+mn-lt"/>
                <a:ea typeface="+mn-ea"/>
                <a:cs typeface="+mn-cs"/>
              </a:rPr>
              <a:t>Endowed positions will be a priority for fundraising over the next 5 years.  </a:t>
            </a:r>
            <a:r>
              <a:rPr lang="en-US" sz="1200" kern="1200" dirty="0" smtClean="0">
                <a:solidFill>
                  <a:schemeClr val="tx1"/>
                </a:solidFill>
                <a:effectLst/>
                <a:latin typeface="+mn-lt"/>
                <a:ea typeface="+mn-ea"/>
                <a:cs typeface="+mn-cs"/>
              </a:rPr>
              <a:t> </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Growth of University Endowment: </a:t>
            </a:r>
            <a:r>
              <a:rPr lang="en-US" sz="1200" kern="1200" dirty="0" smtClean="0">
                <a:solidFill>
                  <a:schemeClr val="tx1"/>
                </a:solidFill>
                <a:effectLst/>
                <a:latin typeface="+mn-lt"/>
                <a:ea typeface="+mn-ea"/>
                <a:cs typeface="+mn-cs"/>
              </a:rPr>
              <a:t>UW has a larger endowment than most close and stretch peers relative to the institution’s size. Between 2011 and 2015, the endowment also grew by about 26%.  A target of 650 M will aim to continue and slightly improve upon this trend. </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Campus Sustainability Ranking:  </a:t>
            </a:r>
            <a:r>
              <a:rPr lang="en-US" sz="1200" b="0" kern="1200" dirty="0" smtClean="0">
                <a:solidFill>
                  <a:schemeClr val="tx1"/>
                </a:solidFill>
                <a:effectLst/>
                <a:latin typeface="+mn-lt"/>
                <a:ea typeface="+mn-ea"/>
                <a:cs typeface="+mn-cs"/>
              </a:rPr>
              <a:t>The Sustainability Tracking, Assessment &amp; Rating System™ (STARS®) is a transparent, self-reporting framework for colleges and universities to measure their sustainability performance sponsored by the Association for</a:t>
            </a:r>
            <a:r>
              <a:rPr lang="en-US" sz="1200" b="0" kern="1200" baseline="0" dirty="0" smtClean="0">
                <a:solidFill>
                  <a:schemeClr val="tx1"/>
                </a:solidFill>
                <a:effectLst/>
                <a:latin typeface="+mn-lt"/>
                <a:ea typeface="+mn-ea"/>
                <a:cs typeface="+mn-cs"/>
              </a:rPr>
              <a:t> the Advancement of Sustainability in Higher Education (AASHE)</a:t>
            </a:r>
            <a:r>
              <a:rPr lang="en-US" sz="1200" b="0" kern="1200" dirty="0" smtClean="0">
                <a:solidFill>
                  <a:schemeClr val="tx1"/>
                </a:solidFill>
                <a:effectLst/>
                <a:latin typeface="+mn-lt"/>
                <a:ea typeface="+mn-ea"/>
                <a:cs typeface="+mn-cs"/>
              </a:rPr>
              <a:t>. A bronze rating will give UW an entry level recognition as an</a:t>
            </a:r>
            <a:r>
              <a:rPr lang="en-US" sz="1200" b="0" kern="1200" baseline="0" dirty="0" smtClean="0">
                <a:solidFill>
                  <a:schemeClr val="tx1"/>
                </a:solidFill>
                <a:effectLst/>
                <a:latin typeface="+mn-lt"/>
                <a:ea typeface="+mn-ea"/>
                <a:cs typeface="+mn-cs"/>
              </a:rPr>
              <a:t> institution engaged in sustainable practices.  It will also </a:t>
            </a:r>
            <a:r>
              <a:rPr lang="en-US" sz="1200" b="0" kern="1200" dirty="0" smtClean="0">
                <a:solidFill>
                  <a:schemeClr val="tx1"/>
                </a:solidFill>
                <a:effectLst/>
                <a:latin typeface="+mn-lt"/>
                <a:ea typeface="+mn-ea"/>
                <a:cs typeface="+mn-cs"/>
              </a:rPr>
              <a:t>enable meaningful comparisons of</a:t>
            </a:r>
            <a:r>
              <a:rPr lang="en-US" sz="1200" b="0" kern="1200" baseline="0" dirty="0" smtClean="0">
                <a:solidFill>
                  <a:schemeClr val="tx1"/>
                </a:solidFill>
                <a:effectLst/>
                <a:latin typeface="+mn-lt"/>
                <a:ea typeface="+mn-ea"/>
                <a:cs typeface="+mn-cs"/>
              </a:rPr>
              <a:t> UW </a:t>
            </a:r>
            <a:r>
              <a:rPr lang="en-US" sz="1200" b="0" kern="1200" dirty="0" smtClean="0">
                <a:solidFill>
                  <a:schemeClr val="tx1"/>
                </a:solidFill>
                <a:effectLst/>
                <a:latin typeface="+mn-lt"/>
                <a:ea typeface="+mn-ea"/>
                <a:cs typeface="+mn-cs"/>
              </a:rPr>
              <a:t>over time to peer institutions using a common set of measurements.  Sustainable campuses are a strong recruitment</a:t>
            </a:r>
            <a:r>
              <a:rPr lang="en-US" sz="1200" b="0" kern="1200" baseline="0" dirty="0" smtClean="0">
                <a:solidFill>
                  <a:schemeClr val="tx1"/>
                </a:solidFill>
                <a:effectLst/>
                <a:latin typeface="+mn-lt"/>
                <a:ea typeface="+mn-ea"/>
                <a:cs typeface="+mn-cs"/>
              </a:rPr>
              <a:t> draw for students. Achievement of this is consistent with UW excellence in the Environment and Natural Resources.  </a:t>
            </a:r>
            <a:endParaRPr lang="en-US" sz="1200" b="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187D7072-99B7-7449-A533-47C5C5DBCF65}" type="slidenum">
              <a:rPr lang="en-US" smtClean="0"/>
              <a:t>12</a:t>
            </a:fld>
            <a:endParaRPr lang="en-US"/>
          </a:p>
        </p:txBody>
      </p:sp>
    </p:spTree>
    <p:extLst>
      <p:ext uri="{BB962C8B-B14F-4D97-AF65-F5344CB8AC3E}">
        <p14:creationId xmlns:p14="http://schemas.microsoft.com/office/powerpoint/2010/main" val="1332207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b="1"/>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8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0263AA62-8F85-5745-B138-6F3CD2629C18}" type="datetimeFigureOut">
              <a:rPr lang="en-US" smtClean="0"/>
              <a:t>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5B5F43-BE63-4644-A06D-47867008B24C}" type="slidenum">
              <a:rPr lang="en-US" smtClean="0"/>
              <a:t>‹#›</a:t>
            </a:fld>
            <a:endParaRPr lang="en-US" dirty="0"/>
          </a:p>
        </p:txBody>
      </p:sp>
    </p:spTree>
    <p:extLst>
      <p:ext uri="{BB962C8B-B14F-4D97-AF65-F5344CB8AC3E}">
        <p14:creationId xmlns:p14="http://schemas.microsoft.com/office/powerpoint/2010/main" val="465266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63AA62-8F85-5745-B138-6F3CD2629C18}" type="datetimeFigureOut">
              <a:rPr lang="en-US" smtClean="0"/>
              <a:t>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5B5F43-BE63-4644-A06D-47867008B24C}" type="slidenum">
              <a:rPr lang="en-US" smtClean="0"/>
              <a:t>‹#›</a:t>
            </a:fld>
            <a:endParaRPr lang="en-US"/>
          </a:p>
        </p:txBody>
      </p:sp>
    </p:spTree>
    <p:extLst>
      <p:ext uri="{BB962C8B-B14F-4D97-AF65-F5344CB8AC3E}">
        <p14:creationId xmlns:p14="http://schemas.microsoft.com/office/powerpoint/2010/main" val="1291250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63AA62-8F85-5745-B138-6F3CD2629C18}" type="datetimeFigureOut">
              <a:rPr lang="en-US" smtClean="0"/>
              <a:t>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5B5F43-BE63-4644-A06D-47867008B24C}" type="slidenum">
              <a:rPr lang="en-US" smtClean="0"/>
              <a:t>‹#›</a:t>
            </a:fld>
            <a:endParaRPr lang="en-US"/>
          </a:p>
        </p:txBody>
      </p:sp>
    </p:spTree>
    <p:extLst>
      <p:ext uri="{BB962C8B-B14F-4D97-AF65-F5344CB8AC3E}">
        <p14:creationId xmlns:p14="http://schemas.microsoft.com/office/powerpoint/2010/main" val="1727287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algn="l" rotWithShape="0">
              <a:srgbClr val="53392E">
                <a:alpha val="40000"/>
              </a:srgbClr>
            </a:outerShdw>
          </a:effectLst>
        </p:spPr>
        <p:txBody>
          <a:bodyPr/>
          <a:lstStyle>
            <a:lvl1pPr algn="ctr">
              <a:defRPr b="1"/>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marL="685800" indent="-228600">
              <a:buSzPct val="85000"/>
              <a:buFont typeface="Courier New" charset="0"/>
              <a:buChar char="o"/>
              <a:defRPr/>
            </a:lvl2pPr>
            <a:lvl3pPr marL="1143000" indent="-228600">
              <a:buSzPct val="75000"/>
              <a:buFont typeface="Wingdings" charset="2"/>
              <a:buChar char="q"/>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0263AA62-8F85-5745-B138-6F3CD2629C18}" type="datetimeFigureOut">
              <a:rPr lang="en-US" smtClean="0"/>
              <a:t>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5B5F43-BE63-4644-A06D-47867008B24C}" type="slidenum">
              <a:rPr lang="en-US" smtClean="0"/>
              <a:t>‹#›</a:t>
            </a:fld>
            <a:endParaRPr lang="en-US"/>
          </a:p>
        </p:txBody>
      </p:sp>
    </p:spTree>
    <p:extLst>
      <p:ext uri="{BB962C8B-B14F-4D97-AF65-F5344CB8AC3E}">
        <p14:creationId xmlns:p14="http://schemas.microsoft.com/office/powerpoint/2010/main" val="739535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63AA62-8F85-5745-B138-6F3CD2629C18}" type="datetimeFigureOut">
              <a:rPr lang="en-US" smtClean="0"/>
              <a:t>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5B5F43-BE63-4644-A06D-47867008B24C}" type="slidenum">
              <a:rPr lang="en-US" smtClean="0"/>
              <a:t>‹#›</a:t>
            </a:fld>
            <a:endParaRPr lang="en-US"/>
          </a:p>
        </p:txBody>
      </p:sp>
    </p:spTree>
    <p:extLst>
      <p:ext uri="{BB962C8B-B14F-4D97-AF65-F5344CB8AC3E}">
        <p14:creationId xmlns:p14="http://schemas.microsoft.com/office/powerpoint/2010/main" val="1880846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263AA62-8F85-5745-B138-6F3CD2629C18}" type="datetimeFigureOut">
              <a:rPr lang="en-US" smtClean="0"/>
              <a:t>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5B5F43-BE63-4644-A06D-47867008B24C}" type="slidenum">
              <a:rPr lang="en-US" smtClean="0"/>
              <a:t>‹#›</a:t>
            </a:fld>
            <a:endParaRPr lang="en-US"/>
          </a:p>
        </p:txBody>
      </p:sp>
    </p:spTree>
    <p:extLst>
      <p:ext uri="{BB962C8B-B14F-4D97-AF65-F5344CB8AC3E}">
        <p14:creationId xmlns:p14="http://schemas.microsoft.com/office/powerpoint/2010/main" val="423858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263AA62-8F85-5745-B138-6F3CD2629C18}" type="datetimeFigureOut">
              <a:rPr lang="en-US" smtClean="0"/>
              <a:t>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5B5F43-BE63-4644-A06D-47867008B24C}" type="slidenum">
              <a:rPr lang="en-US" smtClean="0"/>
              <a:t>‹#›</a:t>
            </a:fld>
            <a:endParaRPr lang="en-US"/>
          </a:p>
        </p:txBody>
      </p:sp>
    </p:spTree>
    <p:extLst>
      <p:ext uri="{BB962C8B-B14F-4D97-AF65-F5344CB8AC3E}">
        <p14:creationId xmlns:p14="http://schemas.microsoft.com/office/powerpoint/2010/main" val="584888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63AA62-8F85-5745-B138-6F3CD2629C18}" type="datetimeFigureOut">
              <a:rPr lang="en-US" smtClean="0"/>
              <a:t>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5B5F43-BE63-4644-A06D-47867008B24C}" type="slidenum">
              <a:rPr lang="en-US" smtClean="0"/>
              <a:t>‹#›</a:t>
            </a:fld>
            <a:endParaRPr lang="en-US"/>
          </a:p>
        </p:txBody>
      </p:sp>
    </p:spTree>
    <p:extLst>
      <p:ext uri="{BB962C8B-B14F-4D97-AF65-F5344CB8AC3E}">
        <p14:creationId xmlns:p14="http://schemas.microsoft.com/office/powerpoint/2010/main" val="1188501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63AA62-8F85-5745-B138-6F3CD2629C18}" type="datetimeFigureOut">
              <a:rPr lang="en-US" smtClean="0"/>
              <a:t>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5B5F43-BE63-4644-A06D-47867008B24C}" type="slidenum">
              <a:rPr lang="en-US" smtClean="0"/>
              <a:t>‹#›</a:t>
            </a:fld>
            <a:endParaRPr lang="en-US"/>
          </a:p>
        </p:txBody>
      </p:sp>
    </p:spTree>
    <p:extLst>
      <p:ext uri="{BB962C8B-B14F-4D97-AF65-F5344CB8AC3E}">
        <p14:creationId xmlns:p14="http://schemas.microsoft.com/office/powerpoint/2010/main" val="1401612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63AA62-8F85-5745-B138-6F3CD2629C18}" type="datetimeFigureOut">
              <a:rPr lang="en-US" smtClean="0"/>
              <a:t>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5B5F43-BE63-4644-A06D-47867008B24C}" type="slidenum">
              <a:rPr lang="en-US" smtClean="0"/>
              <a:t>‹#›</a:t>
            </a:fld>
            <a:endParaRPr lang="en-US"/>
          </a:p>
        </p:txBody>
      </p:sp>
    </p:spTree>
    <p:extLst>
      <p:ext uri="{BB962C8B-B14F-4D97-AF65-F5344CB8AC3E}">
        <p14:creationId xmlns:p14="http://schemas.microsoft.com/office/powerpoint/2010/main" val="1150003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63AA62-8F85-5745-B138-6F3CD2629C18}" type="datetimeFigureOut">
              <a:rPr lang="en-US" smtClean="0"/>
              <a:t>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5B5F43-BE63-4644-A06D-47867008B24C}" type="slidenum">
              <a:rPr lang="en-US" smtClean="0"/>
              <a:t>‹#›</a:t>
            </a:fld>
            <a:endParaRPr lang="en-US"/>
          </a:p>
        </p:txBody>
      </p:sp>
    </p:spTree>
    <p:extLst>
      <p:ext uri="{BB962C8B-B14F-4D97-AF65-F5344CB8AC3E}">
        <p14:creationId xmlns:p14="http://schemas.microsoft.com/office/powerpoint/2010/main" val="76173268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63AA62-8F85-5745-B138-6F3CD2629C18}" type="datetimeFigureOut">
              <a:rPr lang="en-US" smtClean="0"/>
              <a:t>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B5F43-BE63-4644-A06D-47867008B24C}" type="slidenum">
              <a:rPr lang="en-US" smtClean="0"/>
              <a:t>‹#›</a:t>
            </a:fld>
            <a:endParaRPr lang="en-US"/>
          </a:p>
        </p:txBody>
      </p:sp>
    </p:spTree>
    <p:extLst>
      <p:ext uri="{BB962C8B-B14F-4D97-AF65-F5344CB8AC3E}">
        <p14:creationId xmlns:p14="http://schemas.microsoft.com/office/powerpoint/2010/main" val="17235599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chart" Target="../charts/char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781525"/>
            <a:ext cx="9144000" cy="2387600"/>
          </a:xfrm>
          <a:effectLst>
            <a:outerShdw blurRad="50800" dist="38100" dir="2700000" algn="tl" rotWithShape="0">
              <a:prstClr val="black">
                <a:alpha val="40000"/>
              </a:prstClr>
            </a:outerShdw>
          </a:effectLst>
        </p:spPr>
        <p:txBody>
          <a:bodyPr>
            <a:normAutofit fontScale="90000"/>
          </a:bodyPr>
          <a:lstStyle/>
          <a:p>
            <a:r>
              <a:rPr lang="en-US" dirty="0" smtClean="0">
                <a:solidFill>
                  <a:srgbClr val="492F24"/>
                </a:solidFill>
              </a:rPr>
              <a:t>Breaking Through 2017-2022 : A Strategic Plan for the University of Wyoming</a:t>
            </a:r>
            <a:endParaRPr lang="en-US" dirty="0">
              <a:solidFill>
                <a:srgbClr val="492F24"/>
              </a:solidFill>
            </a:endParaRPr>
          </a:p>
        </p:txBody>
      </p:sp>
      <p:sp>
        <p:nvSpPr>
          <p:cNvPr id="3" name="Subtitle 2"/>
          <p:cNvSpPr>
            <a:spLocks noGrp="1"/>
          </p:cNvSpPr>
          <p:nvPr>
            <p:ph type="subTitle" idx="1"/>
          </p:nvPr>
        </p:nvSpPr>
        <p:spPr>
          <a:xfrm>
            <a:off x="1524000" y="3602038"/>
            <a:ext cx="9144000" cy="1938150"/>
          </a:xfrm>
        </p:spPr>
        <p:txBody>
          <a:bodyPr>
            <a:normAutofit lnSpcReduction="10000"/>
          </a:bodyPr>
          <a:lstStyle/>
          <a:p>
            <a:pPr>
              <a:lnSpc>
                <a:spcPct val="150000"/>
              </a:lnSpc>
            </a:pPr>
            <a:r>
              <a:rPr lang="en-US" dirty="0" smtClean="0"/>
              <a:t>Overview of Key Performance Indicators</a:t>
            </a:r>
            <a:br>
              <a:rPr lang="en-US" dirty="0" smtClean="0"/>
            </a:br>
            <a:r>
              <a:rPr lang="en-US" dirty="0" smtClean="0"/>
              <a:t>Board of Trustees Meeting</a:t>
            </a:r>
            <a:br>
              <a:rPr lang="en-US" dirty="0" smtClean="0"/>
            </a:br>
            <a:r>
              <a:rPr lang="en-US" dirty="0" smtClean="0"/>
              <a:t>July 21, 2017</a:t>
            </a:r>
            <a:endParaRPr lang="en-US" dirty="0"/>
          </a:p>
        </p:txBody>
      </p:sp>
      <p:pic>
        <p:nvPicPr>
          <p:cNvPr id="4" name="Picture 3" descr="http://1.bp.blogspot.com/-BiOcwWOA7xk/VcmVdpJX-6I/AAAAAAAADAg/lgLjPYMBNuY/s640/Breaking%2BThrough1.jpg"/>
          <p:cNvPicPr/>
          <p:nvPr/>
        </p:nvPicPr>
        <p:blipFill>
          <a:blip r:embed="rId2">
            <a:extLst>
              <a:ext uri="{28A0092B-C50C-407E-A947-70E740481C1C}">
                <a14:useLocalDpi xmlns:a14="http://schemas.microsoft.com/office/drawing/2010/main" val="0"/>
              </a:ext>
            </a:extLst>
          </a:blip>
          <a:srcRect/>
          <a:stretch>
            <a:fillRect/>
          </a:stretch>
        </p:blipFill>
        <p:spPr bwMode="auto">
          <a:xfrm>
            <a:off x="230548" y="2650484"/>
            <a:ext cx="2488039" cy="4013705"/>
          </a:xfrm>
          <a:prstGeom prst="rect">
            <a:avLst/>
          </a:prstGeom>
          <a:noFill/>
          <a:ln>
            <a:noFill/>
          </a:ln>
          <a:effectLst>
            <a:glow rad="63500">
              <a:schemeClr val="accent5">
                <a:satMod val="175000"/>
                <a:alpha val="40000"/>
              </a:schemeClr>
            </a:glow>
            <a:outerShdw blurRad="203200" dist="50800" dir="5400000" algn="ctr" rotWithShape="0">
              <a:schemeClr val="tx1"/>
            </a:outerShdw>
          </a:effectLst>
        </p:spPr>
      </p:pic>
    </p:spTree>
    <p:extLst>
      <p:ext uri="{BB962C8B-B14F-4D97-AF65-F5344CB8AC3E}">
        <p14:creationId xmlns:p14="http://schemas.microsoft.com/office/powerpoint/2010/main" val="8313411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3 -  Key Performance Indicators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70647927"/>
              </p:ext>
            </p:extLst>
          </p:nvPr>
        </p:nvGraphicFramePr>
        <p:xfrm>
          <a:off x="333444" y="2263000"/>
          <a:ext cx="11525112" cy="1788916"/>
        </p:xfrm>
        <a:graphic>
          <a:graphicData uri="http://schemas.openxmlformats.org/drawingml/2006/table">
            <a:tbl>
              <a:tblPr firstRow="1" firstCol="1" bandRow="1">
                <a:tableStyleId>{00A15C55-8517-42AA-B614-E9B94910E393}</a:tableStyleId>
              </a:tblPr>
              <a:tblGrid>
                <a:gridCol w="5002018"/>
                <a:gridCol w="3267291"/>
                <a:gridCol w="315362"/>
                <a:gridCol w="2940441"/>
              </a:tblGrid>
              <a:tr h="386632">
                <a:tc>
                  <a:txBody>
                    <a:bodyPr/>
                    <a:lstStyle/>
                    <a:p>
                      <a:pPr marL="0" marR="0" algn="ctr">
                        <a:spcBef>
                          <a:spcPts val="0"/>
                        </a:spcBef>
                        <a:spcAft>
                          <a:spcPts val="0"/>
                        </a:spcAft>
                      </a:pPr>
                      <a:r>
                        <a:rPr lang="en-US" sz="2300">
                          <a:effectLst/>
                        </a:rPr>
                        <a:t>PERFORMANCE INDICATORS</a:t>
                      </a:r>
                      <a:endParaRPr lang="en-US" sz="2300">
                        <a:effectLst/>
                        <a:latin typeface="Calibri" charset="0"/>
                        <a:ea typeface="ＭＳ 明朝" charset="-128"/>
                        <a:cs typeface="Arial" charset="0"/>
                      </a:endParaRPr>
                    </a:p>
                  </a:txBody>
                  <a:tcPr marL="18158" marR="18158" marT="18158" marB="18158" anchor="ctr"/>
                </a:tc>
                <a:tc>
                  <a:txBody>
                    <a:bodyPr/>
                    <a:lstStyle/>
                    <a:p>
                      <a:pPr marL="0" marR="0" algn="ctr">
                        <a:spcBef>
                          <a:spcPts val="0"/>
                        </a:spcBef>
                        <a:spcAft>
                          <a:spcPts val="0"/>
                        </a:spcAft>
                      </a:pPr>
                      <a:r>
                        <a:rPr lang="en-US" sz="2300">
                          <a:effectLst/>
                        </a:rPr>
                        <a:t>BASELINE</a:t>
                      </a:r>
                      <a:endParaRPr lang="en-US" sz="2300">
                        <a:effectLst/>
                        <a:latin typeface="Calibri" charset="0"/>
                        <a:ea typeface="ＭＳ 明朝" charset="-128"/>
                        <a:cs typeface="Arial" charset="0"/>
                      </a:endParaRPr>
                    </a:p>
                  </a:txBody>
                  <a:tcPr marL="18158" marR="18158" marT="18158" marB="18158" anchor="ctr"/>
                </a:tc>
                <a:tc gridSpan="2">
                  <a:txBody>
                    <a:bodyPr/>
                    <a:lstStyle/>
                    <a:p>
                      <a:pPr marL="0" marR="0" algn="ctr">
                        <a:spcBef>
                          <a:spcPts val="0"/>
                        </a:spcBef>
                        <a:spcAft>
                          <a:spcPts val="0"/>
                        </a:spcAft>
                      </a:pPr>
                      <a:r>
                        <a:rPr lang="en-US" sz="2300">
                          <a:effectLst/>
                        </a:rPr>
                        <a:t>2022 TARGET</a:t>
                      </a:r>
                      <a:endParaRPr lang="en-US" sz="2300">
                        <a:effectLst/>
                        <a:latin typeface="Calibri" charset="0"/>
                        <a:ea typeface="ＭＳ 明朝" charset="-128"/>
                        <a:cs typeface="Arial" charset="0"/>
                      </a:endParaRPr>
                    </a:p>
                  </a:txBody>
                  <a:tcPr marL="18158" marR="18158" marT="18158" marB="18158" anchor="ctr"/>
                </a:tc>
                <a:tc hMerge="1">
                  <a:txBody>
                    <a:bodyPr/>
                    <a:lstStyle/>
                    <a:p>
                      <a:endParaRPr lang="en-US"/>
                    </a:p>
                  </a:txBody>
                  <a:tcPr/>
                </a:tc>
              </a:tr>
              <a:tr h="700630">
                <a:tc>
                  <a:txBody>
                    <a:bodyPr/>
                    <a:lstStyle/>
                    <a:p>
                      <a:pPr marL="0" marR="0">
                        <a:spcBef>
                          <a:spcPts val="0"/>
                        </a:spcBef>
                        <a:spcAft>
                          <a:spcPts val="0"/>
                        </a:spcAft>
                      </a:pPr>
                      <a:r>
                        <a:rPr lang="en-US" sz="2300" dirty="0">
                          <a:effectLst/>
                        </a:rPr>
                        <a:t>Carnegie </a:t>
                      </a:r>
                      <a:r>
                        <a:rPr lang="en-US" sz="2300" dirty="0" smtClean="0">
                          <a:effectLst/>
                        </a:rPr>
                        <a:t>Community </a:t>
                      </a:r>
                      <a:r>
                        <a:rPr lang="en-US" sz="2300" dirty="0">
                          <a:effectLst/>
                        </a:rPr>
                        <a:t>Engagement Classification </a:t>
                      </a:r>
                      <a:endParaRPr lang="en-US" sz="2300" dirty="0">
                        <a:effectLst/>
                        <a:latin typeface="Calibri" charset="0"/>
                        <a:ea typeface="ＭＳ 明朝" charset="-128"/>
                        <a:cs typeface="Arial" charset="0"/>
                      </a:endParaRPr>
                    </a:p>
                  </a:txBody>
                  <a:tcPr marL="130740" marR="130740" marT="0" marB="0" anchor="ctr"/>
                </a:tc>
                <a:tc gridSpan="2">
                  <a:txBody>
                    <a:bodyPr/>
                    <a:lstStyle/>
                    <a:p>
                      <a:pPr marL="0" marR="0" indent="152400">
                        <a:spcBef>
                          <a:spcPts val="0"/>
                        </a:spcBef>
                        <a:spcAft>
                          <a:spcPts val="0"/>
                        </a:spcAft>
                      </a:pPr>
                      <a:r>
                        <a:rPr lang="en-US" sz="2300">
                          <a:effectLst/>
                        </a:rPr>
                        <a:t>Not designated</a:t>
                      </a:r>
                      <a:endParaRPr lang="en-US" sz="2300">
                        <a:effectLst/>
                        <a:latin typeface="Calibri" charset="0"/>
                        <a:ea typeface="ＭＳ 明朝" charset="-128"/>
                        <a:cs typeface="Arial" charset="0"/>
                      </a:endParaRPr>
                    </a:p>
                  </a:txBody>
                  <a:tcPr marL="130740" marR="130740" marT="0" marB="0" anchor="ctr"/>
                </a:tc>
                <a:tc hMerge="1">
                  <a:txBody>
                    <a:bodyPr/>
                    <a:lstStyle/>
                    <a:p>
                      <a:endParaRPr lang="en-US"/>
                    </a:p>
                  </a:txBody>
                  <a:tcPr/>
                </a:tc>
                <a:tc>
                  <a:txBody>
                    <a:bodyPr/>
                    <a:lstStyle/>
                    <a:p>
                      <a:pPr marL="0" marR="0">
                        <a:spcBef>
                          <a:spcPts val="0"/>
                        </a:spcBef>
                        <a:spcAft>
                          <a:spcPts val="0"/>
                        </a:spcAft>
                      </a:pPr>
                      <a:r>
                        <a:rPr lang="en-US" sz="2300">
                          <a:effectLst/>
                        </a:rPr>
                        <a:t>Qualified to submit for 2024 deadline</a:t>
                      </a:r>
                      <a:endParaRPr lang="en-US" sz="2300">
                        <a:effectLst/>
                        <a:latin typeface="Calibri" charset="0"/>
                        <a:ea typeface="ＭＳ 明朝" charset="-128"/>
                        <a:cs typeface="Arial" charset="0"/>
                      </a:endParaRPr>
                    </a:p>
                  </a:txBody>
                  <a:tcPr marL="130740" marR="130740" marT="0" marB="0" anchor="ctr"/>
                </a:tc>
              </a:tr>
              <a:tr h="700630">
                <a:tc>
                  <a:txBody>
                    <a:bodyPr/>
                    <a:lstStyle/>
                    <a:p>
                      <a:pPr marL="0" marR="0">
                        <a:spcBef>
                          <a:spcPts val="0"/>
                        </a:spcBef>
                        <a:spcAft>
                          <a:spcPts val="0"/>
                        </a:spcAft>
                      </a:pPr>
                      <a:r>
                        <a:rPr lang="en-US" sz="2300" dirty="0">
                          <a:effectLst/>
                        </a:rPr>
                        <a:t>Attendance at intercollegiate athletic events </a:t>
                      </a:r>
                      <a:endParaRPr lang="en-US" sz="2300" dirty="0">
                        <a:effectLst/>
                        <a:latin typeface="Calibri" charset="0"/>
                        <a:ea typeface="ＭＳ 明朝" charset="-128"/>
                        <a:cs typeface="Arial" charset="0"/>
                      </a:endParaRPr>
                    </a:p>
                  </a:txBody>
                  <a:tcPr marL="130740" marR="130740" marT="0" marB="0" anchor="ctr"/>
                </a:tc>
                <a:tc gridSpan="2">
                  <a:txBody>
                    <a:bodyPr/>
                    <a:lstStyle/>
                    <a:p>
                      <a:pPr marL="0" marR="0" indent="152400">
                        <a:spcBef>
                          <a:spcPts val="0"/>
                        </a:spcBef>
                        <a:spcAft>
                          <a:spcPts val="0"/>
                        </a:spcAft>
                      </a:pPr>
                      <a:r>
                        <a:rPr lang="en-US" sz="2300">
                          <a:effectLst/>
                        </a:rPr>
                        <a:t>275,372</a:t>
                      </a:r>
                      <a:endParaRPr lang="en-US" sz="2300">
                        <a:effectLst/>
                        <a:latin typeface="Calibri" charset="0"/>
                        <a:ea typeface="ＭＳ 明朝" charset="-128"/>
                        <a:cs typeface="Arial" charset="0"/>
                      </a:endParaRPr>
                    </a:p>
                  </a:txBody>
                  <a:tcPr marL="130740" marR="130740" marT="0" marB="0" anchor="ctr"/>
                </a:tc>
                <a:tc hMerge="1">
                  <a:txBody>
                    <a:bodyPr/>
                    <a:lstStyle/>
                    <a:p>
                      <a:endParaRPr lang="en-US"/>
                    </a:p>
                  </a:txBody>
                  <a:tcPr/>
                </a:tc>
                <a:tc>
                  <a:txBody>
                    <a:bodyPr/>
                    <a:lstStyle/>
                    <a:p>
                      <a:pPr marL="0" marR="0" indent="152400">
                        <a:spcBef>
                          <a:spcPts val="0"/>
                        </a:spcBef>
                        <a:spcAft>
                          <a:spcPts val="0"/>
                        </a:spcAft>
                      </a:pPr>
                      <a:r>
                        <a:rPr lang="en-US" sz="2300" dirty="0">
                          <a:effectLst/>
                        </a:rPr>
                        <a:t>310,000</a:t>
                      </a:r>
                      <a:endParaRPr lang="en-US" sz="2300" dirty="0">
                        <a:effectLst/>
                        <a:latin typeface="Calibri" charset="0"/>
                        <a:ea typeface="ＭＳ 明朝" charset="-128"/>
                        <a:cs typeface="Arial" charset="0"/>
                      </a:endParaRPr>
                    </a:p>
                  </a:txBody>
                  <a:tcPr marL="130740" marR="130740" marT="0" marB="0" anchor="ctr"/>
                </a:tc>
              </a:tr>
            </a:tbl>
          </a:graphicData>
        </a:graphic>
      </p:graphicFrame>
    </p:spTree>
    <p:extLst>
      <p:ext uri="{BB962C8B-B14F-4D97-AF65-F5344CB8AC3E}">
        <p14:creationId xmlns:p14="http://schemas.microsoft.com/office/powerpoint/2010/main" val="205813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4</a:t>
            </a:r>
            <a:endParaRPr lang="en-US" dirty="0"/>
          </a:p>
        </p:txBody>
      </p:sp>
      <p:sp>
        <p:nvSpPr>
          <p:cNvPr id="3" name="Content Placeholder 2"/>
          <p:cNvSpPr>
            <a:spLocks noGrp="1"/>
          </p:cNvSpPr>
          <p:nvPr>
            <p:ph idx="1"/>
          </p:nvPr>
        </p:nvSpPr>
        <p:spPr/>
        <p:txBody>
          <a:bodyPr/>
          <a:lstStyle/>
          <a:p>
            <a:r>
              <a:rPr lang="en-US" i="1" dirty="0" smtClean="0"/>
              <a:t>Assure </a:t>
            </a:r>
            <a:r>
              <a:rPr lang="en-US" i="1" dirty="0"/>
              <a:t>the long-term strength and stability of the University by preserving, caring for and developing human, intellectual, financial, structural and marketing resources</a:t>
            </a:r>
            <a:r>
              <a:rPr lang="en-US" dirty="0" smtClean="0"/>
              <a:t>.</a:t>
            </a:r>
          </a:p>
          <a:p>
            <a:pPr lvl="1"/>
            <a:r>
              <a:rPr lang="en-US" dirty="0" smtClean="0"/>
              <a:t>Build Human Capital</a:t>
            </a:r>
          </a:p>
          <a:p>
            <a:pPr lvl="1"/>
            <a:r>
              <a:rPr lang="en-US" dirty="0" smtClean="0"/>
              <a:t>Strengthen Marketing Effectiveness</a:t>
            </a:r>
          </a:p>
          <a:p>
            <a:pPr lvl="1"/>
            <a:r>
              <a:rPr lang="en-US" dirty="0" smtClean="0"/>
              <a:t>Enhance Financial Resources</a:t>
            </a:r>
          </a:p>
          <a:p>
            <a:pPr lvl="1"/>
            <a:r>
              <a:rPr lang="en-US" dirty="0" smtClean="0"/>
              <a:t>Enhance Institutional Operations and Planning</a:t>
            </a:r>
          </a:p>
          <a:p>
            <a:pPr lvl="1"/>
            <a:endParaRPr lang="en-US" dirty="0"/>
          </a:p>
        </p:txBody>
      </p:sp>
    </p:spTree>
    <p:extLst>
      <p:ext uri="{BB962C8B-B14F-4D97-AF65-F5344CB8AC3E}">
        <p14:creationId xmlns:p14="http://schemas.microsoft.com/office/powerpoint/2010/main" val="3454435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4 -  Key Performance Indicators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7367535"/>
              </p:ext>
            </p:extLst>
          </p:nvPr>
        </p:nvGraphicFramePr>
        <p:xfrm>
          <a:off x="1545021" y="1690692"/>
          <a:ext cx="8913268" cy="4721155"/>
        </p:xfrm>
        <a:graphic>
          <a:graphicData uri="http://schemas.openxmlformats.org/drawingml/2006/table">
            <a:tbl>
              <a:tblPr firstRow="1" firstCol="1" bandRow="1">
                <a:tableStyleId>{00A15C55-8517-42AA-B614-E9B94910E393}</a:tableStyleId>
              </a:tblPr>
              <a:tblGrid>
                <a:gridCol w="3963049"/>
                <a:gridCol w="2673981"/>
                <a:gridCol w="2276238"/>
              </a:tblGrid>
              <a:tr h="304776">
                <a:tc>
                  <a:txBody>
                    <a:bodyPr/>
                    <a:lstStyle/>
                    <a:p>
                      <a:pPr marL="0" marR="0" algn="ctr">
                        <a:spcBef>
                          <a:spcPts val="0"/>
                        </a:spcBef>
                        <a:spcAft>
                          <a:spcPts val="0"/>
                        </a:spcAft>
                      </a:pPr>
                      <a:r>
                        <a:rPr lang="en-US" sz="1800">
                          <a:effectLst/>
                        </a:rPr>
                        <a:t>PERFORMANCE INDICATORS</a:t>
                      </a:r>
                      <a:endParaRPr lang="en-US" sz="1800">
                        <a:effectLst/>
                        <a:latin typeface="Calibri" charset="0"/>
                        <a:ea typeface="ＭＳ 明朝" charset="-128"/>
                        <a:cs typeface="Arial" charset="0"/>
                      </a:endParaRPr>
                    </a:p>
                  </a:txBody>
                  <a:tcPr marL="14376" marR="14376" marT="14376" marB="14376" anchor="ctr"/>
                </a:tc>
                <a:tc>
                  <a:txBody>
                    <a:bodyPr/>
                    <a:lstStyle/>
                    <a:p>
                      <a:pPr marL="0" marR="0" algn="ctr">
                        <a:spcBef>
                          <a:spcPts val="0"/>
                        </a:spcBef>
                        <a:spcAft>
                          <a:spcPts val="0"/>
                        </a:spcAft>
                      </a:pPr>
                      <a:r>
                        <a:rPr lang="en-US" sz="1800">
                          <a:effectLst/>
                        </a:rPr>
                        <a:t>BASELINE</a:t>
                      </a:r>
                      <a:endParaRPr lang="en-US" sz="1800">
                        <a:effectLst/>
                        <a:latin typeface="Calibri" charset="0"/>
                        <a:ea typeface="ＭＳ 明朝" charset="-128"/>
                        <a:cs typeface="Arial" charset="0"/>
                      </a:endParaRPr>
                    </a:p>
                  </a:txBody>
                  <a:tcPr marL="14376" marR="14376" marT="14376" marB="14376" anchor="ctr"/>
                </a:tc>
                <a:tc>
                  <a:txBody>
                    <a:bodyPr/>
                    <a:lstStyle/>
                    <a:p>
                      <a:pPr marL="0" marR="0" algn="ctr">
                        <a:spcBef>
                          <a:spcPts val="0"/>
                        </a:spcBef>
                        <a:spcAft>
                          <a:spcPts val="0"/>
                        </a:spcAft>
                      </a:pPr>
                      <a:r>
                        <a:rPr lang="en-US" sz="1800">
                          <a:effectLst/>
                        </a:rPr>
                        <a:t>2022 TARGET</a:t>
                      </a:r>
                      <a:endParaRPr lang="en-US" sz="1800">
                        <a:effectLst/>
                        <a:latin typeface="Calibri" charset="0"/>
                        <a:ea typeface="ＭＳ 明朝" charset="-128"/>
                        <a:cs typeface="Arial" charset="0"/>
                      </a:endParaRPr>
                    </a:p>
                  </a:txBody>
                  <a:tcPr marL="14376" marR="14376" marT="14376" marB="14376" anchor="ctr"/>
                </a:tc>
              </a:tr>
              <a:tr h="552047">
                <a:tc>
                  <a:txBody>
                    <a:bodyPr/>
                    <a:lstStyle/>
                    <a:p>
                      <a:pPr marL="0" marR="0">
                        <a:spcBef>
                          <a:spcPts val="0"/>
                        </a:spcBef>
                        <a:spcAft>
                          <a:spcPts val="0"/>
                        </a:spcAft>
                      </a:pPr>
                      <a:r>
                        <a:rPr lang="en-US" sz="1800">
                          <a:effectLst/>
                        </a:rPr>
                        <a:t>Campus climate and environment </a:t>
                      </a:r>
                      <a:endParaRPr lang="en-US" sz="1800">
                        <a:effectLst/>
                        <a:latin typeface="Calibri" charset="0"/>
                        <a:ea typeface="ＭＳ 明朝" charset="-128"/>
                        <a:cs typeface="Arial" charset="0"/>
                      </a:endParaRPr>
                    </a:p>
                  </a:txBody>
                  <a:tcPr marL="103509" marR="103509" marT="0" marB="0" anchor="ctr"/>
                </a:tc>
                <a:tc>
                  <a:txBody>
                    <a:bodyPr/>
                    <a:lstStyle/>
                    <a:p>
                      <a:pPr marL="0" marR="0">
                        <a:spcBef>
                          <a:spcPts val="0"/>
                        </a:spcBef>
                        <a:spcAft>
                          <a:spcPts val="0"/>
                        </a:spcAft>
                      </a:pPr>
                      <a:r>
                        <a:rPr lang="en-US" sz="1800">
                          <a:effectLst/>
                        </a:rPr>
                        <a:t>Fall 2018 Campus Climate Survey </a:t>
                      </a:r>
                      <a:endParaRPr lang="en-US" sz="1800">
                        <a:effectLst/>
                        <a:latin typeface="Calibri" charset="0"/>
                        <a:ea typeface="ＭＳ 明朝" charset="-128"/>
                        <a:cs typeface="Arial" charset="0"/>
                      </a:endParaRPr>
                    </a:p>
                  </a:txBody>
                  <a:tcPr marL="103509" marR="103509" marT="0" marB="0" anchor="ctr"/>
                </a:tc>
                <a:tc>
                  <a:txBody>
                    <a:bodyPr/>
                    <a:lstStyle/>
                    <a:p>
                      <a:pPr marL="0" marR="0">
                        <a:spcBef>
                          <a:spcPts val="0"/>
                        </a:spcBef>
                        <a:spcAft>
                          <a:spcPts val="0"/>
                        </a:spcAft>
                      </a:pPr>
                      <a:r>
                        <a:rPr lang="en-US" sz="1800">
                          <a:effectLst/>
                        </a:rPr>
                        <a:t>TBD from survey data </a:t>
                      </a:r>
                      <a:endParaRPr lang="en-US" sz="1800">
                        <a:effectLst/>
                        <a:latin typeface="Calibri" charset="0"/>
                        <a:ea typeface="ＭＳ 明朝" charset="-128"/>
                        <a:cs typeface="Arial" charset="0"/>
                      </a:endParaRPr>
                    </a:p>
                  </a:txBody>
                  <a:tcPr marL="103509" marR="103509" marT="0" marB="0" anchor="ctr"/>
                </a:tc>
              </a:tr>
              <a:tr h="1104095">
                <a:tc>
                  <a:txBody>
                    <a:bodyPr/>
                    <a:lstStyle/>
                    <a:p>
                      <a:pPr marL="0" marR="0">
                        <a:spcBef>
                          <a:spcPts val="0"/>
                        </a:spcBef>
                        <a:spcAft>
                          <a:spcPts val="0"/>
                        </a:spcAft>
                      </a:pPr>
                      <a:r>
                        <a:rPr lang="en-US" sz="1800">
                          <a:effectLst/>
                        </a:rPr>
                        <a:t>Employee job satisfaction </a:t>
                      </a:r>
                      <a:endParaRPr lang="en-US" sz="1800">
                        <a:effectLst/>
                        <a:latin typeface="Calibri" charset="0"/>
                        <a:ea typeface="ＭＳ 明朝" charset="-128"/>
                        <a:cs typeface="Arial" charset="0"/>
                      </a:endParaRPr>
                    </a:p>
                  </a:txBody>
                  <a:tcPr marL="103509" marR="103509" marT="0" marB="0" anchor="ctr"/>
                </a:tc>
                <a:tc>
                  <a:txBody>
                    <a:bodyPr/>
                    <a:lstStyle/>
                    <a:p>
                      <a:pPr marL="0" marR="0">
                        <a:spcBef>
                          <a:spcPts val="0"/>
                        </a:spcBef>
                        <a:spcAft>
                          <a:spcPts val="0"/>
                        </a:spcAft>
                      </a:pPr>
                      <a:r>
                        <a:rPr lang="en-US" sz="1800">
                          <a:effectLst/>
                        </a:rPr>
                        <a:t>Participate in Chronicle of Higher Education “Great Colleges” job satisfaction survey</a:t>
                      </a:r>
                      <a:endParaRPr lang="en-US" sz="1800">
                        <a:effectLst/>
                        <a:latin typeface="Calibri" charset="0"/>
                        <a:ea typeface="ＭＳ 明朝" charset="-128"/>
                        <a:cs typeface="Arial" charset="0"/>
                      </a:endParaRPr>
                    </a:p>
                  </a:txBody>
                  <a:tcPr marL="103509" marR="103509" marT="0" marB="0" anchor="ctr"/>
                </a:tc>
                <a:tc>
                  <a:txBody>
                    <a:bodyPr/>
                    <a:lstStyle/>
                    <a:p>
                      <a:pPr marL="0" marR="0">
                        <a:spcBef>
                          <a:spcPts val="0"/>
                        </a:spcBef>
                        <a:spcAft>
                          <a:spcPts val="0"/>
                        </a:spcAft>
                      </a:pPr>
                      <a:r>
                        <a:rPr lang="en-US" sz="1800">
                          <a:effectLst/>
                        </a:rPr>
                        <a:t>Improvement from 2017 baseline</a:t>
                      </a:r>
                      <a:endParaRPr lang="en-US" sz="1800">
                        <a:effectLst/>
                        <a:latin typeface="Calibri" charset="0"/>
                        <a:ea typeface="ＭＳ 明朝" charset="-128"/>
                        <a:cs typeface="Arial" charset="0"/>
                      </a:endParaRPr>
                    </a:p>
                  </a:txBody>
                  <a:tcPr marL="103509" marR="103509" marT="0" marB="0" anchor="ctr"/>
                </a:tc>
              </a:tr>
              <a:tr h="276024">
                <a:tc>
                  <a:txBody>
                    <a:bodyPr/>
                    <a:lstStyle/>
                    <a:p>
                      <a:pPr marL="0" marR="0">
                        <a:spcBef>
                          <a:spcPts val="0"/>
                        </a:spcBef>
                        <a:spcAft>
                          <a:spcPts val="0"/>
                        </a:spcAft>
                      </a:pPr>
                      <a:r>
                        <a:rPr lang="en-US" sz="1800">
                          <a:effectLst/>
                        </a:rPr>
                        <a:t>Number of endowed faculty positions </a:t>
                      </a:r>
                      <a:endParaRPr lang="en-US" sz="1800">
                        <a:effectLst/>
                        <a:latin typeface="Calibri" charset="0"/>
                        <a:ea typeface="ＭＳ 明朝" charset="-128"/>
                        <a:cs typeface="Arial" charset="0"/>
                      </a:endParaRPr>
                    </a:p>
                  </a:txBody>
                  <a:tcPr marL="103509" marR="103509" marT="0" marB="0" anchor="ctr"/>
                </a:tc>
                <a:tc>
                  <a:txBody>
                    <a:bodyPr/>
                    <a:lstStyle/>
                    <a:p>
                      <a:pPr marL="0" marR="0">
                        <a:spcBef>
                          <a:spcPts val="0"/>
                        </a:spcBef>
                        <a:spcAft>
                          <a:spcPts val="0"/>
                        </a:spcAft>
                      </a:pPr>
                      <a:r>
                        <a:rPr lang="en-US" sz="1800">
                          <a:effectLst/>
                        </a:rPr>
                        <a:t>36</a:t>
                      </a:r>
                      <a:endParaRPr lang="en-US" sz="1800">
                        <a:effectLst/>
                        <a:latin typeface="Calibri" charset="0"/>
                        <a:ea typeface="ＭＳ 明朝" charset="-128"/>
                        <a:cs typeface="Arial" charset="0"/>
                      </a:endParaRPr>
                    </a:p>
                  </a:txBody>
                  <a:tcPr marL="103509" marR="103509" marT="0" marB="0" anchor="ctr"/>
                </a:tc>
                <a:tc>
                  <a:txBody>
                    <a:bodyPr/>
                    <a:lstStyle/>
                    <a:p>
                      <a:pPr marL="0" marR="0">
                        <a:spcBef>
                          <a:spcPts val="0"/>
                        </a:spcBef>
                        <a:spcAft>
                          <a:spcPts val="0"/>
                        </a:spcAft>
                      </a:pPr>
                      <a:r>
                        <a:rPr lang="en-US" sz="1800">
                          <a:effectLst/>
                        </a:rPr>
                        <a:t>60</a:t>
                      </a:r>
                      <a:endParaRPr lang="en-US" sz="1800">
                        <a:effectLst/>
                        <a:latin typeface="Calibri" charset="0"/>
                        <a:ea typeface="ＭＳ 明朝" charset="-128"/>
                        <a:cs typeface="Arial" charset="0"/>
                      </a:endParaRPr>
                    </a:p>
                  </a:txBody>
                  <a:tcPr marL="103509" marR="103509" marT="0" marB="0" anchor="ctr"/>
                </a:tc>
              </a:tr>
              <a:tr h="276024">
                <a:tc>
                  <a:txBody>
                    <a:bodyPr/>
                    <a:lstStyle/>
                    <a:p>
                      <a:pPr marL="0" marR="0">
                        <a:spcBef>
                          <a:spcPts val="0"/>
                        </a:spcBef>
                        <a:spcAft>
                          <a:spcPts val="0"/>
                        </a:spcAft>
                      </a:pPr>
                      <a:r>
                        <a:rPr lang="en-US" sz="1800">
                          <a:effectLst/>
                        </a:rPr>
                        <a:t>Total Annual University Revenue </a:t>
                      </a:r>
                      <a:endParaRPr lang="en-US" sz="1800">
                        <a:effectLst/>
                        <a:latin typeface="Calibri" charset="0"/>
                        <a:ea typeface="ＭＳ 明朝" charset="-128"/>
                        <a:cs typeface="Arial" charset="0"/>
                      </a:endParaRPr>
                    </a:p>
                  </a:txBody>
                  <a:tcPr marL="103509" marR="103509" marT="0" marB="0" anchor="ctr"/>
                </a:tc>
                <a:tc>
                  <a:txBody>
                    <a:bodyPr/>
                    <a:lstStyle/>
                    <a:p>
                      <a:pPr marL="0" marR="0">
                        <a:spcBef>
                          <a:spcPts val="0"/>
                        </a:spcBef>
                        <a:spcAft>
                          <a:spcPts val="0"/>
                        </a:spcAft>
                      </a:pPr>
                      <a:r>
                        <a:rPr lang="en-US" sz="1800">
                          <a:effectLst/>
                        </a:rPr>
                        <a:t>$505.6 M</a:t>
                      </a:r>
                      <a:endParaRPr lang="en-US" sz="1800">
                        <a:effectLst/>
                        <a:latin typeface="Calibri" charset="0"/>
                        <a:ea typeface="ＭＳ 明朝" charset="-128"/>
                        <a:cs typeface="Arial" charset="0"/>
                      </a:endParaRPr>
                    </a:p>
                  </a:txBody>
                  <a:tcPr marL="103509" marR="103509" marT="0" marB="0" anchor="ctr"/>
                </a:tc>
                <a:tc>
                  <a:txBody>
                    <a:bodyPr/>
                    <a:lstStyle/>
                    <a:p>
                      <a:pPr marL="0" marR="0">
                        <a:spcBef>
                          <a:spcPts val="0"/>
                        </a:spcBef>
                        <a:spcAft>
                          <a:spcPts val="0"/>
                        </a:spcAft>
                      </a:pPr>
                      <a:r>
                        <a:rPr lang="en-US" sz="1800">
                          <a:effectLst/>
                        </a:rPr>
                        <a:t>$555 M</a:t>
                      </a:r>
                      <a:endParaRPr lang="en-US" sz="1800">
                        <a:effectLst/>
                        <a:latin typeface="Calibri" charset="0"/>
                        <a:ea typeface="ＭＳ 明朝" charset="-128"/>
                        <a:cs typeface="Arial" charset="0"/>
                      </a:endParaRPr>
                    </a:p>
                  </a:txBody>
                  <a:tcPr marL="103509" marR="103509" marT="0" marB="0" anchor="ctr"/>
                </a:tc>
              </a:tr>
              <a:tr h="276024">
                <a:tc>
                  <a:txBody>
                    <a:bodyPr/>
                    <a:lstStyle/>
                    <a:p>
                      <a:pPr marL="0" marR="0">
                        <a:spcBef>
                          <a:spcPts val="0"/>
                        </a:spcBef>
                        <a:spcAft>
                          <a:spcPts val="0"/>
                        </a:spcAft>
                      </a:pPr>
                      <a:r>
                        <a:rPr lang="en-US" sz="1800">
                          <a:effectLst/>
                        </a:rPr>
                        <a:t>Growth of University Endowment</a:t>
                      </a:r>
                      <a:endParaRPr lang="en-US" sz="1800">
                        <a:effectLst/>
                        <a:latin typeface="Calibri" charset="0"/>
                        <a:ea typeface="ＭＳ 明朝" charset="-128"/>
                        <a:cs typeface="Arial" charset="0"/>
                      </a:endParaRPr>
                    </a:p>
                  </a:txBody>
                  <a:tcPr marL="103509" marR="103509" marT="0" marB="0" anchor="ctr"/>
                </a:tc>
                <a:tc>
                  <a:txBody>
                    <a:bodyPr/>
                    <a:lstStyle/>
                    <a:p>
                      <a:pPr marL="0" marR="0">
                        <a:spcBef>
                          <a:spcPts val="0"/>
                        </a:spcBef>
                        <a:spcAft>
                          <a:spcPts val="0"/>
                        </a:spcAft>
                      </a:pPr>
                      <a:r>
                        <a:rPr lang="en-US" sz="1800">
                          <a:effectLst/>
                        </a:rPr>
                        <a:t>$450 M</a:t>
                      </a:r>
                      <a:endParaRPr lang="en-US" sz="1800">
                        <a:effectLst/>
                        <a:latin typeface="Calibri" charset="0"/>
                        <a:ea typeface="ＭＳ 明朝" charset="-128"/>
                        <a:cs typeface="Arial" charset="0"/>
                      </a:endParaRPr>
                    </a:p>
                  </a:txBody>
                  <a:tcPr marL="103509" marR="103509" marT="0" marB="0" anchor="ctr"/>
                </a:tc>
                <a:tc>
                  <a:txBody>
                    <a:bodyPr/>
                    <a:lstStyle/>
                    <a:p>
                      <a:pPr marL="0" marR="0">
                        <a:spcBef>
                          <a:spcPts val="0"/>
                        </a:spcBef>
                        <a:spcAft>
                          <a:spcPts val="0"/>
                        </a:spcAft>
                      </a:pPr>
                      <a:r>
                        <a:rPr lang="en-US" sz="1800">
                          <a:effectLst/>
                        </a:rPr>
                        <a:t>$650 M</a:t>
                      </a:r>
                      <a:endParaRPr lang="en-US" sz="1800">
                        <a:effectLst/>
                        <a:latin typeface="Calibri" charset="0"/>
                        <a:ea typeface="ＭＳ 明朝" charset="-128"/>
                        <a:cs typeface="Arial" charset="0"/>
                      </a:endParaRPr>
                    </a:p>
                  </a:txBody>
                  <a:tcPr marL="103509" marR="103509" marT="0" marB="0" anchor="ctr"/>
                </a:tc>
              </a:tr>
              <a:tr h="552047">
                <a:tc>
                  <a:txBody>
                    <a:bodyPr/>
                    <a:lstStyle/>
                    <a:p>
                      <a:pPr marL="0" marR="0">
                        <a:spcBef>
                          <a:spcPts val="0"/>
                        </a:spcBef>
                        <a:spcAft>
                          <a:spcPts val="0"/>
                        </a:spcAft>
                      </a:pPr>
                      <a:r>
                        <a:rPr lang="en-US" sz="1800">
                          <a:effectLst/>
                        </a:rPr>
                        <a:t>Deployment and full utilization of Enterprise Management Systems </a:t>
                      </a:r>
                      <a:endParaRPr lang="en-US" sz="1800">
                        <a:effectLst/>
                        <a:latin typeface="Calibri" charset="0"/>
                        <a:ea typeface="ＭＳ 明朝" charset="-128"/>
                        <a:cs typeface="Arial" charset="0"/>
                      </a:endParaRPr>
                    </a:p>
                  </a:txBody>
                  <a:tcPr marL="103509" marR="103509" marT="0" marB="0" anchor="ctr"/>
                </a:tc>
                <a:tc>
                  <a:txBody>
                    <a:bodyPr/>
                    <a:lstStyle/>
                    <a:p>
                      <a:pPr marL="0" marR="0">
                        <a:spcBef>
                          <a:spcPts val="0"/>
                        </a:spcBef>
                        <a:spcAft>
                          <a:spcPts val="0"/>
                        </a:spcAft>
                      </a:pPr>
                      <a:r>
                        <a:rPr lang="en-US" sz="1800">
                          <a:effectLst/>
                        </a:rPr>
                        <a:t>Underway</a:t>
                      </a:r>
                      <a:endParaRPr lang="en-US" sz="1800">
                        <a:effectLst/>
                        <a:latin typeface="Calibri" charset="0"/>
                        <a:ea typeface="ＭＳ 明朝" charset="-128"/>
                        <a:cs typeface="Arial" charset="0"/>
                      </a:endParaRPr>
                    </a:p>
                  </a:txBody>
                  <a:tcPr marL="103509" marR="103509" marT="0" marB="0" anchor="ctr"/>
                </a:tc>
                <a:tc>
                  <a:txBody>
                    <a:bodyPr/>
                    <a:lstStyle/>
                    <a:p>
                      <a:pPr marL="0" marR="0">
                        <a:spcBef>
                          <a:spcPts val="0"/>
                        </a:spcBef>
                        <a:spcAft>
                          <a:spcPts val="0"/>
                        </a:spcAft>
                      </a:pPr>
                      <a:r>
                        <a:rPr lang="en-US" sz="1800">
                          <a:effectLst/>
                        </a:rPr>
                        <a:t>Completion </a:t>
                      </a:r>
                      <a:endParaRPr lang="en-US" sz="1800">
                        <a:effectLst/>
                        <a:latin typeface="Calibri" charset="0"/>
                        <a:ea typeface="ＭＳ 明朝" charset="-128"/>
                        <a:cs typeface="Arial" charset="0"/>
                      </a:endParaRPr>
                    </a:p>
                  </a:txBody>
                  <a:tcPr marL="103509" marR="103509" marT="0" marB="0" anchor="ctr"/>
                </a:tc>
              </a:tr>
              <a:tr h="552047">
                <a:tc>
                  <a:txBody>
                    <a:bodyPr/>
                    <a:lstStyle/>
                    <a:p>
                      <a:pPr marL="0" marR="0">
                        <a:spcBef>
                          <a:spcPts val="0"/>
                        </a:spcBef>
                        <a:spcAft>
                          <a:spcPts val="0"/>
                        </a:spcAft>
                      </a:pPr>
                      <a:r>
                        <a:rPr lang="en-US" sz="1800">
                          <a:effectLst/>
                        </a:rPr>
                        <a:t>Implementation of an incentive-based, decentralized budgeting system</a:t>
                      </a:r>
                      <a:endParaRPr lang="en-US" sz="1800">
                        <a:effectLst/>
                        <a:latin typeface="Calibri" charset="0"/>
                        <a:ea typeface="ＭＳ 明朝" charset="-128"/>
                        <a:cs typeface="Arial" charset="0"/>
                      </a:endParaRPr>
                    </a:p>
                  </a:txBody>
                  <a:tcPr marL="103509" marR="103509" marT="0" marB="0" anchor="ctr"/>
                </a:tc>
                <a:tc>
                  <a:txBody>
                    <a:bodyPr/>
                    <a:lstStyle/>
                    <a:p>
                      <a:pPr marL="0" marR="0">
                        <a:spcBef>
                          <a:spcPts val="0"/>
                        </a:spcBef>
                        <a:spcAft>
                          <a:spcPts val="0"/>
                        </a:spcAft>
                      </a:pPr>
                      <a:r>
                        <a:rPr lang="en-US" sz="1800">
                          <a:effectLst/>
                        </a:rPr>
                        <a:t>Beginning </a:t>
                      </a:r>
                      <a:endParaRPr lang="en-US" sz="1800">
                        <a:effectLst/>
                        <a:latin typeface="Calibri" charset="0"/>
                        <a:ea typeface="ＭＳ 明朝" charset="-128"/>
                        <a:cs typeface="Arial" charset="0"/>
                      </a:endParaRPr>
                    </a:p>
                  </a:txBody>
                  <a:tcPr marL="103509" marR="103509" marT="0" marB="0" anchor="ctr"/>
                </a:tc>
                <a:tc>
                  <a:txBody>
                    <a:bodyPr/>
                    <a:lstStyle/>
                    <a:p>
                      <a:pPr marL="0" marR="0">
                        <a:spcBef>
                          <a:spcPts val="0"/>
                        </a:spcBef>
                        <a:spcAft>
                          <a:spcPts val="0"/>
                        </a:spcAft>
                      </a:pPr>
                      <a:r>
                        <a:rPr lang="en-US" sz="1800">
                          <a:effectLst/>
                        </a:rPr>
                        <a:t>Completion </a:t>
                      </a:r>
                      <a:endParaRPr lang="en-US" sz="1800">
                        <a:effectLst/>
                        <a:latin typeface="Calibri" charset="0"/>
                        <a:ea typeface="ＭＳ 明朝" charset="-128"/>
                        <a:cs typeface="Arial" charset="0"/>
                      </a:endParaRPr>
                    </a:p>
                  </a:txBody>
                  <a:tcPr marL="103509" marR="103509" marT="0" marB="0" anchor="ctr"/>
                </a:tc>
              </a:tr>
              <a:tr h="552047">
                <a:tc>
                  <a:txBody>
                    <a:bodyPr/>
                    <a:lstStyle/>
                    <a:p>
                      <a:pPr marL="0" marR="0">
                        <a:spcBef>
                          <a:spcPts val="0"/>
                        </a:spcBef>
                        <a:spcAft>
                          <a:spcPts val="0"/>
                        </a:spcAft>
                      </a:pPr>
                      <a:r>
                        <a:rPr lang="en-US" sz="1800">
                          <a:effectLst/>
                        </a:rPr>
                        <a:t>Review and update of all University regulations and policies</a:t>
                      </a:r>
                      <a:endParaRPr lang="en-US" sz="1800">
                        <a:effectLst/>
                        <a:latin typeface="Calibri" charset="0"/>
                        <a:ea typeface="ＭＳ 明朝" charset="-128"/>
                        <a:cs typeface="Arial" charset="0"/>
                      </a:endParaRPr>
                    </a:p>
                  </a:txBody>
                  <a:tcPr marL="103509" marR="103509" marT="0" marB="0" anchor="ctr"/>
                </a:tc>
                <a:tc>
                  <a:txBody>
                    <a:bodyPr/>
                    <a:lstStyle/>
                    <a:p>
                      <a:pPr marL="0" marR="0">
                        <a:spcBef>
                          <a:spcPts val="0"/>
                        </a:spcBef>
                        <a:spcAft>
                          <a:spcPts val="0"/>
                        </a:spcAft>
                      </a:pPr>
                      <a:r>
                        <a:rPr lang="en-US" sz="1800">
                          <a:effectLst/>
                        </a:rPr>
                        <a:t>Underway</a:t>
                      </a:r>
                      <a:endParaRPr lang="en-US" sz="1800">
                        <a:effectLst/>
                        <a:latin typeface="Calibri" charset="0"/>
                        <a:ea typeface="ＭＳ 明朝" charset="-128"/>
                        <a:cs typeface="Arial" charset="0"/>
                      </a:endParaRPr>
                    </a:p>
                  </a:txBody>
                  <a:tcPr marL="103509" marR="103509" marT="0" marB="0" anchor="ctr"/>
                </a:tc>
                <a:tc>
                  <a:txBody>
                    <a:bodyPr/>
                    <a:lstStyle/>
                    <a:p>
                      <a:pPr marL="0" marR="0">
                        <a:spcBef>
                          <a:spcPts val="0"/>
                        </a:spcBef>
                        <a:spcAft>
                          <a:spcPts val="0"/>
                        </a:spcAft>
                      </a:pPr>
                      <a:r>
                        <a:rPr lang="en-US" sz="1800">
                          <a:effectLst/>
                        </a:rPr>
                        <a:t>Completion </a:t>
                      </a:r>
                      <a:endParaRPr lang="en-US" sz="1800">
                        <a:effectLst/>
                        <a:latin typeface="Calibri" charset="0"/>
                        <a:ea typeface="ＭＳ 明朝" charset="-128"/>
                        <a:cs typeface="Arial" charset="0"/>
                      </a:endParaRPr>
                    </a:p>
                  </a:txBody>
                  <a:tcPr marL="103509" marR="103509" marT="0" marB="0" anchor="ctr"/>
                </a:tc>
              </a:tr>
              <a:tr h="276024">
                <a:tc>
                  <a:txBody>
                    <a:bodyPr/>
                    <a:lstStyle/>
                    <a:p>
                      <a:pPr marL="0" marR="0">
                        <a:spcBef>
                          <a:spcPts val="0"/>
                        </a:spcBef>
                        <a:spcAft>
                          <a:spcPts val="0"/>
                        </a:spcAft>
                      </a:pPr>
                      <a:r>
                        <a:rPr lang="en-US" sz="1800" dirty="0">
                          <a:effectLst/>
                        </a:rPr>
                        <a:t>Campus Sustainability Ranking (STARS)</a:t>
                      </a:r>
                      <a:endParaRPr lang="en-US" sz="1800" dirty="0">
                        <a:effectLst/>
                        <a:latin typeface="Calibri" charset="0"/>
                        <a:ea typeface="ＭＳ 明朝" charset="-128"/>
                        <a:cs typeface="Arial" charset="0"/>
                      </a:endParaRPr>
                    </a:p>
                  </a:txBody>
                  <a:tcPr marL="103509" marR="103509" marT="0" marB="0" anchor="ctr"/>
                </a:tc>
                <a:tc>
                  <a:txBody>
                    <a:bodyPr/>
                    <a:lstStyle/>
                    <a:p>
                      <a:pPr marL="0" marR="0">
                        <a:spcBef>
                          <a:spcPts val="0"/>
                        </a:spcBef>
                        <a:spcAft>
                          <a:spcPts val="0"/>
                        </a:spcAft>
                      </a:pPr>
                      <a:r>
                        <a:rPr lang="en-US" sz="1800">
                          <a:effectLst/>
                        </a:rPr>
                        <a:t>Not designated</a:t>
                      </a:r>
                      <a:endParaRPr lang="en-US" sz="1800">
                        <a:effectLst/>
                        <a:latin typeface="Calibri" charset="0"/>
                        <a:ea typeface="ＭＳ 明朝" charset="-128"/>
                        <a:cs typeface="Arial" charset="0"/>
                      </a:endParaRPr>
                    </a:p>
                  </a:txBody>
                  <a:tcPr marL="103509" marR="103509" marT="0" marB="0" anchor="ctr"/>
                </a:tc>
                <a:tc>
                  <a:txBody>
                    <a:bodyPr/>
                    <a:lstStyle/>
                    <a:p>
                      <a:pPr marL="0" marR="0">
                        <a:spcBef>
                          <a:spcPts val="0"/>
                        </a:spcBef>
                        <a:spcAft>
                          <a:spcPts val="0"/>
                        </a:spcAft>
                      </a:pPr>
                      <a:r>
                        <a:rPr lang="en-US" sz="1800" dirty="0">
                          <a:effectLst/>
                        </a:rPr>
                        <a:t>Bronze</a:t>
                      </a:r>
                      <a:endParaRPr lang="en-US" sz="1800" dirty="0">
                        <a:effectLst/>
                        <a:latin typeface="Calibri" charset="0"/>
                        <a:ea typeface="ＭＳ 明朝" charset="-128"/>
                        <a:cs typeface="Arial" charset="0"/>
                      </a:endParaRPr>
                    </a:p>
                  </a:txBody>
                  <a:tcPr marL="103509" marR="103509" marT="0" marB="0" anchor="ctr"/>
                </a:tc>
              </a:tr>
            </a:tbl>
          </a:graphicData>
        </a:graphic>
      </p:graphicFrame>
    </p:spTree>
    <p:extLst>
      <p:ext uri="{BB962C8B-B14F-4D97-AF65-F5344CB8AC3E}">
        <p14:creationId xmlns:p14="http://schemas.microsoft.com/office/powerpoint/2010/main" val="21331705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Annual Reporting</a:t>
            </a:r>
            <a:endParaRPr lang="en-US" dirty="0"/>
          </a:p>
        </p:txBody>
      </p:sp>
      <p:sp>
        <p:nvSpPr>
          <p:cNvPr id="3" name="Content Placeholder 2"/>
          <p:cNvSpPr>
            <a:spLocks noGrp="1"/>
          </p:cNvSpPr>
          <p:nvPr>
            <p:ph idx="1"/>
          </p:nvPr>
        </p:nvSpPr>
        <p:spPr/>
        <p:txBody>
          <a:bodyPr/>
          <a:lstStyle/>
          <a:p>
            <a:r>
              <a:rPr lang="en-US" dirty="0" smtClean="0"/>
              <a:t>On an annual basis </a:t>
            </a:r>
            <a:r>
              <a:rPr lang="mr-IN" dirty="0" smtClean="0"/>
              <a:t>–</a:t>
            </a:r>
            <a:r>
              <a:rPr lang="en-US" dirty="0" smtClean="0"/>
              <a:t> ca. July 1, UW will report </a:t>
            </a:r>
            <a:r>
              <a:rPr lang="en-US" dirty="0" smtClean="0"/>
              <a:t>publicly </a:t>
            </a:r>
            <a:r>
              <a:rPr lang="en-US" dirty="0" smtClean="0"/>
              <a:t>on progress toward the 2022 goals</a:t>
            </a:r>
            <a:endParaRPr lang="en-US" dirty="0"/>
          </a:p>
        </p:txBody>
      </p:sp>
    </p:spTree>
    <p:extLst>
      <p:ext uri="{BB962C8B-B14F-4D97-AF65-F5344CB8AC3E}">
        <p14:creationId xmlns:p14="http://schemas.microsoft.com/office/powerpoint/2010/main" val="9452758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for Choosing KPIs</a:t>
            </a:r>
            <a:endParaRPr lang="en-US" dirty="0"/>
          </a:p>
        </p:txBody>
      </p:sp>
      <p:sp>
        <p:nvSpPr>
          <p:cNvPr id="3" name="Content Placeholder 2"/>
          <p:cNvSpPr>
            <a:spLocks noGrp="1"/>
          </p:cNvSpPr>
          <p:nvPr>
            <p:ph idx="1"/>
          </p:nvPr>
        </p:nvSpPr>
        <p:spPr>
          <a:xfrm>
            <a:off x="838200" y="1528762"/>
            <a:ext cx="10515600" cy="4929187"/>
          </a:xfrm>
        </p:spPr>
        <p:txBody>
          <a:bodyPr>
            <a:normAutofit fontScale="92500" lnSpcReduction="10000"/>
          </a:bodyPr>
          <a:lstStyle/>
          <a:p>
            <a:r>
              <a:rPr lang="en-US" dirty="0" smtClean="0"/>
              <a:t>Initial input from Strategic Planning Leadership Council</a:t>
            </a:r>
          </a:p>
          <a:p>
            <a:r>
              <a:rPr lang="en-US" dirty="0" smtClean="0"/>
              <a:t>Working meetings with Vice Presidents</a:t>
            </a:r>
          </a:p>
          <a:p>
            <a:r>
              <a:rPr lang="en-US" dirty="0" smtClean="0"/>
              <a:t>Public and Internal Performance Indicators</a:t>
            </a:r>
          </a:p>
          <a:p>
            <a:pPr lvl="1"/>
            <a:r>
              <a:rPr lang="en-US" dirty="0" smtClean="0"/>
              <a:t>Public Indicators presented today</a:t>
            </a:r>
          </a:p>
          <a:p>
            <a:pPr lvl="1"/>
            <a:r>
              <a:rPr lang="en-US" dirty="0" smtClean="0"/>
              <a:t>Indicators to be tracked internally at </a:t>
            </a:r>
            <a:r>
              <a:rPr lang="en-US" dirty="0"/>
              <a:t>u</a:t>
            </a:r>
            <a:r>
              <a:rPr lang="en-US" dirty="0" smtClean="0"/>
              <a:t>niversity and unit levels</a:t>
            </a:r>
          </a:p>
          <a:p>
            <a:r>
              <a:rPr lang="en-US" dirty="0"/>
              <a:t>Aimed for 5-7 </a:t>
            </a:r>
            <a:r>
              <a:rPr lang="en-US" dirty="0" smtClean="0"/>
              <a:t>University Indicators/Goal</a:t>
            </a:r>
            <a:r>
              <a:rPr lang="en-US" dirty="0"/>
              <a:t>, &lt; 30 total</a:t>
            </a:r>
          </a:p>
          <a:p>
            <a:r>
              <a:rPr lang="en-US" dirty="0" smtClean="0"/>
              <a:t>Comparison to Peers</a:t>
            </a:r>
          </a:p>
          <a:p>
            <a:pPr lvl="1"/>
            <a:r>
              <a:rPr lang="en-US" dirty="0" smtClean="0"/>
              <a:t>Review of past trends and current position of UW’s peers</a:t>
            </a:r>
            <a:r>
              <a:rPr lang="en-US" dirty="0"/>
              <a:t> </a:t>
            </a:r>
            <a:r>
              <a:rPr lang="en-US" dirty="0" smtClean="0"/>
              <a:t>for public indicators for which data is available</a:t>
            </a:r>
          </a:p>
          <a:p>
            <a:pPr lvl="1"/>
            <a:r>
              <a:rPr lang="en-US" dirty="0" smtClean="0"/>
              <a:t>Based on peer data defined: </a:t>
            </a:r>
          </a:p>
          <a:p>
            <a:pPr lvl="2"/>
            <a:r>
              <a:rPr lang="en-US" dirty="0" smtClean="0"/>
              <a:t>Moderate </a:t>
            </a:r>
            <a:r>
              <a:rPr lang="en-US" dirty="0"/>
              <a:t>goals </a:t>
            </a:r>
            <a:r>
              <a:rPr lang="en-US" dirty="0" smtClean="0"/>
              <a:t>- feasible outcomes based on </a:t>
            </a:r>
            <a:r>
              <a:rPr lang="en-US" dirty="0"/>
              <a:t>sustaining existing positive trends, and/or performance on par or above that of </a:t>
            </a:r>
            <a:r>
              <a:rPr lang="en-US" dirty="0" smtClean="0"/>
              <a:t>the of median </a:t>
            </a:r>
            <a:r>
              <a:rPr lang="en-US" dirty="0"/>
              <a:t>close peers. </a:t>
            </a:r>
          </a:p>
          <a:p>
            <a:pPr lvl="2"/>
            <a:r>
              <a:rPr lang="en-US" dirty="0"/>
              <a:t>Ambitious goals </a:t>
            </a:r>
            <a:r>
              <a:rPr lang="en-US" dirty="0" smtClean="0"/>
              <a:t>- performance </a:t>
            </a:r>
            <a:r>
              <a:rPr lang="en-US" dirty="0"/>
              <a:t>more representative of stretch </a:t>
            </a:r>
            <a:r>
              <a:rPr lang="en-US" dirty="0" smtClean="0"/>
              <a:t>peers, </a:t>
            </a:r>
            <a:r>
              <a:rPr lang="en-US" dirty="0"/>
              <a:t>or a significant </a:t>
            </a:r>
            <a:r>
              <a:rPr lang="en-US" dirty="0" smtClean="0"/>
              <a:t>jump from </a:t>
            </a:r>
            <a:r>
              <a:rPr lang="en-US" dirty="0"/>
              <a:t>UW’s past performance.   Achieving these goals would require unique focus</a:t>
            </a:r>
            <a:r>
              <a:rPr lang="en-US" dirty="0" smtClean="0"/>
              <a:t>.</a:t>
            </a:r>
          </a:p>
          <a:p>
            <a:pPr lvl="1"/>
            <a:endParaRPr lang="en-US" dirty="0" smtClean="0"/>
          </a:p>
        </p:txBody>
      </p:sp>
    </p:spTree>
    <p:extLst>
      <p:ext uri="{BB962C8B-B14F-4D97-AF65-F5344CB8AC3E}">
        <p14:creationId xmlns:p14="http://schemas.microsoft.com/office/powerpoint/2010/main" val="3937810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285875" y="136733"/>
            <a:ext cx="9815513" cy="1186743"/>
          </a:xfrm>
        </p:spPr>
        <p:txBody>
          <a:bodyPr>
            <a:noAutofit/>
          </a:bodyPr>
          <a:lstStyle/>
          <a:p>
            <a:r>
              <a:rPr lang="en-US" sz="3600" dirty="0" smtClean="0">
                <a:ea typeface="Calibri" charset="0"/>
                <a:cs typeface="Calibri" charset="0"/>
              </a:rPr>
              <a:t>Example: </a:t>
            </a:r>
            <a:r>
              <a:rPr lang="en-US" sz="3600" dirty="0">
                <a:ea typeface="Calibri" charset="0"/>
                <a:cs typeface="Calibri" charset="0"/>
              </a:rPr>
              <a:t>Grow </a:t>
            </a:r>
            <a:r>
              <a:rPr lang="en-US" sz="3600" dirty="0" smtClean="0">
                <a:ea typeface="Calibri" charset="0"/>
                <a:cs typeface="Calibri" charset="0"/>
              </a:rPr>
              <a:t>Enrollment</a:t>
            </a:r>
            <a:endParaRPr lang="en-US" sz="2400" i="1" dirty="0"/>
          </a:p>
        </p:txBody>
      </p:sp>
      <p:sp>
        <p:nvSpPr>
          <p:cNvPr id="13" name="TextBox 12"/>
          <p:cNvSpPr txBox="1"/>
          <p:nvPr/>
        </p:nvSpPr>
        <p:spPr>
          <a:xfrm>
            <a:off x="5786438" y="2231849"/>
            <a:ext cx="5686425" cy="2923877"/>
          </a:xfrm>
          <a:prstGeom prst="rect">
            <a:avLst/>
          </a:prstGeom>
          <a:noFill/>
          <a:ln w="19050">
            <a:noFill/>
          </a:ln>
        </p:spPr>
        <p:txBody>
          <a:bodyPr wrap="square" rtlCol="0">
            <a:spAutoFit/>
          </a:bodyPr>
          <a:lstStyle/>
          <a:p>
            <a:pPr marL="285750" indent="-285750">
              <a:buFont typeface="Arial" charset="0"/>
              <a:buChar char="•"/>
            </a:pPr>
            <a:r>
              <a:rPr lang="en-US" sz="1400" dirty="0"/>
              <a:t>UW’s undergraduate population shrank slightly between 2010 and 2015. (enrollment for UW fell in 2016 as well)</a:t>
            </a:r>
          </a:p>
          <a:p>
            <a:pPr marL="285750" indent="-285750">
              <a:buFont typeface="Arial" charset="0"/>
              <a:buChar char="•"/>
            </a:pPr>
            <a:r>
              <a:rPr lang="en-US" sz="1400" dirty="0"/>
              <a:t>Median peers have also experienced relatively lackluster growth over these years. </a:t>
            </a:r>
            <a:r>
              <a:rPr lang="en-US" sz="1600" dirty="0"/>
              <a:t>Median</a:t>
            </a:r>
            <a:r>
              <a:rPr lang="en-US" sz="1400" dirty="0"/>
              <a:t> stretch peers experienced undergraduate growth of roughly 4% between 2010 and 2015, and median close peers experienced about a 1% increase. </a:t>
            </a:r>
          </a:p>
          <a:p>
            <a:pPr marL="285750" indent="-285750">
              <a:buFont typeface="Arial" charset="0"/>
              <a:buChar char="•"/>
            </a:pPr>
            <a:r>
              <a:rPr lang="en-US" sz="1400" dirty="0" smtClean="0"/>
              <a:t>Nevertheless, </a:t>
            </a:r>
            <a:r>
              <a:rPr lang="en-US" sz="1400" dirty="0"/>
              <a:t>many peers have also experienced significant growth. In the graph to the right, the pink ‘cone’ represents the distribution of the middle 50% of close peers, and the gold cone the same for stretch peers. </a:t>
            </a:r>
          </a:p>
          <a:p>
            <a:pPr marL="285750" indent="-285750">
              <a:buFont typeface="Arial" charset="0"/>
              <a:buChar char="•"/>
            </a:pPr>
            <a:r>
              <a:rPr lang="en-US" sz="1400" dirty="0"/>
              <a:t>The 75</a:t>
            </a:r>
            <a:r>
              <a:rPr lang="en-US" sz="1400" baseline="30000" dirty="0"/>
              <a:t>th</a:t>
            </a:r>
            <a:r>
              <a:rPr lang="en-US" sz="1400" dirty="0"/>
              <a:t> percentile of both peer sets grew quickly, with student populations rising by 17% for the 75</a:t>
            </a:r>
            <a:r>
              <a:rPr lang="en-US" sz="1400" baseline="30000" dirty="0"/>
              <a:t>th</a:t>
            </a:r>
            <a:r>
              <a:rPr lang="en-US" sz="1400" dirty="0"/>
              <a:t> percentile close peer and 12% for the 75</a:t>
            </a:r>
            <a:r>
              <a:rPr lang="en-US" sz="1400" baseline="30000" dirty="0"/>
              <a:t>th</a:t>
            </a:r>
            <a:r>
              <a:rPr lang="en-US" sz="1400" dirty="0"/>
              <a:t> percentile stretch peer.  (both over 5 years)</a:t>
            </a:r>
          </a:p>
        </p:txBody>
      </p:sp>
      <p:sp>
        <p:nvSpPr>
          <p:cNvPr id="8" name="TextBox 7"/>
          <p:cNvSpPr txBox="1"/>
          <p:nvPr/>
        </p:nvSpPr>
        <p:spPr>
          <a:xfrm>
            <a:off x="5786438" y="5306123"/>
            <a:ext cx="5686425" cy="1169551"/>
          </a:xfrm>
          <a:prstGeom prst="rect">
            <a:avLst/>
          </a:prstGeom>
          <a:solidFill>
            <a:srgbClr val="4F2D19"/>
          </a:solidFill>
          <a:ln>
            <a:solidFill>
              <a:srgbClr val="4F2D19"/>
            </a:solidFill>
          </a:ln>
        </p:spPr>
        <p:txBody>
          <a:bodyPr wrap="square" rtlCol="0">
            <a:spAutoFit/>
          </a:bodyPr>
          <a:lstStyle/>
          <a:p>
            <a:pPr algn="ctr"/>
            <a:r>
              <a:rPr lang="en-US" sz="1400" dirty="0">
                <a:solidFill>
                  <a:schemeClr val="bg1"/>
                </a:solidFill>
                <a:latin typeface="Cambria" panose="02040503050406030204" pitchFamily="18" charset="0"/>
              </a:rPr>
              <a:t>Notes</a:t>
            </a:r>
          </a:p>
          <a:p>
            <a:pPr marL="285750" indent="-285750">
              <a:buFont typeface="Wingdings" panose="05000000000000000000" pitchFamily="2" charset="2"/>
              <a:buChar char="Ø"/>
            </a:pPr>
            <a:r>
              <a:rPr lang="en-US" sz="1400" dirty="0">
                <a:solidFill>
                  <a:schemeClr val="bg1"/>
                </a:solidFill>
              </a:rPr>
              <a:t>Achieving 5%  growth by 2022 equates to an undergraduate population of around 10,250 (an increase of about 500 from 2016 levels). </a:t>
            </a:r>
          </a:p>
          <a:p>
            <a:pPr marL="285750" indent="-285750">
              <a:buFont typeface="Wingdings" panose="05000000000000000000" pitchFamily="2" charset="2"/>
              <a:buChar char="Ø"/>
            </a:pPr>
            <a:r>
              <a:rPr lang="en-US" sz="1400" dirty="0">
                <a:solidFill>
                  <a:schemeClr val="bg1"/>
                </a:solidFill>
              </a:rPr>
              <a:t>12% growth by 2022 would yield a UG population of around 11,000, (an increase of about 1200) </a:t>
            </a:r>
          </a:p>
        </p:txBody>
      </p:sp>
      <p:sp>
        <p:nvSpPr>
          <p:cNvPr id="7" name="TextBox 6"/>
          <p:cNvSpPr txBox="1"/>
          <p:nvPr/>
        </p:nvSpPr>
        <p:spPr>
          <a:xfrm>
            <a:off x="5786438" y="1373566"/>
            <a:ext cx="5129211" cy="707886"/>
          </a:xfrm>
          <a:prstGeom prst="rect">
            <a:avLst/>
          </a:prstGeom>
          <a:noFill/>
        </p:spPr>
        <p:txBody>
          <a:bodyPr wrap="square" rtlCol="0">
            <a:spAutoFit/>
          </a:bodyPr>
          <a:lstStyle/>
          <a:p>
            <a:r>
              <a:rPr lang="en-US" sz="2000" dirty="0"/>
              <a:t>Moderate KPI Goal:  5% growth by 2022</a:t>
            </a:r>
          </a:p>
          <a:p>
            <a:r>
              <a:rPr lang="en-US" sz="2000" dirty="0"/>
              <a:t>Ambitious KPI Goal:  12%  growth by 2022</a:t>
            </a:r>
          </a:p>
        </p:txBody>
      </p:sp>
      <p:graphicFrame>
        <p:nvGraphicFramePr>
          <p:cNvPr id="9" name="Chart 8">
            <a:extLst>
              <a:ext uri="{FF2B5EF4-FFF2-40B4-BE49-F238E27FC236}">
                <a16:creationId xmlns="" xmlns:a16="http://schemas.microsoft.com/office/drawing/2014/main" id="{CE5E0F1C-DA38-4C79-B50B-EFBD8D3CCB2D}"/>
              </a:ext>
            </a:extLst>
          </p:cNvPr>
          <p:cNvGraphicFramePr>
            <a:graphicFrameLocks/>
          </p:cNvGraphicFramePr>
          <p:nvPr>
            <p:extLst>
              <p:ext uri="{D42A27DB-BD31-4B8C-83A1-F6EECF244321}">
                <p14:modId xmlns:p14="http://schemas.microsoft.com/office/powerpoint/2010/main" val="1990700661"/>
              </p:ext>
            </p:extLst>
          </p:nvPr>
        </p:nvGraphicFramePr>
        <p:xfrm>
          <a:off x="982864" y="1323475"/>
          <a:ext cx="4416257" cy="4620125"/>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p:cNvSpPr txBox="1"/>
          <p:nvPr/>
        </p:nvSpPr>
        <p:spPr>
          <a:xfrm>
            <a:off x="948418" y="6186197"/>
            <a:ext cx="2677886" cy="246221"/>
          </a:xfrm>
          <a:prstGeom prst="rect">
            <a:avLst/>
          </a:prstGeom>
          <a:noFill/>
        </p:spPr>
        <p:txBody>
          <a:bodyPr wrap="square" rtlCol="0">
            <a:spAutoFit/>
          </a:bodyPr>
          <a:lstStyle/>
          <a:p>
            <a:r>
              <a:rPr lang="en-US" sz="1000" dirty="0"/>
              <a:t>Source: IPEDS Fall Enrollment Counts </a:t>
            </a:r>
          </a:p>
        </p:txBody>
      </p:sp>
    </p:spTree>
    <p:extLst>
      <p:ext uri="{BB962C8B-B14F-4D97-AF65-F5344CB8AC3E}">
        <p14:creationId xmlns:p14="http://schemas.microsoft.com/office/powerpoint/2010/main" val="1942135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1</a:t>
            </a:r>
            <a:endParaRPr lang="en-US" dirty="0"/>
          </a:p>
        </p:txBody>
      </p:sp>
      <p:sp>
        <p:nvSpPr>
          <p:cNvPr id="3" name="Content Placeholder 2"/>
          <p:cNvSpPr>
            <a:spLocks noGrp="1"/>
          </p:cNvSpPr>
          <p:nvPr>
            <p:ph idx="1"/>
          </p:nvPr>
        </p:nvSpPr>
        <p:spPr/>
        <p:txBody>
          <a:bodyPr>
            <a:normAutofit lnSpcReduction="10000"/>
          </a:bodyPr>
          <a:lstStyle/>
          <a:p>
            <a:r>
              <a:rPr lang="en-US" i="1" dirty="0" smtClean="0"/>
              <a:t>Enrich an intellectual community already renowned for its regional, national and global relevance and impact by fostering and rewarding excellence in teaching, scholarship, innovation and creative endeavor.</a:t>
            </a:r>
          </a:p>
          <a:p>
            <a:pPr lvl="1"/>
            <a:r>
              <a:rPr lang="en-US" dirty="0" smtClean="0"/>
              <a:t>Promote </a:t>
            </a:r>
            <a:r>
              <a:rPr lang="en-US" dirty="0"/>
              <a:t>and strengthen the university as a scholarly and creative enterprise</a:t>
            </a:r>
          </a:p>
          <a:p>
            <a:pPr lvl="1"/>
            <a:r>
              <a:rPr lang="en-US" dirty="0"/>
              <a:t>Foster entrepreneurship and collaboration in research and teaching that bridge disciplines and engage public concerns</a:t>
            </a:r>
          </a:p>
          <a:p>
            <a:pPr lvl="1"/>
            <a:r>
              <a:rPr lang="en-US" dirty="0"/>
              <a:t>Enhance local and global relevance, engagement and impact by recruiting a regional, national, international and diverse community of students and faculty</a:t>
            </a:r>
          </a:p>
          <a:p>
            <a:pPr lvl="1"/>
            <a:r>
              <a:rPr lang="en-US" dirty="0"/>
              <a:t>Achieve consistently excellent teaching and mentoring that gives students the knowledge, ability, determination and innovation to meet tomorrow’s challenges with sustainable </a:t>
            </a:r>
            <a:r>
              <a:rPr lang="en-US" dirty="0" smtClean="0"/>
              <a:t>solutions</a:t>
            </a:r>
            <a:endParaRPr lang="en-US" dirty="0"/>
          </a:p>
        </p:txBody>
      </p:sp>
    </p:spTree>
    <p:extLst>
      <p:ext uri="{BB962C8B-B14F-4D97-AF65-F5344CB8AC3E}">
        <p14:creationId xmlns:p14="http://schemas.microsoft.com/office/powerpoint/2010/main" val="8223863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1 -  Key Performance Indicators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25471953"/>
              </p:ext>
            </p:extLst>
          </p:nvPr>
        </p:nvGraphicFramePr>
        <p:xfrm>
          <a:off x="1051034" y="1439918"/>
          <a:ext cx="10140261" cy="5067510"/>
        </p:xfrm>
        <a:graphic>
          <a:graphicData uri="http://schemas.openxmlformats.org/drawingml/2006/table">
            <a:tbl>
              <a:tblPr firstRow="1" firstCol="1" bandRow="1">
                <a:tableStyleId>{00A15C55-8517-42AA-B614-E9B94910E393}</a:tableStyleId>
              </a:tblPr>
              <a:tblGrid>
                <a:gridCol w="4484489"/>
                <a:gridCol w="2928204"/>
                <a:gridCol w="2727568"/>
              </a:tblGrid>
              <a:tr h="344878">
                <a:tc>
                  <a:txBody>
                    <a:bodyPr/>
                    <a:lstStyle/>
                    <a:p>
                      <a:pPr marL="0" marR="0" algn="ctr">
                        <a:spcBef>
                          <a:spcPts val="0"/>
                        </a:spcBef>
                        <a:spcAft>
                          <a:spcPts val="0"/>
                        </a:spcAft>
                      </a:pPr>
                      <a:r>
                        <a:rPr lang="en-US" sz="2000" dirty="0">
                          <a:effectLst/>
                        </a:rPr>
                        <a:t>PERFORMANCE INDICATORS</a:t>
                      </a:r>
                      <a:endParaRPr lang="en-US" sz="2000" dirty="0">
                        <a:effectLst/>
                        <a:latin typeface="Calibri" charset="0"/>
                        <a:ea typeface="ＭＳ 明朝" charset="-128"/>
                        <a:cs typeface="Arial" charset="0"/>
                      </a:endParaRPr>
                    </a:p>
                  </a:txBody>
                  <a:tcPr marL="16268" marR="16268" marT="16268" marB="16268" anchor="ctr"/>
                </a:tc>
                <a:tc>
                  <a:txBody>
                    <a:bodyPr/>
                    <a:lstStyle/>
                    <a:p>
                      <a:pPr marL="0" marR="0" algn="ctr">
                        <a:spcBef>
                          <a:spcPts val="0"/>
                        </a:spcBef>
                        <a:spcAft>
                          <a:spcPts val="0"/>
                        </a:spcAft>
                      </a:pPr>
                      <a:r>
                        <a:rPr lang="en-US" sz="2000">
                          <a:effectLst/>
                        </a:rPr>
                        <a:t>BASELINE</a:t>
                      </a:r>
                      <a:endParaRPr lang="en-US" sz="2000">
                        <a:effectLst/>
                        <a:latin typeface="Calibri" charset="0"/>
                        <a:ea typeface="ＭＳ 明朝" charset="-128"/>
                        <a:cs typeface="Arial" charset="0"/>
                      </a:endParaRPr>
                    </a:p>
                  </a:txBody>
                  <a:tcPr marL="16268" marR="16268" marT="16268" marB="16268" anchor="ctr"/>
                </a:tc>
                <a:tc>
                  <a:txBody>
                    <a:bodyPr/>
                    <a:lstStyle/>
                    <a:p>
                      <a:pPr marL="0" marR="0" algn="ctr">
                        <a:spcBef>
                          <a:spcPts val="0"/>
                        </a:spcBef>
                        <a:spcAft>
                          <a:spcPts val="0"/>
                        </a:spcAft>
                      </a:pPr>
                      <a:r>
                        <a:rPr lang="en-US" sz="2000">
                          <a:effectLst/>
                        </a:rPr>
                        <a:t>2022 TARGET</a:t>
                      </a:r>
                      <a:endParaRPr lang="en-US" sz="2000">
                        <a:effectLst/>
                        <a:latin typeface="Calibri" charset="0"/>
                        <a:ea typeface="ＭＳ 明朝" charset="-128"/>
                        <a:cs typeface="Arial" charset="0"/>
                      </a:endParaRPr>
                    </a:p>
                  </a:txBody>
                  <a:tcPr marL="16268" marR="16268" marT="16268" marB="16268" anchor="ctr"/>
                </a:tc>
              </a:tr>
              <a:tr h="969560">
                <a:tc>
                  <a:txBody>
                    <a:bodyPr/>
                    <a:lstStyle/>
                    <a:p>
                      <a:pPr marL="91440" marR="91440">
                        <a:spcBef>
                          <a:spcPts val="0"/>
                        </a:spcBef>
                        <a:spcAft>
                          <a:spcPts val="0"/>
                        </a:spcAft>
                      </a:pPr>
                      <a:r>
                        <a:rPr lang="en-US" sz="2000">
                          <a:effectLst/>
                        </a:rPr>
                        <a:t>Changes in external recognition of scholarly work</a:t>
                      </a:r>
                      <a:endParaRPr lang="en-US" sz="2000">
                        <a:effectLst/>
                        <a:latin typeface="Calibri" charset="0"/>
                        <a:ea typeface="ＭＳ 明朝" charset="-128"/>
                        <a:cs typeface="Arial" charset="0"/>
                      </a:endParaRPr>
                    </a:p>
                  </a:txBody>
                  <a:tcPr marL="16268" marR="16268" marT="16268" marB="16268"/>
                </a:tc>
                <a:tc>
                  <a:txBody>
                    <a:bodyPr/>
                    <a:lstStyle/>
                    <a:p>
                      <a:pPr marL="91440" marR="0">
                        <a:spcBef>
                          <a:spcPts val="0"/>
                        </a:spcBef>
                        <a:spcAft>
                          <a:spcPts val="0"/>
                        </a:spcAft>
                      </a:pPr>
                      <a:r>
                        <a:rPr lang="en-US" sz="2000">
                          <a:effectLst/>
                        </a:rPr>
                        <a:t>Invest in a database</a:t>
                      </a:r>
                      <a:endParaRPr lang="en-US" sz="2000">
                        <a:effectLst/>
                        <a:latin typeface="Calibri" charset="0"/>
                        <a:ea typeface="ＭＳ 明朝" charset="-128"/>
                        <a:cs typeface="Arial" charset="0"/>
                      </a:endParaRPr>
                    </a:p>
                  </a:txBody>
                  <a:tcPr marL="16268" marR="16268" marT="16268" marB="16268"/>
                </a:tc>
                <a:tc>
                  <a:txBody>
                    <a:bodyPr/>
                    <a:lstStyle/>
                    <a:p>
                      <a:pPr marL="91440" marR="0">
                        <a:spcBef>
                          <a:spcPts val="0"/>
                        </a:spcBef>
                        <a:spcAft>
                          <a:spcPts val="0"/>
                        </a:spcAft>
                      </a:pPr>
                      <a:r>
                        <a:rPr lang="en-US" sz="2000" dirty="0">
                          <a:effectLst/>
                        </a:rPr>
                        <a:t>1 decile improvement from baseline indicators</a:t>
                      </a:r>
                      <a:endParaRPr lang="en-US" sz="2000" dirty="0">
                        <a:effectLst/>
                        <a:latin typeface="Calibri" charset="0"/>
                        <a:ea typeface="ＭＳ 明朝" charset="-128"/>
                        <a:cs typeface="Arial" charset="0"/>
                      </a:endParaRPr>
                    </a:p>
                  </a:txBody>
                  <a:tcPr marL="16268" marR="16268" marT="16268" marB="16268"/>
                </a:tc>
              </a:tr>
              <a:tr h="969560">
                <a:tc>
                  <a:txBody>
                    <a:bodyPr/>
                    <a:lstStyle/>
                    <a:p>
                      <a:pPr marL="91440" marR="0">
                        <a:spcBef>
                          <a:spcPts val="0"/>
                        </a:spcBef>
                        <a:spcAft>
                          <a:spcPts val="0"/>
                        </a:spcAft>
                      </a:pPr>
                      <a:r>
                        <a:rPr lang="en-US" sz="2000" dirty="0">
                          <a:effectLst/>
                        </a:rPr>
                        <a:t>External research funding: awards and expenditures</a:t>
                      </a:r>
                      <a:endParaRPr lang="en-US" sz="2000" dirty="0">
                        <a:effectLst/>
                        <a:latin typeface="Calibri" charset="0"/>
                        <a:ea typeface="ＭＳ 明朝" charset="-128"/>
                        <a:cs typeface="Arial" charset="0"/>
                      </a:endParaRPr>
                    </a:p>
                  </a:txBody>
                  <a:tcPr marL="16268" marR="16268" marT="16268" marB="16268"/>
                </a:tc>
                <a:tc>
                  <a:txBody>
                    <a:bodyPr/>
                    <a:lstStyle/>
                    <a:p>
                      <a:pPr marL="91440" marR="0">
                        <a:spcBef>
                          <a:spcPts val="0"/>
                        </a:spcBef>
                        <a:spcAft>
                          <a:spcPts val="0"/>
                        </a:spcAft>
                      </a:pPr>
                      <a:r>
                        <a:rPr lang="en-US" sz="2000">
                          <a:effectLst/>
                        </a:rPr>
                        <a:t>$95.33 M external awards/$106 M in expenditures for 2016</a:t>
                      </a:r>
                      <a:endParaRPr lang="en-US" sz="2000">
                        <a:effectLst/>
                        <a:latin typeface="Calibri" charset="0"/>
                        <a:ea typeface="ＭＳ 明朝" charset="-128"/>
                        <a:cs typeface="Arial" charset="0"/>
                      </a:endParaRPr>
                    </a:p>
                  </a:txBody>
                  <a:tcPr marL="16268" marR="16268" marT="16268" marB="16268"/>
                </a:tc>
                <a:tc>
                  <a:txBody>
                    <a:bodyPr/>
                    <a:lstStyle/>
                    <a:p>
                      <a:pPr marL="91440" marR="0">
                        <a:spcBef>
                          <a:spcPts val="0"/>
                        </a:spcBef>
                        <a:spcAft>
                          <a:spcPts val="0"/>
                        </a:spcAft>
                      </a:pPr>
                      <a:r>
                        <a:rPr lang="en-US" sz="2000">
                          <a:effectLst/>
                        </a:rPr>
                        <a:t>$115 Million External funding</a:t>
                      </a:r>
                      <a:endParaRPr lang="en-US" sz="2000">
                        <a:effectLst/>
                        <a:latin typeface="Calibri" charset="0"/>
                        <a:ea typeface="ＭＳ 明朝" charset="-128"/>
                        <a:cs typeface="Arial" charset="0"/>
                      </a:endParaRPr>
                    </a:p>
                  </a:txBody>
                  <a:tcPr marL="16268" marR="16268" marT="16268" marB="16268"/>
                </a:tc>
              </a:tr>
              <a:tr h="344878">
                <a:tc>
                  <a:txBody>
                    <a:bodyPr/>
                    <a:lstStyle/>
                    <a:p>
                      <a:pPr marL="91440" marR="0">
                        <a:spcBef>
                          <a:spcPts val="0"/>
                        </a:spcBef>
                        <a:spcAft>
                          <a:spcPts val="0"/>
                        </a:spcAft>
                      </a:pPr>
                      <a:r>
                        <a:rPr lang="en-US" sz="2000">
                          <a:effectLst/>
                        </a:rPr>
                        <a:t>Income-bearing IP licenses</a:t>
                      </a:r>
                      <a:endParaRPr lang="en-US" sz="2000">
                        <a:effectLst/>
                        <a:latin typeface="Calibri" charset="0"/>
                        <a:ea typeface="ＭＳ 明朝" charset="-128"/>
                        <a:cs typeface="Arial" charset="0"/>
                      </a:endParaRPr>
                    </a:p>
                  </a:txBody>
                  <a:tcPr marL="16268" marR="16268" marT="16268" marB="16268"/>
                </a:tc>
                <a:tc>
                  <a:txBody>
                    <a:bodyPr/>
                    <a:lstStyle/>
                    <a:p>
                      <a:pPr marL="91440" marR="0">
                        <a:spcBef>
                          <a:spcPts val="0"/>
                        </a:spcBef>
                        <a:spcAft>
                          <a:spcPts val="0"/>
                        </a:spcAft>
                      </a:pPr>
                      <a:r>
                        <a:rPr lang="en-US" sz="2000">
                          <a:effectLst/>
                        </a:rPr>
                        <a:t>2 to 3 per year</a:t>
                      </a:r>
                      <a:endParaRPr lang="en-US" sz="2000">
                        <a:effectLst/>
                        <a:latin typeface="Calibri" charset="0"/>
                        <a:ea typeface="ＭＳ 明朝" charset="-128"/>
                        <a:cs typeface="Arial" charset="0"/>
                      </a:endParaRPr>
                    </a:p>
                  </a:txBody>
                  <a:tcPr marL="16268" marR="16268" marT="16268" marB="16268"/>
                </a:tc>
                <a:tc>
                  <a:txBody>
                    <a:bodyPr/>
                    <a:lstStyle/>
                    <a:p>
                      <a:pPr marL="91440" marR="0">
                        <a:spcBef>
                          <a:spcPts val="0"/>
                        </a:spcBef>
                        <a:spcAft>
                          <a:spcPts val="0"/>
                        </a:spcAft>
                      </a:pPr>
                      <a:r>
                        <a:rPr lang="en-US" sz="2000">
                          <a:effectLst/>
                        </a:rPr>
                        <a:t>5 or more per year</a:t>
                      </a:r>
                      <a:endParaRPr lang="en-US" sz="2000">
                        <a:effectLst/>
                        <a:latin typeface="Calibri" charset="0"/>
                        <a:ea typeface="ＭＳ 明朝" charset="-128"/>
                        <a:cs typeface="Arial" charset="0"/>
                      </a:endParaRPr>
                    </a:p>
                  </a:txBody>
                  <a:tcPr marL="16268" marR="16268" marT="16268" marB="16268"/>
                </a:tc>
              </a:tr>
              <a:tr h="969560">
                <a:tc>
                  <a:txBody>
                    <a:bodyPr/>
                    <a:lstStyle/>
                    <a:p>
                      <a:pPr marL="91440" marR="0">
                        <a:lnSpc>
                          <a:spcPct val="115000"/>
                        </a:lnSpc>
                        <a:spcBef>
                          <a:spcPts val="0"/>
                        </a:spcBef>
                        <a:spcAft>
                          <a:spcPts val="0"/>
                        </a:spcAft>
                      </a:pPr>
                      <a:r>
                        <a:rPr lang="en-US" sz="2000">
                          <a:effectLst/>
                        </a:rPr>
                        <a:t>Degree programs created, substantially modified, or eliminated</a:t>
                      </a:r>
                      <a:endParaRPr lang="en-US" sz="2000">
                        <a:effectLst/>
                        <a:latin typeface="Calibri" charset="0"/>
                        <a:ea typeface="ＭＳ 明朝" charset="-128"/>
                        <a:cs typeface="Arial" charset="0"/>
                      </a:endParaRPr>
                    </a:p>
                  </a:txBody>
                  <a:tcPr marL="16268" marR="16268" marT="16268" marB="16268"/>
                </a:tc>
                <a:tc>
                  <a:txBody>
                    <a:bodyPr/>
                    <a:lstStyle/>
                    <a:p>
                      <a:pPr marL="91440" marR="0">
                        <a:spcBef>
                          <a:spcPts val="0"/>
                        </a:spcBef>
                        <a:spcAft>
                          <a:spcPts val="0"/>
                        </a:spcAft>
                      </a:pPr>
                      <a:r>
                        <a:rPr lang="en-US" sz="2000">
                          <a:effectLst/>
                        </a:rPr>
                        <a:t>211 degree programs</a:t>
                      </a:r>
                      <a:endParaRPr lang="en-US" sz="2000">
                        <a:effectLst/>
                        <a:latin typeface="Calibri" charset="0"/>
                        <a:ea typeface="ＭＳ 明朝" charset="-128"/>
                        <a:cs typeface="Arial" charset="0"/>
                      </a:endParaRPr>
                    </a:p>
                  </a:txBody>
                  <a:tcPr marL="16268" marR="16268" marT="16268" marB="16268"/>
                </a:tc>
                <a:tc>
                  <a:txBody>
                    <a:bodyPr/>
                    <a:lstStyle/>
                    <a:p>
                      <a:pPr marL="91440" marR="0">
                        <a:spcBef>
                          <a:spcPts val="0"/>
                        </a:spcBef>
                        <a:spcAft>
                          <a:spcPts val="0"/>
                        </a:spcAft>
                      </a:pPr>
                      <a:r>
                        <a:rPr lang="en-US" sz="2000">
                          <a:effectLst/>
                        </a:rPr>
                        <a:t>8 New academic programs; 4 modified or eliminated</a:t>
                      </a:r>
                      <a:endParaRPr lang="en-US" sz="2000">
                        <a:effectLst/>
                        <a:latin typeface="Calibri" charset="0"/>
                        <a:ea typeface="ＭＳ 明朝" charset="-128"/>
                        <a:cs typeface="Arial" charset="0"/>
                      </a:endParaRPr>
                    </a:p>
                  </a:txBody>
                  <a:tcPr marL="16268" marR="16268" marT="16268" marB="16268"/>
                </a:tc>
              </a:tr>
              <a:tr h="734537">
                <a:tc>
                  <a:txBody>
                    <a:bodyPr/>
                    <a:lstStyle/>
                    <a:p>
                      <a:pPr marL="91440" marR="0">
                        <a:lnSpc>
                          <a:spcPct val="115000"/>
                        </a:lnSpc>
                        <a:spcBef>
                          <a:spcPts val="0"/>
                        </a:spcBef>
                        <a:spcAft>
                          <a:spcPts val="0"/>
                        </a:spcAft>
                      </a:pPr>
                      <a:r>
                        <a:rPr lang="en-US" sz="2000">
                          <a:effectLst/>
                        </a:rPr>
                        <a:t>Number of international students (undergraduate and graduate)</a:t>
                      </a:r>
                      <a:endParaRPr lang="en-US" sz="2000">
                        <a:effectLst/>
                        <a:latin typeface="Calibri" charset="0"/>
                        <a:ea typeface="ＭＳ 明朝" charset="-128"/>
                        <a:cs typeface="Arial" charset="0"/>
                      </a:endParaRPr>
                    </a:p>
                  </a:txBody>
                  <a:tcPr marL="16268" marR="16268" marT="16268" marB="16268"/>
                </a:tc>
                <a:tc>
                  <a:txBody>
                    <a:bodyPr/>
                    <a:lstStyle/>
                    <a:p>
                      <a:pPr marL="91440" marR="0">
                        <a:spcBef>
                          <a:spcPts val="0"/>
                        </a:spcBef>
                        <a:spcAft>
                          <a:spcPts val="0"/>
                        </a:spcAft>
                      </a:pPr>
                      <a:r>
                        <a:rPr lang="en-US" sz="2000">
                          <a:effectLst/>
                        </a:rPr>
                        <a:t>791</a:t>
                      </a:r>
                      <a:endParaRPr lang="en-US" sz="2000">
                        <a:effectLst/>
                        <a:latin typeface="Calibri" charset="0"/>
                        <a:ea typeface="ＭＳ 明朝" charset="-128"/>
                        <a:cs typeface="Arial" charset="0"/>
                      </a:endParaRPr>
                    </a:p>
                  </a:txBody>
                  <a:tcPr marL="16268" marR="16268" marT="16268" marB="16268"/>
                </a:tc>
                <a:tc>
                  <a:txBody>
                    <a:bodyPr/>
                    <a:lstStyle/>
                    <a:p>
                      <a:pPr marL="91440" marR="0">
                        <a:spcBef>
                          <a:spcPts val="0"/>
                        </a:spcBef>
                        <a:spcAft>
                          <a:spcPts val="0"/>
                        </a:spcAft>
                      </a:pPr>
                      <a:r>
                        <a:rPr lang="en-US" sz="2000">
                          <a:effectLst/>
                        </a:rPr>
                        <a:t>1050</a:t>
                      </a:r>
                      <a:endParaRPr lang="en-US" sz="2000">
                        <a:effectLst/>
                        <a:latin typeface="Calibri" charset="0"/>
                        <a:ea typeface="ＭＳ 明朝" charset="-128"/>
                        <a:cs typeface="Arial" charset="0"/>
                      </a:endParaRPr>
                    </a:p>
                  </a:txBody>
                  <a:tcPr marL="16268" marR="16268" marT="16268" marB="16268"/>
                </a:tc>
              </a:tr>
              <a:tr h="734537">
                <a:tc>
                  <a:txBody>
                    <a:bodyPr/>
                    <a:lstStyle/>
                    <a:p>
                      <a:pPr marL="91440" marR="0">
                        <a:lnSpc>
                          <a:spcPct val="115000"/>
                        </a:lnSpc>
                        <a:spcBef>
                          <a:spcPts val="0"/>
                        </a:spcBef>
                        <a:spcAft>
                          <a:spcPts val="0"/>
                        </a:spcAft>
                      </a:pPr>
                      <a:r>
                        <a:rPr lang="en-US" sz="2000">
                          <a:effectLst/>
                        </a:rPr>
                        <a:t>Number of students and faculty participants in study abroad</a:t>
                      </a:r>
                      <a:endParaRPr lang="en-US" sz="2000">
                        <a:effectLst/>
                        <a:latin typeface="Calibri" charset="0"/>
                        <a:ea typeface="ＭＳ 明朝" charset="-128"/>
                        <a:cs typeface="Arial" charset="0"/>
                      </a:endParaRPr>
                    </a:p>
                  </a:txBody>
                  <a:tcPr marL="16268" marR="16268" marT="16268" marB="16268"/>
                </a:tc>
                <a:tc>
                  <a:txBody>
                    <a:bodyPr/>
                    <a:lstStyle/>
                    <a:p>
                      <a:pPr marL="91440" marR="0">
                        <a:spcBef>
                          <a:spcPts val="0"/>
                        </a:spcBef>
                        <a:spcAft>
                          <a:spcPts val="0"/>
                        </a:spcAft>
                      </a:pPr>
                      <a:r>
                        <a:rPr lang="en-US" sz="2000">
                          <a:effectLst/>
                        </a:rPr>
                        <a:t>425: 395 students, 30 faculty</a:t>
                      </a:r>
                      <a:endParaRPr lang="en-US" sz="2000">
                        <a:effectLst/>
                        <a:latin typeface="Calibri" charset="0"/>
                        <a:ea typeface="ＭＳ 明朝" charset="-128"/>
                        <a:cs typeface="Arial" charset="0"/>
                      </a:endParaRPr>
                    </a:p>
                  </a:txBody>
                  <a:tcPr marL="16268" marR="16268" marT="16268" marB="16268"/>
                </a:tc>
                <a:tc>
                  <a:txBody>
                    <a:bodyPr/>
                    <a:lstStyle/>
                    <a:p>
                      <a:pPr marL="91440" marR="0">
                        <a:spcBef>
                          <a:spcPts val="0"/>
                        </a:spcBef>
                        <a:spcAft>
                          <a:spcPts val="0"/>
                        </a:spcAft>
                      </a:pPr>
                      <a:r>
                        <a:rPr lang="en-US" sz="2000" dirty="0">
                          <a:effectLst/>
                        </a:rPr>
                        <a:t>650 students and faculty</a:t>
                      </a:r>
                      <a:endParaRPr lang="en-US" sz="2000" dirty="0">
                        <a:effectLst/>
                        <a:latin typeface="Calibri" charset="0"/>
                        <a:ea typeface="ＭＳ 明朝" charset="-128"/>
                        <a:cs typeface="Arial" charset="0"/>
                      </a:endParaRPr>
                    </a:p>
                  </a:txBody>
                  <a:tcPr marL="16268" marR="16268" marT="16268" marB="16268"/>
                </a:tc>
              </a:tr>
            </a:tbl>
          </a:graphicData>
        </a:graphic>
      </p:graphicFrame>
    </p:spTree>
    <p:extLst>
      <p:ext uri="{BB962C8B-B14F-4D97-AF65-F5344CB8AC3E}">
        <p14:creationId xmlns:p14="http://schemas.microsoft.com/office/powerpoint/2010/main" val="9723838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2</a:t>
            </a:r>
            <a:endParaRPr lang="en-US" dirty="0"/>
          </a:p>
        </p:txBody>
      </p:sp>
      <p:sp>
        <p:nvSpPr>
          <p:cNvPr id="3" name="Content Placeholder 2"/>
          <p:cNvSpPr>
            <a:spLocks noGrp="1"/>
          </p:cNvSpPr>
          <p:nvPr>
            <p:ph idx="1"/>
          </p:nvPr>
        </p:nvSpPr>
        <p:spPr/>
        <p:txBody>
          <a:bodyPr/>
          <a:lstStyle/>
          <a:p>
            <a:r>
              <a:rPr lang="en-US" i="1" dirty="0" smtClean="0"/>
              <a:t>Inspire </a:t>
            </a:r>
            <a:r>
              <a:rPr lang="en-US" i="1" dirty="0"/>
              <a:t>students to pursue a productive, engaged and fulfilling life and prepare them to succeed in a sustainable global economy</a:t>
            </a:r>
            <a:r>
              <a:rPr lang="en-US" i="1" dirty="0" smtClean="0"/>
              <a:t>.</a:t>
            </a:r>
          </a:p>
          <a:p>
            <a:pPr lvl="1"/>
            <a:r>
              <a:rPr lang="en-US" dirty="0" smtClean="0"/>
              <a:t>Welcome, support and graduate students of differing backgrounds, abilities and needs and from different cultures, communities and nations</a:t>
            </a:r>
          </a:p>
          <a:p>
            <a:pPr lvl="1"/>
            <a:r>
              <a:rPr lang="en-US" dirty="0" smtClean="0"/>
              <a:t>Engage and graduate well-rounded and creative thinkers, capable of meeting unpredictable and complex challenges</a:t>
            </a:r>
          </a:p>
          <a:p>
            <a:pPr lvl="1"/>
            <a:r>
              <a:rPr lang="en-US" dirty="0" smtClean="0"/>
              <a:t>Build pathways to academic, cultural, professional and entrepreneurial opportunity and leadership at undergraduate and graduate levels</a:t>
            </a:r>
          </a:p>
          <a:p>
            <a:pPr lvl="1"/>
            <a:endParaRPr lang="en-US" dirty="0"/>
          </a:p>
        </p:txBody>
      </p:sp>
    </p:spTree>
    <p:extLst>
      <p:ext uri="{BB962C8B-B14F-4D97-AF65-F5344CB8AC3E}">
        <p14:creationId xmlns:p14="http://schemas.microsoft.com/office/powerpoint/2010/main" val="1898083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2 -  Key Performance Indicators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06688309"/>
              </p:ext>
            </p:extLst>
          </p:nvPr>
        </p:nvGraphicFramePr>
        <p:xfrm>
          <a:off x="926412" y="1812087"/>
          <a:ext cx="10457206" cy="4231523"/>
        </p:xfrm>
        <a:graphic>
          <a:graphicData uri="http://schemas.openxmlformats.org/drawingml/2006/table">
            <a:tbl>
              <a:tblPr firstRow="1" firstCol="1" bandRow="1">
                <a:tableStyleId>{00A15C55-8517-42AA-B614-E9B94910E393}</a:tableStyleId>
              </a:tblPr>
              <a:tblGrid>
                <a:gridCol w="4591679"/>
                <a:gridCol w="2998194"/>
                <a:gridCol w="2759450"/>
                <a:gridCol w="107883"/>
              </a:tblGrid>
              <a:tr h="356251">
                <a:tc>
                  <a:txBody>
                    <a:bodyPr/>
                    <a:lstStyle/>
                    <a:p>
                      <a:pPr marL="0" marR="0" algn="ctr">
                        <a:spcBef>
                          <a:spcPts val="0"/>
                        </a:spcBef>
                        <a:spcAft>
                          <a:spcPts val="0"/>
                        </a:spcAft>
                      </a:pPr>
                      <a:r>
                        <a:rPr lang="en-US" sz="2100" dirty="0">
                          <a:effectLst/>
                        </a:rPr>
                        <a:t>PERFORMANCE INDICATORS</a:t>
                      </a:r>
                      <a:endParaRPr lang="en-US" sz="2100" dirty="0">
                        <a:effectLst/>
                        <a:latin typeface="Calibri" charset="0"/>
                        <a:ea typeface="ＭＳ 明朝" charset="-128"/>
                        <a:cs typeface="Arial" charset="0"/>
                      </a:endParaRPr>
                    </a:p>
                  </a:txBody>
                  <a:tcPr marL="16656" marR="16656" marT="16656" marB="16656" anchor="ctr"/>
                </a:tc>
                <a:tc>
                  <a:txBody>
                    <a:bodyPr/>
                    <a:lstStyle/>
                    <a:p>
                      <a:pPr marL="0" marR="0" algn="ctr">
                        <a:spcBef>
                          <a:spcPts val="0"/>
                        </a:spcBef>
                        <a:spcAft>
                          <a:spcPts val="0"/>
                        </a:spcAft>
                      </a:pPr>
                      <a:r>
                        <a:rPr lang="en-US" sz="2100">
                          <a:effectLst/>
                        </a:rPr>
                        <a:t>BASELINE</a:t>
                      </a:r>
                      <a:endParaRPr lang="en-US" sz="2100">
                        <a:effectLst/>
                        <a:latin typeface="Calibri" charset="0"/>
                        <a:ea typeface="ＭＳ 明朝" charset="-128"/>
                        <a:cs typeface="Arial" charset="0"/>
                      </a:endParaRPr>
                    </a:p>
                  </a:txBody>
                  <a:tcPr marL="16656" marR="16656" marT="16656" marB="16656" anchor="ctr"/>
                </a:tc>
                <a:tc gridSpan="2">
                  <a:txBody>
                    <a:bodyPr/>
                    <a:lstStyle/>
                    <a:p>
                      <a:pPr marL="0" marR="0" algn="ctr">
                        <a:spcBef>
                          <a:spcPts val="0"/>
                        </a:spcBef>
                        <a:spcAft>
                          <a:spcPts val="0"/>
                        </a:spcAft>
                      </a:pPr>
                      <a:r>
                        <a:rPr lang="en-US" sz="2100">
                          <a:effectLst/>
                        </a:rPr>
                        <a:t>2022 TARGET</a:t>
                      </a:r>
                      <a:endParaRPr lang="en-US" sz="2100">
                        <a:effectLst/>
                        <a:latin typeface="Calibri" charset="0"/>
                        <a:ea typeface="ＭＳ 明朝" charset="-128"/>
                        <a:cs typeface="Arial" charset="0"/>
                      </a:endParaRPr>
                    </a:p>
                  </a:txBody>
                  <a:tcPr marL="16656" marR="16656" marT="16656" marB="16656" anchor="ctr"/>
                </a:tc>
                <a:tc hMerge="1">
                  <a:txBody>
                    <a:bodyPr/>
                    <a:lstStyle/>
                    <a:p>
                      <a:endParaRPr lang="en-US"/>
                    </a:p>
                  </a:txBody>
                  <a:tcPr/>
                </a:tc>
              </a:tr>
              <a:tr h="322939">
                <a:tc>
                  <a:txBody>
                    <a:bodyPr/>
                    <a:lstStyle/>
                    <a:p>
                      <a:pPr marL="0" marR="0">
                        <a:spcBef>
                          <a:spcPts val="0"/>
                        </a:spcBef>
                        <a:spcAft>
                          <a:spcPts val="0"/>
                        </a:spcAft>
                      </a:pPr>
                      <a:r>
                        <a:rPr lang="en-US" sz="2100">
                          <a:effectLst/>
                        </a:rPr>
                        <a:t>Overall Enrollment </a:t>
                      </a:r>
                      <a:endParaRPr lang="en-US" sz="2100">
                        <a:effectLst/>
                        <a:latin typeface="Calibri" charset="0"/>
                        <a:ea typeface="ＭＳ 明朝" charset="-128"/>
                        <a:cs typeface="Arial" charset="0"/>
                      </a:endParaRPr>
                    </a:p>
                  </a:txBody>
                  <a:tcPr marL="119927" marR="119927" marT="0" marB="0" anchor="ctr"/>
                </a:tc>
                <a:tc>
                  <a:txBody>
                    <a:bodyPr/>
                    <a:lstStyle/>
                    <a:p>
                      <a:pPr marL="0" marR="0">
                        <a:spcBef>
                          <a:spcPts val="0"/>
                        </a:spcBef>
                        <a:spcAft>
                          <a:spcPts val="0"/>
                        </a:spcAft>
                      </a:pPr>
                      <a:r>
                        <a:rPr lang="en-US" sz="2100">
                          <a:effectLst/>
                        </a:rPr>
                        <a:t>12,366</a:t>
                      </a:r>
                      <a:endParaRPr lang="en-US" sz="2100">
                        <a:effectLst/>
                        <a:latin typeface="Calibri" charset="0"/>
                        <a:ea typeface="ＭＳ 明朝" charset="-128"/>
                        <a:cs typeface="Arial" charset="0"/>
                      </a:endParaRPr>
                    </a:p>
                  </a:txBody>
                  <a:tcPr marL="119927" marR="119927" marT="0" marB="0" anchor="ctr"/>
                </a:tc>
                <a:tc>
                  <a:txBody>
                    <a:bodyPr/>
                    <a:lstStyle/>
                    <a:p>
                      <a:pPr marL="0" marR="0">
                        <a:spcBef>
                          <a:spcPts val="0"/>
                        </a:spcBef>
                        <a:spcAft>
                          <a:spcPts val="0"/>
                        </a:spcAft>
                      </a:pPr>
                      <a:r>
                        <a:rPr lang="en-US" sz="2100">
                          <a:effectLst/>
                        </a:rPr>
                        <a:t>13,500</a:t>
                      </a:r>
                      <a:endParaRPr lang="en-US" sz="2100">
                        <a:effectLst/>
                        <a:latin typeface="Calibri" charset="0"/>
                        <a:ea typeface="ＭＳ 明朝" charset="-128"/>
                        <a:cs typeface="Arial" charset="0"/>
                      </a:endParaRPr>
                    </a:p>
                  </a:txBody>
                  <a:tcPr marL="119927" marR="119927" marT="0" marB="0" anchor="ctr"/>
                </a:tc>
                <a:tc>
                  <a:txBody>
                    <a:bodyPr/>
                    <a:lstStyle/>
                    <a:p>
                      <a:pPr marL="0" marR="0">
                        <a:spcBef>
                          <a:spcPts val="0"/>
                        </a:spcBef>
                        <a:spcAft>
                          <a:spcPts val="0"/>
                        </a:spcAft>
                      </a:pPr>
                      <a:r>
                        <a:rPr lang="en-US" sz="2100">
                          <a:effectLst/>
                        </a:rPr>
                        <a:t> </a:t>
                      </a:r>
                      <a:endParaRPr lang="en-US" sz="2100">
                        <a:effectLst/>
                        <a:latin typeface="Calibri" charset="0"/>
                        <a:ea typeface="ＭＳ 明朝" charset="-128"/>
                        <a:cs typeface="Arial" charset="0"/>
                      </a:endParaRPr>
                    </a:p>
                  </a:txBody>
                  <a:tcPr marL="0" marR="0" marT="0" marB="0" anchor="ctr"/>
                </a:tc>
              </a:tr>
              <a:tr h="322939">
                <a:tc>
                  <a:txBody>
                    <a:bodyPr/>
                    <a:lstStyle/>
                    <a:p>
                      <a:pPr marL="0" marR="0">
                        <a:spcBef>
                          <a:spcPts val="0"/>
                        </a:spcBef>
                        <a:spcAft>
                          <a:spcPts val="0"/>
                        </a:spcAft>
                      </a:pPr>
                      <a:r>
                        <a:rPr lang="en-US" sz="2100">
                          <a:effectLst/>
                        </a:rPr>
                        <a:t>Enrollment of transfer students</a:t>
                      </a:r>
                      <a:endParaRPr lang="en-US" sz="2100">
                        <a:effectLst/>
                        <a:latin typeface="Calibri" charset="0"/>
                        <a:ea typeface="ＭＳ 明朝" charset="-128"/>
                        <a:cs typeface="Arial" charset="0"/>
                      </a:endParaRPr>
                    </a:p>
                  </a:txBody>
                  <a:tcPr marL="119927" marR="119927" marT="0" marB="0" anchor="ctr"/>
                </a:tc>
                <a:tc>
                  <a:txBody>
                    <a:bodyPr/>
                    <a:lstStyle/>
                    <a:p>
                      <a:pPr marL="0" marR="0">
                        <a:spcBef>
                          <a:spcPts val="0"/>
                        </a:spcBef>
                        <a:spcAft>
                          <a:spcPts val="0"/>
                        </a:spcAft>
                      </a:pPr>
                      <a:r>
                        <a:rPr lang="en-US" sz="2100">
                          <a:effectLst/>
                        </a:rPr>
                        <a:t>967</a:t>
                      </a:r>
                      <a:endParaRPr lang="en-US" sz="2100">
                        <a:effectLst/>
                        <a:latin typeface="Calibri" charset="0"/>
                        <a:ea typeface="ＭＳ 明朝" charset="-128"/>
                        <a:cs typeface="Arial" charset="0"/>
                      </a:endParaRPr>
                    </a:p>
                  </a:txBody>
                  <a:tcPr marL="119927" marR="119927" marT="0" marB="0" anchor="ctr"/>
                </a:tc>
                <a:tc>
                  <a:txBody>
                    <a:bodyPr/>
                    <a:lstStyle/>
                    <a:p>
                      <a:pPr marL="0" marR="0">
                        <a:spcBef>
                          <a:spcPts val="0"/>
                        </a:spcBef>
                        <a:spcAft>
                          <a:spcPts val="0"/>
                        </a:spcAft>
                      </a:pPr>
                      <a:r>
                        <a:rPr lang="en-US" sz="2100">
                          <a:effectLst/>
                        </a:rPr>
                        <a:t>1200</a:t>
                      </a:r>
                      <a:endParaRPr lang="en-US" sz="2100">
                        <a:effectLst/>
                        <a:latin typeface="Calibri" charset="0"/>
                        <a:ea typeface="ＭＳ 明朝" charset="-128"/>
                        <a:cs typeface="Arial" charset="0"/>
                      </a:endParaRPr>
                    </a:p>
                  </a:txBody>
                  <a:tcPr marL="119927" marR="119927" marT="0" marB="0" anchor="ctr"/>
                </a:tc>
                <a:tc>
                  <a:txBody>
                    <a:bodyPr/>
                    <a:lstStyle/>
                    <a:p>
                      <a:pPr marL="0" marR="0">
                        <a:spcBef>
                          <a:spcPts val="0"/>
                        </a:spcBef>
                        <a:spcAft>
                          <a:spcPts val="0"/>
                        </a:spcAft>
                      </a:pPr>
                      <a:r>
                        <a:rPr lang="en-US" sz="2100">
                          <a:effectLst/>
                        </a:rPr>
                        <a:t> </a:t>
                      </a:r>
                      <a:endParaRPr lang="en-US" sz="2100">
                        <a:effectLst/>
                        <a:latin typeface="Calibri" charset="0"/>
                        <a:ea typeface="ＭＳ 明朝" charset="-128"/>
                        <a:cs typeface="Arial" charset="0"/>
                      </a:endParaRPr>
                    </a:p>
                  </a:txBody>
                  <a:tcPr marL="0" marR="0" marT="0" marB="0" anchor="ctr"/>
                </a:tc>
              </a:tr>
              <a:tr h="645879">
                <a:tc>
                  <a:txBody>
                    <a:bodyPr/>
                    <a:lstStyle/>
                    <a:p>
                      <a:pPr marL="0" marR="0">
                        <a:spcBef>
                          <a:spcPts val="0"/>
                        </a:spcBef>
                        <a:spcAft>
                          <a:spcPts val="0"/>
                        </a:spcAft>
                      </a:pPr>
                      <a:r>
                        <a:rPr lang="en-US" sz="2100">
                          <a:effectLst/>
                        </a:rPr>
                        <a:t>Enrollment of underrepresented students  </a:t>
                      </a:r>
                      <a:endParaRPr lang="en-US" sz="2100">
                        <a:effectLst/>
                        <a:latin typeface="Calibri" charset="0"/>
                        <a:ea typeface="ＭＳ 明朝" charset="-128"/>
                        <a:cs typeface="Arial" charset="0"/>
                      </a:endParaRPr>
                    </a:p>
                  </a:txBody>
                  <a:tcPr marL="119927" marR="119927" marT="0" marB="0" anchor="ctr"/>
                </a:tc>
                <a:tc>
                  <a:txBody>
                    <a:bodyPr/>
                    <a:lstStyle/>
                    <a:p>
                      <a:pPr marL="0" marR="0">
                        <a:spcBef>
                          <a:spcPts val="0"/>
                        </a:spcBef>
                        <a:spcAft>
                          <a:spcPts val="0"/>
                        </a:spcAft>
                      </a:pPr>
                      <a:r>
                        <a:rPr lang="en-US" sz="2100">
                          <a:effectLst/>
                        </a:rPr>
                        <a:t>13%</a:t>
                      </a:r>
                      <a:endParaRPr lang="en-US" sz="2100">
                        <a:effectLst/>
                        <a:latin typeface="Calibri" charset="0"/>
                        <a:ea typeface="ＭＳ 明朝" charset="-128"/>
                        <a:cs typeface="Arial" charset="0"/>
                      </a:endParaRPr>
                    </a:p>
                  </a:txBody>
                  <a:tcPr marL="119927" marR="119927" marT="0" marB="0" anchor="ctr"/>
                </a:tc>
                <a:tc>
                  <a:txBody>
                    <a:bodyPr/>
                    <a:lstStyle/>
                    <a:p>
                      <a:pPr marL="0" marR="0">
                        <a:spcBef>
                          <a:spcPts val="0"/>
                        </a:spcBef>
                        <a:spcAft>
                          <a:spcPts val="0"/>
                        </a:spcAft>
                      </a:pPr>
                      <a:r>
                        <a:rPr lang="en-US" sz="2100">
                          <a:effectLst/>
                        </a:rPr>
                        <a:t>17%</a:t>
                      </a:r>
                      <a:endParaRPr lang="en-US" sz="2100">
                        <a:effectLst/>
                        <a:latin typeface="Calibri" charset="0"/>
                        <a:ea typeface="ＭＳ 明朝" charset="-128"/>
                        <a:cs typeface="Arial" charset="0"/>
                      </a:endParaRPr>
                    </a:p>
                  </a:txBody>
                  <a:tcPr marL="119927" marR="119927" marT="0" marB="0" anchor="ctr"/>
                </a:tc>
                <a:tc>
                  <a:txBody>
                    <a:bodyPr/>
                    <a:lstStyle/>
                    <a:p>
                      <a:pPr marL="0" marR="0">
                        <a:spcBef>
                          <a:spcPts val="0"/>
                        </a:spcBef>
                        <a:spcAft>
                          <a:spcPts val="0"/>
                        </a:spcAft>
                      </a:pPr>
                      <a:r>
                        <a:rPr lang="en-US" sz="2100">
                          <a:effectLst/>
                        </a:rPr>
                        <a:t> </a:t>
                      </a:r>
                      <a:endParaRPr lang="en-US" sz="2100">
                        <a:effectLst/>
                        <a:latin typeface="Calibri" charset="0"/>
                        <a:ea typeface="ＭＳ 明朝" charset="-128"/>
                        <a:cs typeface="Arial" charset="0"/>
                      </a:endParaRPr>
                    </a:p>
                  </a:txBody>
                  <a:tcPr marL="0" marR="0" marT="0" marB="0" anchor="ctr"/>
                </a:tc>
              </a:tr>
              <a:tr h="968818">
                <a:tc>
                  <a:txBody>
                    <a:bodyPr/>
                    <a:lstStyle/>
                    <a:p>
                      <a:pPr marL="0" marR="0">
                        <a:spcBef>
                          <a:spcPts val="0"/>
                        </a:spcBef>
                        <a:spcAft>
                          <a:spcPts val="0"/>
                        </a:spcAft>
                      </a:pPr>
                      <a:r>
                        <a:rPr lang="en-US" sz="2100">
                          <a:effectLst/>
                        </a:rPr>
                        <a:t>Retention rate for FTFT (First-time, Full-time, Baccalaureate Degree-seeking)</a:t>
                      </a:r>
                      <a:endParaRPr lang="en-US" sz="2100">
                        <a:effectLst/>
                        <a:latin typeface="Calibri" charset="0"/>
                        <a:ea typeface="ＭＳ 明朝" charset="-128"/>
                        <a:cs typeface="Arial" charset="0"/>
                      </a:endParaRPr>
                    </a:p>
                  </a:txBody>
                  <a:tcPr marL="119927" marR="119927" marT="0" marB="0" anchor="ctr"/>
                </a:tc>
                <a:tc>
                  <a:txBody>
                    <a:bodyPr/>
                    <a:lstStyle/>
                    <a:p>
                      <a:pPr marL="0" marR="0">
                        <a:spcBef>
                          <a:spcPts val="0"/>
                        </a:spcBef>
                        <a:spcAft>
                          <a:spcPts val="0"/>
                        </a:spcAft>
                      </a:pPr>
                      <a:r>
                        <a:rPr lang="en-US" sz="2100">
                          <a:effectLst/>
                        </a:rPr>
                        <a:t>76%</a:t>
                      </a:r>
                      <a:endParaRPr lang="en-US" sz="2100">
                        <a:effectLst/>
                        <a:latin typeface="Calibri" charset="0"/>
                        <a:ea typeface="ＭＳ 明朝" charset="-128"/>
                        <a:cs typeface="Arial" charset="0"/>
                      </a:endParaRPr>
                    </a:p>
                  </a:txBody>
                  <a:tcPr marL="119927" marR="119927" marT="0" marB="0" anchor="ctr"/>
                </a:tc>
                <a:tc>
                  <a:txBody>
                    <a:bodyPr/>
                    <a:lstStyle/>
                    <a:p>
                      <a:pPr marL="0" marR="0">
                        <a:spcBef>
                          <a:spcPts val="0"/>
                        </a:spcBef>
                        <a:spcAft>
                          <a:spcPts val="0"/>
                        </a:spcAft>
                      </a:pPr>
                      <a:r>
                        <a:rPr lang="en-US" sz="2100">
                          <a:effectLst/>
                        </a:rPr>
                        <a:t>80%</a:t>
                      </a:r>
                      <a:endParaRPr lang="en-US" sz="2100">
                        <a:effectLst/>
                        <a:latin typeface="Calibri" charset="0"/>
                        <a:ea typeface="ＭＳ 明朝" charset="-128"/>
                        <a:cs typeface="Arial" charset="0"/>
                      </a:endParaRPr>
                    </a:p>
                  </a:txBody>
                  <a:tcPr marL="119927" marR="119927" marT="0" marB="0" anchor="ctr"/>
                </a:tc>
                <a:tc>
                  <a:txBody>
                    <a:bodyPr/>
                    <a:lstStyle/>
                    <a:p>
                      <a:pPr marL="0" marR="0">
                        <a:spcBef>
                          <a:spcPts val="0"/>
                        </a:spcBef>
                        <a:spcAft>
                          <a:spcPts val="0"/>
                        </a:spcAft>
                      </a:pPr>
                      <a:r>
                        <a:rPr lang="en-US" sz="2100">
                          <a:effectLst/>
                        </a:rPr>
                        <a:t> </a:t>
                      </a:r>
                      <a:endParaRPr lang="en-US" sz="2100">
                        <a:effectLst/>
                        <a:latin typeface="Calibri" charset="0"/>
                        <a:ea typeface="ＭＳ 明朝" charset="-128"/>
                        <a:cs typeface="Arial" charset="0"/>
                      </a:endParaRPr>
                    </a:p>
                  </a:txBody>
                  <a:tcPr marL="0" marR="0" marT="0" marB="0" anchor="ctr"/>
                </a:tc>
              </a:tr>
              <a:tr h="1614697">
                <a:tc>
                  <a:txBody>
                    <a:bodyPr/>
                    <a:lstStyle/>
                    <a:p>
                      <a:pPr marL="0" marR="0">
                        <a:spcBef>
                          <a:spcPts val="0"/>
                        </a:spcBef>
                        <a:spcAft>
                          <a:spcPts val="0"/>
                        </a:spcAft>
                      </a:pPr>
                      <a:r>
                        <a:rPr lang="en-US" sz="2100" dirty="0">
                          <a:effectLst/>
                        </a:rPr>
                        <a:t>Construction of new residence halls</a:t>
                      </a:r>
                      <a:endParaRPr lang="en-US" sz="2100" dirty="0">
                        <a:effectLst/>
                        <a:latin typeface="Calibri" charset="0"/>
                        <a:ea typeface="ＭＳ 明朝" charset="-128"/>
                        <a:cs typeface="Arial" charset="0"/>
                      </a:endParaRPr>
                    </a:p>
                  </a:txBody>
                  <a:tcPr marL="119927" marR="119927" marT="0" marB="0" anchor="ctr"/>
                </a:tc>
                <a:tc>
                  <a:txBody>
                    <a:bodyPr/>
                    <a:lstStyle/>
                    <a:p>
                      <a:pPr marL="0" marR="0">
                        <a:spcBef>
                          <a:spcPts val="0"/>
                        </a:spcBef>
                        <a:spcAft>
                          <a:spcPts val="0"/>
                        </a:spcAft>
                      </a:pPr>
                      <a:r>
                        <a:rPr lang="en-US" sz="2100">
                          <a:effectLst/>
                        </a:rPr>
                        <a:t>Create a 10 Year Plan for Student Housing </a:t>
                      </a:r>
                      <a:endParaRPr lang="en-US" sz="2100">
                        <a:effectLst/>
                        <a:latin typeface="Calibri" charset="0"/>
                        <a:ea typeface="ＭＳ 明朝" charset="-128"/>
                        <a:cs typeface="Arial" charset="0"/>
                      </a:endParaRPr>
                    </a:p>
                  </a:txBody>
                  <a:tcPr marL="119927" marR="119927" marT="0" marB="0" anchor="ctr"/>
                </a:tc>
                <a:tc>
                  <a:txBody>
                    <a:bodyPr/>
                    <a:lstStyle/>
                    <a:p>
                      <a:pPr marL="0" marR="0">
                        <a:spcBef>
                          <a:spcPts val="0"/>
                        </a:spcBef>
                        <a:spcAft>
                          <a:spcPts val="0"/>
                        </a:spcAft>
                      </a:pPr>
                      <a:r>
                        <a:rPr lang="en-US" sz="2100">
                          <a:effectLst/>
                        </a:rPr>
                        <a:t>10 Year plan in implementation; 2-3 new residence halls in construction or completed</a:t>
                      </a:r>
                      <a:endParaRPr lang="en-US" sz="2100">
                        <a:effectLst/>
                        <a:latin typeface="Calibri" charset="0"/>
                        <a:ea typeface="ＭＳ 明朝" charset="-128"/>
                        <a:cs typeface="Arial" charset="0"/>
                      </a:endParaRPr>
                    </a:p>
                  </a:txBody>
                  <a:tcPr marL="119927" marR="119927" marT="0" marB="0" anchor="ctr"/>
                </a:tc>
                <a:tc>
                  <a:txBody>
                    <a:bodyPr/>
                    <a:lstStyle/>
                    <a:p>
                      <a:pPr marL="0" marR="0">
                        <a:spcBef>
                          <a:spcPts val="0"/>
                        </a:spcBef>
                        <a:spcAft>
                          <a:spcPts val="0"/>
                        </a:spcAft>
                      </a:pPr>
                      <a:r>
                        <a:rPr lang="en-US" sz="2100" dirty="0">
                          <a:effectLst/>
                        </a:rPr>
                        <a:t> </a:t>
                      </a:r>
                      <a:endParaRPr lang="en-US" sz="2100" dirty="0">
                        <a:effectLst/>
                        <a:latin typeface="Calibri" charset="0"/>
                        <a:ea typeface="ＭＳ 明朝" charset="-128"/>
                        <a:cs typeface="Arial" charset="0"/>
                      </a:endParaRPr>
                    </a:p>
                  </a:txBody>
                  <a:tcPr marL="0" marR="0" marT="0" marB="0" anchor="ctr"/>
                </a:tc>
              </a:tr>
            </a:tbl>
          </a:graphicData>
        </a:graphic>
      </p:graphicFrame>
    </p:spTree>
    <p:extLst>
      <p:ext uri="{BB962C8B-B14F-4D97-AF65-F5344CB8AC3E}">
        <p14:creationId xmlns:p14="http://schemas.microsoft.com/office/powerpoint/2010/main" val="19221557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2 -  Key Performance Indicators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7193162"/>
              </p:ext>
            </p:extLst>
          </p:nvPr>
        </p:nvGraphicFramePr>
        <p:xfrm>
          <a:off x="847649" y="1665503"/>
          <a:ext cx="10596162" cy="4392396"/>
        </p:xfrm>
        <a:graphic>
          <a:graphicData uri="http://schemas.openxmlformats.org/drawingml/2006/table">
            <a:tbl>
              <a:tblPr firstRow="1" firstCol="1" bandRow="1">
                <a:tableStyleId>{00A15C55-8517-42AA-B614-E9B94910E393}</a:tableStyleId>
              </a:tblPr>
              <a:tblGrid>
                <a:gridCol w="4652694"/>
                <a:gridCol w="3038035"/>
                <a:gridCol w="2796117"/>
                <a:gridCol w="109316"/>
              </a:tblGrid>
              <a:tr h="362615">
                <a:tc>
                  <a:txBody>
                    <a:bodyPr/>
                    <a:lstStyle/>
                    <a:p>
                      <a:pPr marL="0" marR="0" algn="ctr">
                        <a:spcBef>
                          <a:spcPts val="0"/>
                        </a:spcBef>
                        <a:spcAft>
                          <a:spcPts val="0"/>
                        </a:spcAft>
                      </a:pPr>
                      <a:r>
                        <a:rPr lang="en-US" sz="2200">
                          <a:effectLst/>
                        </a:rPr>
                        <a:t>PERFORMANCE INDICATORS</a:t>
                      </a:r>
                      <a:endParaRPr lang="en-US" sz="2200">
                        <a:effectLst/>
                        <a:latin typeface="Calibri" charset="0"/>
                        <a:ea typeface="ＭＳ 明朝" charset="-128"/>
                        <a:cs typeface="Arial" charset="0"/>
                      </a:endParaRPr>
                    </a:p>
                  </a:txBody>
                  <a:tcPr marL="16878" marR="16878" marT="16878" marB="16878" anchor="ctr"/>
                </a:tc>
                <a:tc>
                  <a:txBody>
                    <a:bodyPr/>
                    <a:lstStyle/>
                    <a:p>
                      <a:pPr marL="0" marR="0" algn="ctr">
                        <a:spcBef>
                          <a:spcPts val="0"/>
                        </a:spcBef>
                        <a:spcAft>
                          <a:spcPts val="0"/>
                        </a:spcAft>
                      </a:pPr>
                      <a:r>
                        <a:rPr lang="en-US" sz="2200">
                          <a:effectLst/>
                        </a:rPr>
                        <a:t>BASELINE</a:t>
                      </a:r>
                      <a:endParaRPr lang="en-US" sz="2200">
                        <a:effectLst/>
                        <a:latin typeface="Calibri" charset="0"/>
                        <a:ea typeface="ＭＳ 明朝" charset="-128"/>
                        <a:cs typeface="Arial" charset="0"/>
                      </a:endParaRPr>
                    </a:p>
                  </a:txBody>
                  <a:tcPr marL="16878" marR="16878" marT="16878" marB="16878" anchor="ctr"/>
                </a:tc>
                <a:tc gridSpan="2">
                  <a:txBody>
                    <a:bodyPr/>
                    <a:lstStyle/>
                    <a:p>
                      <a:pPr marL="0" marR="0" algn="ctr">
                        <a:spcBef>
                          <a:spcPts val="0"/>
                        </a:spcBef>
                        <a:spcAft>
                          <a:spcPts val="0"/>
                        </a:spcAft>
                      </a:pPr>
                      <a:r>
                        <a:rPr lang="en-US" sz="2200">
                          <a:effectLst/>
                        </a:rPr>
                        <a:t>2022 TARGET</a:t>
                      </a:r>
                      <a:endParaRPr lang="en-US" sz="2200">
                        <a:effectLst/>
                        <a:latin typeface="Calibri" charset="0"/>
                        <a:ea typeface="ＭＳ 明朝" charset="-128"/>
                        <a:cs typeface="Arial" charset="0"/>
                      </a:endParaRPr>
                    </a:p>
                  </a:txBody>
                  <a:tcPr marL="16878" marR="16878" marT="16878" marB="16878" anchor="ctr"/>
                </a:tc>
                <a:tc hMerge="1">
                  <a:txBody>
                    <a:bodyPr/>
                    <a:lstStyle/>
                    <a:p>
                      <a:endParaRPr lang="en-US"/>
                    </a:p>
                  </a:txBody>
                  <a:tcPr/>
                </a:tc>
              </a:tr>
              <a:tr h="657718">
                <a:tc>
                  <a:txBody>
                    <a:bodyPr/>
                    <a:lstStyle/>
                    <a:p>
                      <a:pPr marL="0" marR="0">
                        <a:spcBef>
                          <a:spcPts val="0"/>
                        </a:spcBef>
                        <a:spcAft>
                          <a:spcPts val="0"/>
                        </a:spcAft>
                      </a:pPr>
                      <a:r>
                        <a:rPr lang="en-US" sz="2200" dirty="0" smtClean="0">
                          <a:effectLst/>
                        </a:rPr>
                        <a:t>Student participation in support services</a:t>
                      </a:r>
                      <a:endParaRPr lang="en-US" sz="2200" dirty="0">
                        <a:effectLst/>
                        <a:latin typeface="Calibri" charset="0"/>
                        <a:ea typeface="ＭＳ 明朝" charset="-128"/>
                        <a:cs typeface="Arial" charset="0"/>
                      </a:endParaRPr>
                    </a:p>
                  </a:txBody>
                  <a:tcPr marL="121522" marR="121522" marT="0" marB="0" anchor="ctr"/>
                </a:tc>
                <a:tc>
                  <a:txBody>
                    <a:bodyPr/>
                    <a:lstStyle/>
                    <a:p>
                      <a:pPr marL="0" marR="0">
                        <a:spcBef>
                          <a:spcPts val="0"/>
                        </a:spcBef>
                        <a:spcAft>
                          <a:spcPts val="0"/>
                        </a:spcAft>
                      </a:pPr>
                      <a:r>
                        <a:rPr lang="en-US" sz="2200" smtClean="0">
                          <a:effectLst/>
                        </a:rPr>
                        <a:t>16%</a:t>
                      </a:r>
                      <a:endParaRPr lang="en-US" sz="2200">
                        <a:effectLst/>
                        <a:latin typeface="Calibri" charset="0"/>
                        <a:ea typeface="ＭＳ 明朝" charset="-128"/>
                        <a:cs typeface="Arial" charset="0"/>
                      </a:endParaRPr>
                    </a:p>
                  </a:txBody>
                  <a:tcPr marL="121522" marR="121522" marT="0" marB="0" anchor="ctr"/>
                </a:tc>
                <a:tc>
                  <a:txBody>
                    <a:bodyPr/>
                    <a:lstStyle/>
                    <a:p>
                      <a:pPr marL="0" marR="0">
                        <a:spcBef>
                          <a:spcPts val="0"/>
                        </a:spcBef>
                        <a:spcAft>
                          <a:spcPts val="0"/>
                        </a:spcAft>
                      </a:pPr>
                      <a:r>
                        <a:rPr lang="en-US" sz="2200" smtClean="0">
                          <a:effectLst/>
                        </a:rPr>
                        <a:t>25%</a:t>
                      </a:r>
                      <a:endParaRPr lang="en-US" sz="2200">
                        <a:effectLst/>
                        <a:latin typeface="Calibri" charset="0"/>
                        <a:ea typeface="ＭＳ 明朝" charset="-128"/>
                        <a:cs typeface="Arial" charset="0"/>
                      </a:endParaRPr>
                    </a:p>
                  </a:txBody>
                  <a:tcPr marL="121522" marR="121522" marT="0" marB="0" anchor="ctr"/>
                </a:tc>
                <a:tc>
                  <a:txBody>
                    <a:bodyPr/>
                    <a:lstStyle/>
                    <a:p>
                      <a:pPr marL="0" marR="0">
                        <a:spcBef>
                          <a:spcPts val="0"/>
                        </a:spcBef>
                        <a:spcAft>
                          <a:spcPts val="0"/>
                        </a:spcAft>
                      </a:pPr>
                      <a:r>
                        <a:rPr lang="en-US" sz="2200" dirty="0">
                          <a:effectLst/>
                        </a:rPr>
                        <a:t> </a:t>
                      </a:r>
                      <a:endParaRPr lang="en-US" sz="2200" dirty="0">
                        <a:effectLst/>
                        <a:latin typeface="Calibri" charset="0"/>
                        <a:ea typeface="ＭＳ 明朝" charset="-128"/>
                        <a:cs typeface="Arial" charset="0"/>
                      </a:endParaRPr>
                    </a:p>
                  </a:txBody>
                  <a:tcPr marL="0" marR="0" marT="0" marB="0" anchor="ctr"/>
                </a:tc>
              </a:tr>
              <a:tr h="657718">
                <a:tc>
                  <a:txBody>
                    <a:bodyPr/>
                    <a:lstStyle/>
                    <a:p>
                      <a:pPr marL="0" marR="0">
                        <a:spcBef>
                          <a:spcPts val="0"/>
                        </a:spcBef>
                        <a:spcAft>
                          <a:spcPts val="0"/>
                        </a:spcAft>
                      </a:pPr>
                      <a:r>
                        <a:rPr lang="en-US" sz="2200" smtClean="0">
                          <a:effectLst/>
                        </a:rPr>
                        <a:t>4 and 6-year graduate rates for undergraduates </a:t>
                      </a:r>
                      <a:endParaRPr lang="en-US" sz="2200" dirty="0">
                        <a:effectLst/>
                        <a:latin typeface="Calibri" charset="0"/>
                        <a:ea typeface="ＭＳ 明朝" charset="-128"/>
                        <a:cs typeface="Arial" charset="0"/>
                      </a:endParaRPr>
                    </a:p>
                  </a:txBody>
                  <a:tcPr marL="121522" marR="121522" marT="0" marB="0" anchor="ctr"/>
                </a:tc>
                <a:tc>
                  <a:txBody>
                    <a:bodyPr/>
                    <a:lstStyle/>
                    <a:p>
                      <a:pPr marL="0" marR="0">
                        <a:spcBef>
                          <a:spcPts val="0"/>
                        </a:spcBef>
                        <a:spcAft>
                          <a:spcPts val="0"/>
                        </a:spcAft>
                      </a:pPr>
                      <a:r>
                        <a:rPr lang="en-US" sz="2200" smtClean="0">
                          <a:effectLst/>
                        </a:rPr>
                        <a:t>25.8%/54.4%</a:t>
                      </a:r>
                      <a:endParaRPr lang="en-US" sz="2200">
                        <a:effectLst/>
                        <a:latin typeface="Calibri" charset="0"/>
                        <a:ea typeface="ＭＳ 明朝" charset="-128"/>
                        <a:cs typeface="Arial" charset="0"/>
                      </a:endParaRPr>
                    </a:p>
                  </a:txBody>
                  <a:tcPr marL="121522" marR="121522" marT="0" marB="0" anchor="ctr"/>
                </a:tc>
                <a:tc>
                  <a:txBody>
                    <a:bodyPr/>
                    <a:lstStyle/>
                    <a:p>
                      <a:pPr marL="0" marR="0">
                        <a:spcBef>
                          <a:spcPts val="0"/>
                        </a:spcBef>
                        <a:spcAft>
                          <a:spcPts val="0"/>
                        </a:spcAft>
                      </a:pPr>
                      <a:r>
                        <a:rPr lang="en-US" sz="2200" smtClean="0">
                          <a:effectLst/>
                        </a:rPr>
                        <a:t>33%/60%</a:t>
                      </a:r>
                      <a:endParaRPr lang="en-US" sz="2200">
                        <a:effectLst/>
                        <a:latin typeface="Calibri" charset="0"/>
                        <a:ea typeface="ＭＳ 明朝" charset="-128"/>
                        <a:cs typeface="Arial" charset="0"/>
                      </a:endParaRPr>
                    </a:p>
                  </a:txBody>
                  <a:tcPr marL="121522" marR="121522" marT="0" marB="0" anchor="ctr"/>
                </a:tc>
                <a:tc>
                  <a:txBody>
                    <a:bodyPr/>
                    <a:lstStyle/>
                    <a:p>
                      <a:pPr marL="0" marR="0">
                        <a:spcBef>
                          <a:spcPts val="0"/>
                        </a:spcBef>
                        <a:spcAft>
                          <a:spcPts val="0"/>
                        </a:spcAft>
                      </a:pPr>
                      <a:r>
                        <a:rPr lang="en-US" sz="2200" dirty="0">
                          <a:effectLst/>
                        </a:rPr>
                        <a:t> </a:t>
                      </a:r>
                      <a:endParaRPr lang="en-US" sz="2200" dirty="0">
                        <a:effectLst/>
                        <a:latin typeface="Calibri" charset="0"/>
                        <a:ea typeface="ＭＳ 明朝" charset="-128"/>
                        <a:cs typeface="Arial" charset="0"/>
                      </a:endParaRPr>
                    </a:p>
                  </a:txBody>
                  <a:tcPr marL="0" marR="0" marT="0" marB="0" anchor="ctr"/>
                </a:tc>
              </a:tr>
              <a:tr h="657718">
                <a:tc>
                  <a:txBody>
                    <a:bodyPr/>
                    <a:lstStyle/>
                    <a:p>
                      <a:pPr marL="0" marR="0">
                        <a:spcBef>
                          <a:spcPts val="0"/>
                        </a:spcBef>
                        <a:spcAft>
                          <a:spcPts val="0"/>
                        </a:spcAft>
                      </a:pPr>
                      <a:r>
                        <a:rPr lang="en-US" sz="2200" smtClean="0">
                          <a:effectLst/>
                        </a:rPr>
                        <a:t>Percentage of students completing an experiential transcript</a:t>
                      </a:r>
                      <a:endParaRPr lang="en-US" sz="2200" dirty="0">
                        <a:effectLst/>
                        <a:latin typeface="Calibri" charset="0"/>
                        <a:ea typeface="ＭＳ 明朝" charset="-128"/>
                        <a:cs typeface="Arial" charset="0"/>
                      </a:endParaRPr>
                    </a:p>
                  </a:txBody>
                  <a:tcPr marL="121522" marR="121522" marT="0" marB="0" anchor="ctr"/>
                </a:tc>
                <a:tc>
                  <a:txBody>
                    <a:bodyPr/>
                    <a:lstStyle/>
                    <a:p>
                      <a:pPr marL="0" marR="0">
                        <a:spcBef>
                          <a:spcPts val="0"/>
                        </a:spcBef>
                        <a:spcAft>
                          <a:spcPts val="0"/>
                        </a:spcAft>
                      </a:pPr>
                      <a:r>
                        <a:rPr lang="en-US" sz="2200" smtClean="0">
                          <a:effectLst/>
                        </a:rPr>
                        <a:t>Institute co-curricular transcript</a:t>
                      </a:r>
                      <a:endParaRPr lang="en-US" sz="2200">
                        <a:effectLst/>
                        <a:latin typeface="Calibri" charset="0"/>
                        <a:ea typeface="ＭＳ 明朝" charset="-128"/>
                        <a:cs typeface="Arial" charset="0"/>
                      </a:endParaRPr>
                    </a:p>
                  </a:txBody>
                  <a:tcPr marL="121522" marR="121522" marT="0" marB="0" anchor="ctr"/>
                </a:tc>
                <a:tc>
                  <a:txBody>
                    <a:bodyPr/>
                    <a:lstStyle/>
                    <a:p>
                      <a:pPr marL="0" marR="0">
                        <a:spcBef>
                          <a:spcPts val="0"/>
                        </a:spcBef>
                        <a:spcAft>
                          <a:spcPts val="0"/>
                        </a:spcAft>
                      </a:pPr>
                      <a:r>
                        <a:rPr lang="en-US" sz="2200" smtClean="0">
                          <a:effectLst/>
                        </a:rPr>
                        <a:t>25% of seniors have co-curricular transcript</a:t>
                      </a:r>
                      <a:endParaRPr lang="en-US" sz="2200">
                        <a:effectLst/>
                        <a:latin typeface="Calibri" charset="0"/>
                        <a:ea typeface="ＭＳ 明朝" charset="-128"/>
                        <a:cs typeface="Arial" charset="0"/>
                      </a:endParaRPr>
                    </a:p>
                  </a:txBody>
                  <a:tcPr marL="121522" marR="121522" marT="0" marB="0" anchor="ctr"/>
                </a:tc>
                <a:tc>
                  <a:txBody>
                    <a:bodyPr/>
                    <a:lstStyle/>
                    <a:p>
                      <a:pPr marL="0" marR="0">
                        <a:spcBef>
                          <a:spcPts val="0"/>
                        </a:spcBef>
                        <a:spcAft>
                          <a:spcPts val="0"/>
                        </a:spcAft>
                      </a:pPr>
                      <a:r>
                        <a:rPr lang="en-US" sz="2200" dirty="0">
                          <a:effectLst/>
                        </a:rPr>
                        <a:t> </a:t>
                      </a:r>
                      <a:endParaRPr lang="en-US" sz="2200" dirty="0">
                        <a:effectLst/>
                        <a:latin typeface="Calibri" charset="0"/>
                        <a:ea typeface="ＭＳ 明朝" charset="-128"/>
                        <a:cs typeface="Arial" charset="0"/>
                      </a:endParaRPr>
                    </a:p>
                  </a:txBody>
                  <a:tcPr marL="0" marR="0" marT="0" marB="0" anchor="ctr"/>
                </a:tc>
              </a:tr>
              <a:tr h="986577">
                <a:tc>
                  <a:txBody>
                    <a:bodyPr/>
                    <a:lstStyle/>
                    <a:p>
                      <a:pPr marL="0" marR="0">
                        <a:spcBef>
                          <a:spcPts val="0"/>
                        </a:spcBef>
                        <a:spcAft>
                          <a:spcPts val="0"/>
                        </a:spcAft>
                      </a:pPr>
                      <a:r>
                        <a:rPr lang="en-US" sz="2200" smtClean="0">
                          <a:effectLst/>
                        </a:rPr>
                        <a:t>Placement one year following graduation</a:t>
                      </a:r>
                      <a:endParaRPr lang="en-US" sz="2200" dirty="0">
                        <a:effectLst/>
                        <a:latin typeface="Calibri" charset="0"/>
                        <a:ea typeface="ＭＳ 明朝" charset="-128"/>
                        <a:cs typeface="Arial" charset="0"/>
                      </a:endParaRPr>
                    </a:p>
                  </a:txBody>
                  <a:tcPr marL="121522" marR="121522" marT="0" marB="0" anchor="ctr"/>
                </a:tc>
                <a:tc>
                  <a:txBody>
                    <a:bodyPr/>
                    <a:lstStyle/>
                    <a:p>
                      <a:pPr marL="0" marR="0">
                        <a:spcBef>
                          <a:spcPts val="0"/>
                        </a:spcBef>
                        <a:spcAft>
                          <a:spcPts val="0"/>
                        </a:spcAft>
                      </a:pPr>
                      <a:r>
                        <a:rPr lang="en-US" sz="2200" smtClean="0">
                          <a:effectLst/>
                        </a:rPr>
                        <a:t>TBD from new database</a:t>
                      </a:r>
                      <a:endParaRPr lang="en-US" sz="2200">
                        <a:effectLst/>
                        <a:latin typeface="Calibri" charset="0"/>
                        <a:ea typeface="ＭＳ 明朝" charset="-128"/>
                        <a:cs typeface="Arial" charset="0"/>
                      </a:endParaRPr>
                    </a:p>
                  </a:txBody>
                  <a:tcPr marL="121522" marR="121522" marT="0" marB="0" anchor="ctr"/>
                </a:tc>
                <a:tc>
                  <a:txBody>
                    <a:bodyPr/>
                    <a:lstStyle/>
                    <a:p>
                      <a:pPr marL="0" marR="0">
                        <a:spcBef>
                          <a:spcPts val="0"/>
                        </a:spcBef>
                        <a:spcAft>
                          <a:spcPts val="0"/>
                        </a:spcAft>
                      </a:pPr>
                      <a:r>
                        <a:rPr lang="en-US" sz="2200" smtClean="0">
                          <a:effectLst/>
                        </a:rPr>
                        <a:t>85% in jobs or advanced degree programs</a:t>
                      </a:r>
                      <a:endParaRPr lang="en-US" sz="2200">
                        <a:effectLst/>
                        <a:latin typeface="Calibri" charset="0"/>
                        <a:ea typeface="ＭＳ 明朝" charset="-128"/>
                        <a:cs typeface="Arial" charset="0"/>
                      </a:endParaRPr>
                    </a:p>
                  </a:txBody>
                  <a:tcPr marL="121522" marR="121522" marT="0" marB="0" anchor="ctr"/>
                </a:tc>
                <a:tc>
                  <a:txBody>
                    <a:bodyPr/>
                    <a:lstStyle/>
                    <a:p>
                      <a:pPr marL="0" marR="0">
                        <a:spcBef>
                          <a:spcPts val="0"/>
                        </a:spcBef>
                        <a:spcAft>
                          <a:spcPts val="0"/>
                        </a:spcAft>
                      </a:pPr>
                      <a:r>
                        <a:rPr lang="en-US" sz="2200" dirty="0">
                          <a:effectLst/>
                        </a:rPr>
                        <a:t> </a:t>
                      </a:r>
                      <a:endParaRPr lang="en-US" sz="2200" dirty="0">
                        <a:effectLst/>
                        <a:latin typeface="Calibri" charset="0"/>
                        <a:ea typeface="ＭＳ 明朝" charset="-128"/>
                        <a:cs typeface="Arial" charset="0"/>
                      </a:endParaRPr>
                    </a:p>
                  </a:txBody>
                  <a:tcPr marL="0" marR="0" marT="0" marB="0" anchor="ctr"/>
                </a:tc>
              </a:tr>
              <a:tr h="657718">
                <a:tc>
                  <a:txBody>
                    <a:bodyPr/>
                    <a:lstStyle/>
                    <a:p>
                      <a:pPr marL="0" marR="0">
                        <a:spcBef>
                          <a:spcPts val="0"/>
                        </a:spcBef>
                        <a:spcAft>
                          <a:spcPts val="0"/>
                        </a:spcAft>
                      </a:pPr>
                      <a:r>
                        <a:rPr lang="en-US" sz="2200" dirty="0" smtClean="0">
                          <a:effectLst/>
                        </a:rPr>
                        <a:t>Percent of graduates with credential from Honors College</a:t>
                      </a:r>
                      <a:endParaRPr lang="en-US" sz="2200" dirty="0">
                        <a:effectLst/>
                        <a:latin typeface="Calibri" charset="0"/>
                        <a:ea typeface="ＭＳ 明朝" charset="-128"/>
                        <a:cs typeface="Arial" charset="0"/>
                      </a:endParaRPr>
                    </a:p>
                  </a:txBody>
                  <a:tcPr marL="121522" marR="121522" marT="0" marB="0" anchor="ctr"/>
                </a:tc>
                <a:tc>
                  <a:txBody>
                    <a:bodyPr/>
                    <a:lstStyle/>
                    <a:p>
                      <a:pPr marL="0" marR="0">
                        <a:spcBef>
                          <a:spcPts val="0"/>
                        </a:spcBef>
                        <a:spcAft>
                          <a:spcPts val="0"/>
                        </a:spcAft>
                      </a:pPr>
                      <a:r>
                        <a:rPr lang="en-US" sz="2200" smtClean="0">
                          <a:effectLst/>
                        </a:rPr>
                        <a:t>4%</a:t>
                      </a:r>
                      <a:endParaRPr lang="en-US" sz="2200" dirty="0">
                        <a:effectLst/>
                        <a:latin typeface="Calibri" charset="0"/>
                        <a:ea typeface="ＭＳ 明朝" charset="-128"/>
                        <a:cs typeface="Arial" charset="0"/>
                      </a:endParaRPr>
                    </a:p>
                  </a:txBody>
                  <a:tcPr marL="121522" marR="121522" marT="0" marB="0" anchor="ctr"/>
                </a:tc>
                <a:tc>
                  <a:txBody>
                    <a:bodyPr/>
                    <a:lstStyle/>
                    <a:p>
                      <a:pPr marL="0" marR="0">
                        <a:spcBef>
                          <a:spcPts val="0"/>
                        </a:spcBef>
                        <a:spcAft>
                          <a:spcPts val="0"/>
                        </a:spcAft>
                      </a:pPr>
                      <a:r>
                        <a:rPr lang="en-US" sz="2200" dirty="0" smtClean="0">
                          <a:effectLst/>
                        </a:rPr>
                        <a:t>8%</a:t>
                      </a:r>
                      <a:endParaRPr lang="en-US" sz="2200" dirty="0">
                        <a:effectLst/>
                        <a:latin typeface="Calibri" charset="0"/>
                        <a:ea typeface="ＭＳ 明朝" charset="-128"/>
                        <a:cs typeface="Arial" charset="0"/>
                      </a:endParaRPr>
                    </a:p>
                  </a:txBody>
                  <a:tcPr marL="121522" marR="121522" marT="0" marB="0" anchor="ctr"/>
                </a:tc>
                <a:tc>
                  <a:txBody>
                    <a:bodyPr/>
                    <a:lstStyle/>
                    <a:p>
                      <a:pPr marL="0" marR="0">
                        <a:spcBef>
                          <a:spcPts val="0"/>
                        </a:spcBef>
                        <a:spcAft>
                          <a:spcPts val="0"/>
                        </a:spcAft>
                      </a:pPr>
                      <a:r>
                        <a:rPr lang="en-US" sz="2200" dirty="0">
                          <a:effectLst/>
                        </a:rPr>
                        <a:t> </a:t>
                      </a:r>
                      <a:endParaRPr lang="en-US" sz="2200" dirty="0">
                        <a:effectLst/>
                        <a:latin typeface="Calibri" charset="0"/>
                        <a:ea typeface="ＭＳ 明朝" charset="-128"/>
                        <a:cs typeface="Arial" charset="0"/>
                      </a:endParaRPr>
                    </a:p>
                  </a:txBody>
                  <a:tcPr marL="0" marR="0" marT="0" marB="0" anchor="ctr"/>
                </a:tc>
              </a:tr>
            </a:tbl>
          </a:graphicData>
        </a:graphic>
      </p:graphicFrame>
    </p:spTree>
    <p:extLst>
      <p:ext uri="{BB962C8B-B14F-4D97-AF65-F5344CB8AC3E}">
        <p14:creationId xmlns:p14="http://schemas.microsoft.com/office/powerpoint/2010/main" val="16888526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3</a:t>
            </a:r>
            <a:br>
              <a:rPr lang="en-US" dirty="0" smtClean="0"/>
            </a:br>
            <a:endParaRPr lang="en-US" dirty="0"/>
          </a:p>
        </p:txBody>
      </p:sp>
      <p:sp>
        <p:nvSpPr>
          <p:cNvPr id="3" name="Content Placeholder 2"/>
          <p:cNvSpPr>
            <a:spLocks noGrp="1"/>
          </p:cNvSpPr>
          <p:nvPr>
            <p:ph idx="1"/>
          </p:nvPr>
        </p:nvSpPr>
        <p:spPr/>
        <p:txBody>
          <a:bodyPr>
            <a:normAutofit/>
          </a:bodyPr>
          <a:lstStyle/>
          <a:p>
            <a:r>
              <a:rPr lang="en-US" i="1" dirty="0" smtClean="0"/>
              <a:t>Improve </a:t>
            </a:r>
            <a:r>
              <a:rPr lang="en-US" i="1" dirty="0"/>
              <a:t>and enhance the health and well-being of our communities and environments </a:t>
            </a:r>
            <a:r>
              <a:rPr lang="en-US" i="1" dirty="0" smtClean="0"/>
              <a:t>through </a:t>
            </a:r>
            <a:r>
              <a:rPr lang="en-US" i="1" dirty="0"/>
              <a:t>outreach programs and in collaboration with our constituents and partners</a:t>
            </a:r>
            <a:r>
              <a:rPr lang="en-US" i="1" dirty="0" smtClean="0"/>
              <a:t>.</a:t>
            </a:r>
          </a:p>
          <a:p>
            <a:pPr lvl="1"/>
            <a:r>
              <a:rPr lang="en-US" dirty="0" smtClean="0"/>
              <a:t>Facilitate collaboration between the university and its constituents to address complex economic, environmental and social challenges through research, education, entrepreneurship, economic diversification and growth</a:t>
            </a:r>
          </a:p>
          <a:p>
            <a:pPr lvl="1"/>
            <a:r>
              <a:rPr lang="en-US" dirty="0" smtClean="0"/>
              <a:t>Build a statewide community of learners by collaborating with schools, community colleges and tribal nations to connect students and citizens</a:t>
            </a:r>
          </a:p>
          <a:p>
            <a:pPr lvl="1"/>
            <a:r>
              <a:rPr lang="en-US" dirty="0" smtClean="0"/>
              <a:t>Engage strong and celebratory alumni who connect UW to regional, national and international communities, welcome graduates into a lifetime association with the university and boost all our endeavors through a culture of giving</a:t>
            </a:r>
          </a:p>
          <a:p>
            <a:pPr lvl="1"/>
            <a:endParaRPr lang="en-US" dirty="0"/>
          </a:p>
        </p:txBody>
      </p:sp>
    </p:spTree>
    <p:extLst>
      <p:ext uri="{BB962C8B-B14F-4D97-AF65-F5344CB8AC3E}">
        <p14:creationId xmlns:p14="http://schemas.microsoft.com/office/powerpoint/2010/main" val="10960587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49A154C82574439DF007F0E559988C" ma:contentTypeVersion="4" ma:contentTypeDescription="Create a new document." ma:contentTypeScope="" ma:versionID="38d7feff8e2fccf18668493f27b6b344">
  <xsd:schema xmlns:xsd="http://www.w3.org/2001/XMLSchema" xmlns:xs="http://www.w3.org/2001/XMLSchema" xmlns:p="http://schemas.microsoft.com/office/2006/metadata/properties" xmlns:ns2="41f6f78f-b42d-4d30-8e14-603aa1dc9ba8" targetNamespace="http://schemas.microsoft.com/office/2006/metadata/properties" ma:root="true" ma:fieldsID="10473b4e5999898f008eb229ee82c041" ns2:_="">
    <xsd:import namespace="41f6f78f-b42d-4d30-8e14-603aa1dc9ba8"/>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f6f78f-b42d-4d30-8e14-603aa1dc9ba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4C58660-BA93-44AE-A1C3-8F3E6C59C8EC}"/>
</file>

<file path=customXml/itemProps2.xml><?xml version="1.0" encoding="utf-8"?>
<ds:datastoreItem xmlns:ds="http://schemas.openxmlformats.org/officeDocument/2006/customXml" ds:itemID="{7FDCCC18-5237-41B2-BE1E-4A1466100973}"/>
</file>

<file path=customXml/itemProps3.xml><?xml version="1.0" encoding="utf-8"?>
<ds:datastoreItem xmlns:ds="http://schemas.openxmlformats.org/officeDocument/2006/customXml" ds:itemID="{01598DCE-1562-455B-9E43-A85BD63E4667}"/>
</file>

<file path=docProps/app.xml><?xml version="1.0" encoding="utf-8"?>
<Properties xmlns="http://schemas.openxmlformats.org/officeDocument/2006/extended-properties" xmlns:vt="http://schemas.openxmlformats.org/officeDocument/2006/docPropsVTypes">
  <TotalTime>1978</TotalTime>
  <Words>2027</Words>
  <Application>Microsoft Macintosh PowerPoint</Application>
  <PresentationFormat>Widescreen</PresentationFormat>
  <Paragraphs>200</Paragraphs>
  <Slides>13</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Calibri</vt:lpstr>
      <vt:lpstr>Calibri Light</vt:lpstr>
      <vt:lpstr>Cambria</vt:lpstr>
      <vt:lpstr>Courier New</vt:lpstr>
      <vt:lpstr>Mangal</vt:lpstr>
      <vt:lpstr>ＭＳ 明朝</vt:lpstr>
      <vt:lpstr>Wingdings</vt:lpstr>
      <vt:lpstr>Arial</vt:lpstr>
      <vt:lpstr>Office Theme</vt:lpstr>
      <vt:lpstr>Breaking Through 2017-2022 : A Strategic Plan for the University of Wyoming</vt:lpstr>
      <vt:lpstr>Process for Choosing KPIs</vt:lpstr>
      <vt:lpstr>Example: Grow Enrollment</vt:lpstr>
      <vt:lpstr>Goal 1</vt:lpstr>
      <vt:lpstr>Goal 1 -  Key Performance Indicators</vt:lpstr>
      <vt:lpstr>Goal 2</vt:lpstr>
      <vt:lpstr>Goal 2 -  Key Performance Indicators</vt:lpstr>
      <vt:lpstr>Goal 2 -  Key Performance Indicators</vt:lpstr>
      <vt:lpstr>Goal 3 </vt:lpstr>
      <vt:lpstr>Goal 3 -  Key Performance Indicators</vt:lpstr>
      <vt:lpstr>Goal 4</vt:lpstr>
      <vt:lpstr>Goal 4 -  Key Performance Indicators</vt:lpstr>
      <vt:lpstr>Annual Reporting</vt:lpstr>
    </vt:vector>
  </TitlesOfParts>
  <Company/>
  <LinksUpToDate>false</LinksUpToDate>
  <SharedDoc>false</SharedDoc>
  <HyperlinksChanged>false</HyperlinksChanged>
  <AppVersion>15.0035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Breaking Through 2017-2022 : A Strategic Plan for the University of Wyoming</dc:title>
  <dc:creator>Kate Miller</dc:creator>
  <cp:lastModifiedBy>Kate Miller</cp:lastModifiedBy>
  <cp:revision>50</cp:revision>
  <dcterms:created xsi:type="dcterms:W3CDTF">2017-07-18T10:40:54Z</dcterms:created>
  <dcterms:modified xsi:type="dcterms:W3CDTF">2017-07-20T14:09:28Z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0x010100AF49A154C82574439DF007F0E559988C</vt:lpwstr>
  </property>
</Properties>
</file>