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84" r:id="rId2"/>
  </p:sldMasterIdLst>
  <p:notesMasterIdLst>
    <p:notesMasterId r:id="rId13"/>
  </p:notesMasterIdLst>
  <p:handoutMasterIdLst>
    <p:handoutMasterId r:id="rId14"/>
  </p:handoutMasterIdLst>
  <p:sldIdLst>
    <p:sldId id="256" r:id="rId3"/>
    <p:sldId id="304" r:id="rId4"/>
    <p:sldId id="352" r:id="rId5"/>
    <p:sldId id="353" r:id="rId6"/>
    <p:sldId id="357" r:id="rId7"/>
    <p:sldId id="354" r:id="rId8"/>
    <p:sldId id="355" r:id="rId9"/>
    <p:sldId id="356" r:id="rId10"/>
    <p:sldId id="348" r:id="rId11"/>
    <p:sldId id="351" r:id="rId12"/>
  </p:sldIdLst>
  <p:sldSz cx="9144000" cy="6858000" type="screen4x3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6F01BE3-DB00-450F-B233-1A6919048E35}">
          <p14:sldIdLst>
            <p14:sldId id="256"/>
            <p14:sldId id="304"/>
            <p14:sldId id="352"/>
            <p14:sldId id="353"/>
            <p14:sldId id="357"/>
            <p14:sldId id="354"/>
            <p14:sldId id="355"/>
            <p14:sldId id="356"/>
            <p14:sldId id="348"/>
            <p14:sldId id="35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y lou" initials="c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1" autoAdjust="0"/>
  </p:normalViewPr>
  <p:slideViewPr>
    <p:cSldViewPr>
      <p:cViewPr>
        <p:scale>
          <a:sx n="140" d="100"/>
          <a:sy n="140" d="100"/>
        </p:scale>
        <p:origin x="-8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18191184045919"/>
          <c:y val="4.200411441876669E-2"/>
          <c:w val="0.68952375696028656"/>
          <c:h val="0.777575535745391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'Job Openings by Education'!$B$42</c:f>
              <c:strCache>
                <c:ptCount val="1"/>
                <c:pt idx="0">
                  <c:v>High school diploma or less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'Job Openings by Education'!$A$44:$A$52</c:f>
              <c:strCache>
                <c:ptCount val="9"/>
                <c:pt idx="0">
                  <c:v>Healthcare Support</c:v>
                </c:pt>
                <c:pt idx="1">
                  <c:v>STEM</c:v>
                </c:pt>
                <c:pt idx="2">
                  <c:v>Community Services and Arts</c:v>
                </c:pt>
                <c:pt idx="3">
                  <c:v>Healthcare Professional and Technical</c:v>
                </c:pt>
                <c:pt idx="4">
                  <c:v>Education</c:v>
                </c:pt>
                <c:pt idx="5">
                  <c:v>Managerial and Professional Office</c:v>
                </c:pt>
                <c:pt idx="6">
                  <c:v>Food and Personal Services</c:v>
                </c:pt>
                <c:pt idx="7">
                  <c:v>Sales and Office Support</c:v>
                </c:pt>
                <c:pt idx="8">
                  <c:v>Blue Collar</c:v>
                </c:pt>
              </c:strCache>
            </c:strRef>
          </c:cat>
          <c:val>
            <c:numRef>
              <c:f>'Job Openings by Education'!$B$44:$B$52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10</c:v>
                </c:pt>
                <c:pt idx="7">
                  <c:v>10</c:v>
                </c:pt>
                <c:pt idx="8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20-46ED-8675-59675E7C9F71}"/>
            </c:ext>
          </c:extLst>
        </c:ser>
        <c:ser>
          <c:idx val="1"/>
          <c:order val="1"/>
          <c:tx>
            <c:strRef>
              <c:f>'Job Openings by Education'!$C$42</c:f>
              <c:strCache>
                <c:ptCount val="1"/>
                <c:pt idx="0">
                  <c:v>Associate's degree or some college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'Job Openings by Education'!$A$44:$A$52</c:f>
              <c:strCache>
                <c:ptCount val="9"/>
                <c:pt idx="0">
                  <c:v>Healthcare Support</c:v>
                </c:pt>
                <c:pt idx="1">
                  <c:v>STEM</c:v>
                </c:pt>
                <c:pt idx="2">
                  <c:v>Community Services and Arts</c:v>
                </c:pt>
                <c:pt idx="3">
                  <c:v>Healthcare Professional and Technical</c:v>
                </c:pt>
                <c:pt idx="4">
                  <c:v>Education</c:v>
                </c:pt>
                <c:pt idx="5">
                  <c:v>Managerial and Professional Office</c:v>
                </c:pt>
                <c:pt idx="6">
                  <c:v>Food and Personal Services</c:v>
                </c:pt>
                <c:pt idx="7">
                  <c:v>Sales and Office Support</c:v>
                </c:pt>
                <c:pt idx="8">
                  <c:v>Blue Collar</c:v>
                </c:pt>
              </c:strCache>
            </c:strRef>
          </c:cat>
          <c:val>
            <c:numRef>
              <c:f>'Job Openings by Education'!$C$44:$C$52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8</c:v>
                </c:pt>
                <c:pt idx="6">
                  <c:v>6</c:v>
                </c:pt>
                <c:pt idx="7">
                  <c:v>13</c:v>
                </c:pt>
                <c:pt idx="8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20-46ED-8675-59675E7C9F71}"/>
            </c:ext>
          </c:extLst>
        </c:ser>
        <c:ser>
          <c:idx val="2"/>
          <c:order val="2"/>
          <c:tx>
            <c:strRef>
              <c:f>'Job Openings by Education'!$D$42</c:f>
              <c:strCache>
                <c:ptCount val="1"/>
                <c:pt idx="0">
                  <c:v>Bachelor's degree or better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'Job Openings by Education'!$A$44:$A$52</c:f>
              <c:strCache>
                <c:ptCount val="9"/>
                <c:pt idx="0">
                  <c:v>Healthcare Support</c:v>
                </c:pt>
                <c:pt idx="1">
                  <c:v>STEM</c:v>
                </c:pt>
                <c:pt idx="2">
                  <c:v>Community Services and Arts</c:v>
                </c:pt>
                <c:pt idx="3">
                  <c:v>Healthcare Professional and Technical</c:v>
                </c:pt>
                <c:pt idx="4">
                  <c:v>Education</c:v>
                </c:pt>
                <c:pt idx="5">
                  <c:v>Managerial and Professional Office</c:v>
                </c:pt>
                <c:pt idx="6">
                  <c:v>Food and Personal Services</c:v>
                </c:pt>
                <c:pt idx="7">
                  <c:v>Sales and Office Support</c:v>
                </c:pt>
                <c:pt idx="8">
                  <c:v>Blue Collar</c:v>
                </c:pt>
              </c:strCache>
            </c:strRef>
          </c:cat>
          <c:val>
            <c:numRef>
              <c:f>'Job Openings by Education'!$D$44:$D$52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9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20-46ED-8675-59675E7C9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397440"/>
        <c:axId val="36398976"/>
      </c:barChart>
      <c:catAx>
        <c:axId val="3639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98976"/>
        <c:crosses val="autoZero"/>
        <c:auto val="1"/>
        <c:lblAlgn val="ctr"/>
        <c:lblOffset val="100"/>
        <c:noMultiLvlLbl val="0"/>
      </c:catAx>
      <c:valAx>
        <c:axId val="36398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JOB</a:t>
                </a:r>
                <a:r>
                  <a:rPr lang="en-US" b="1" baseline="0" dirty="0"/>
                  <a:t> OPENINGS BY OCCUPATION AND EDUCATION LEVEL (IN THOUSANDS)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29278928924117559"/>
              <c:y val="0.868648577201231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9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45894263217099"/>
          <c:y val="2.2220299385653716E-2"/>
          <c:w val="0.74625122764329865"/>
          <c:h val="0.933869058034412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postsec!$K$1</c:f>
              <c:strCache>
                <c:ptCount val="1"/>
                <c:pt idx="0">
                  <c:v>postsec 2020</c:v>
                </c:pt>
              </c:strCache>
            </c:strRef>
          </c:tx>
          <c:invertIfNegative val="0"/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postsec!$J$2:$J$53</c:f>
              <c:strCache>
                <c:ptCount val="52"/>
                <c:pt idx="0">
                  <c:v>West Virginia</c:v>
                </c:pt>
                <c:pt idx="1">
                  <c:v>Louisiana</c:v>
                </c:pt>
                <c:pt idx="2">
                  <c:v>Tennessee</c:v>
                </c:pt>
                <c:pt idx="3">
                  <c:v>Arkansas</c:v>
                </c:pt>
                <c:pt idx="4">
                  <c:v>Mississippi</c:v>
                </c:pt>
                <c:pt idx="5">
                  <c:v>South Carolina</c:v>
                </c:pt>
                <c:pt idx="6">
                  <c:v>Kentucky</c:v>
                </c:pt>
                <c:pt idx="7">
                  <c:v>Nevada</c:v>
                </c:pt>
                <c:pt idx="8">
                  <c:v>Wisconsin</c:v>
                </c:pt>
                <c:pt idx="9">
                  <c:v>Indiana</c:v>
                </c:pt>
                <c:pt idx="10">
                  <c:v>Texas</c:v>
                </c:pt>
                <c:pt idx="11">
                  <c:v>Alabama</c:v>
                </c:pt>
                <c:pt idx="12">
                  <c:v>Pennsylvania</c:v>
                </c:pt>
                <c:pt idx="13">
                  <c:v>New Mexico</c:v>
                </c:pt>
                <c:pt idx="14">
                  <c:v>Delaware</c:v>
                </c:pt>
                <c:pt idx="15">
                  <c:v>Utah</c:v>
                </c:pt>
                <c:pt idx="16">
                  <c:v>Oklahoma</c:v>
                </c:pt>
                <c:pt idx="17">
                  <c:v>Ohio</c:v>
                </c:pt>
                <c:pt idx="18">
                  <c:v>Wyoming</c:v>
                </c:pt>
                <c:pt idx="19">
                  <c:v>Florida</c:v>
                </c:pt>
                <c:pt idx="20">
                  <c:v>South Dakota</c:v>
                </c:pt>
                <c:pt idx="21">
                  <c:v>Georgia</c:v>
                </c:pt>
                <c:pt idx="22">
                  <c:v>Vermont</c:v>
                </c:pt>
                <c:pt idx="23">
                  <c:v>National</c:v>
                </c:pt>
                <c:pt idx="24">
                  <c:v>Alaska</c:v>
                </c:pt>
                <c:pt idx="25">
                  <c:v>Maine</c:v>
                </c:pt>
                <c:pt idx="26">
                  <c:v>Missouri</c:v>
                </c:pt>
                <c:pt idx="27">
                  <c:v>Virginia</c:v>
                </c:pt>
                <c:pt idx="28">
                  <c:v>North Carolina</c:v>
                </c:pt>
                <c:pt idx="29">
                  <c:v>California</c:v>
                </c:pt>
                <c:pt idx="30">
                  <c:v>Idaho</c:v>
                </c:pt>
                <c:pt idx="31">
                  <c:v>New Hampshire</c:v>
                </c:pt>
                <c:pt idx="32">
                  <c:v>New Jersey</c:v>
                </c:pt>
                <c:pt idx="33">
                  <c:v>Iowa</c:v>
                </c:pt>
                <c:pt idx="34">
                  <c:v>Arizona</c:v>
                </c:pt>
                <c:pt idx="35">
                  <c:v>New York</c:v>
                </c:pt>
                <c:pt idx="36">
                  <c:v>Maryland</c:v>
                </c:pt>
                <c:pt idx="37">
                  <c:v>Montana</c:v>
                </c:pt>
                <c:pt idx="38">
                  <c:v>Hawaii</c:v>
                </c:pt>
                <c:pt idx="39">
                  <c:v>Connecticut</c:v>
                </c:pt>
                <c:pt idx="40">
                  <c:v>Michigan</c:v>
                </c:pt>
                <c:pt idx="41">
                  <c:v>Washington</c:v>
                </c:pt>
                <c:pt idx="42">
                  <c:v>Illinois</c:v>
                </c:pt>
                <c:pt idx="43">
                  <c:v>Oregon</c:v>
                </c:pt>
                <c:pt idx="44">
                  <c:v>Nebraska</c:v>
                </c:pt>
                <c:pt idx="45">
                  <c:v>Kansas</c:v>
                </c:pt>
                <c:pt idx="46">
                  <c:v>Rhode Island</c:v>
                </c:pt>
                <c:pt idx="47">
                  <c:v>North Dakota</c:v>
                </c:pt>
                <c:pt idx="48">
                  <c:v>Massachusetts</c:v>
                </c:pt>
                <c:pt idx="49">
                  <c:v>Colorado</c:v>
                </c:pt>
                <c:pt idx="50">
                  <c:v>Minnesota</c:v>
                </c:pt>
                <c:pt idx="51">
                  <c:v>DC</c:v>
                </c:pt>
              </c:strCache>
            </c:strRef>
          </c:cat>
          <c:val>
            <c:numRef>
              <c:f>postsec!$K$2:$K$53</c:f>
              <c:numCache>
                <c:formatCode>0%</c:formatCode>
                <c:ptCount val="52"/>
                <c:pt idx="0">
                  <c:v>0.54840263284636381</c:v>
                </c:pt>
                <c:pt idx="1">
                  <c:v>0.56106023855783593</c:v>
                </c:pt>
                <c:pt idx="2">
                  <c:v>0.58470399765203673</c:v>
                </c:pt>
                <c:pt idx="3">
                  <c:v>0.58578765328581905</c:v>
                </c:pt>
                <c:pt idx="4">
                  <c:v>0.60697147521143802</c:v>
                </c:pt>
                <c:pt idx="5">
                  <c:v>0.61627350043797002</c:v>
                </c:pt>
                <c:pt idx="6">
                  <c:v>0.61715105010718241</c:v>
                </c:pt>
                <c:pt idx="7">
                  <c:v>0.62007481207578474</c:v>
                </c:pt>
                <c:pt idx="8">
                  <c:v>0.62108034533220013</c:v>
                </c:pt>
                <c:pt idx="9">
                  <c:v>0.62211633306523817</c:v>
                </c:pt>
                <c:pt idx="10">
                  <c:v>0.62300507439341346</c:v>
                </c:pt>
                <c:pt idx="11">
                  <c:v>0.62489153601846625</c:v>
                </c:pt>
                <c:pt idx="12">
                  <c:v>0.62593962313118112</c:v>
                </c:pt>
                <c:pt idx="13">
                  <c:v>0.63193093867830918</c:v>
                </c:pt>
                <c:pt idx="14">
                  <c:v>0.63197433606757081</c:v>
                </c:pt>
                <c:pt idx="15">
                  <c:v>0.63645798518883356</c:v>
                </c:pt>
                <c:pt idx="16">
                  <c:v>0.6365790639670631</c:v>
                </c:pt>
                <c:pt idx="17">
                  <c:v>0.64344848852526049</c:v>
                </c:pt>
                <c:pt idx="18">
                  <c:v>0.64691460055096417</c:v>
                </c:pt>
                <c:pt idx="19">
                  <c:v>0.64759435071606286</c:v>
                </c:pt>
                <c:pt idx="20">
                  <c:v>0.64863613565338174</c:v>
                </c:pt>
                <c:pt idx="21">
                  <c:v>0.65324162517042805</c:v>
                </c:pt>
                <c:pt idx="22">
                  <c:v>0.65465889693330981</c:v>
                </c:pt>
                <c:pt idx="23">
                  <c:v>0.65</c:v>
                </c:pt>
                <c:pt idx="24">
                  <c:v>0.65546281300610443</c:v>
                </c:pt>
                <c:pt idx="25">
                  <c:v>0.65895079027014913</c:v>
                </c:pt>
                <c:pt idx="26">
                  <c:v>0.66348242393699985</c:v>
                </c:pt>
                <c:pt idx="27">
                  <c:v>0.6688925737171677</c:v>
                </c:pt>
                <c:pt idx="28">
                  <c:v>0.67241351860180942</c:v>
                </c:pt>
                <c:pt idx="29">
                  <c:v>0.67308704664639341</c:v>
                </c:pt>
                <c:pt idx="30">
                  <c:v>0.6756591613922226</c:v>
                </c:pt>
                <c:pt idx="31">
                  <c:v>0.67993360148119775</c:v>
                </c:pt>
                <c:pt idx="32">
                  <c:v>0.68160610403292832</c:v>
                </c:pt>
                <c:pt idx="33">
                  <c:v>0.68165412879940857</c:v>
                </c:pt>
                <c:pt idx="34">
                  <c:v>0.68490887208846152</c:v>
                </c:pt>
                <c:pt idx="35">
                  <c:v>0.68636142967425651</c:v>
                </c:pt>
                <c:pt idx="36">
                  <c:v>0.68894305298153335</c:v>
                </c:pt>
                <c:pt idx="37">
                  <c:v>0.68900214775167901</c:v>
                </c:pt>
                <c:pt idx="38">
                  <c:v>0.69620184111830885</c:v>
                </c:pt>
                <c:pt idx="39">
                  <c:v>0.69694066551702116</c:v>
                </c:pt>
                <c:pt idx="40">
                  <c:v>0.69881227143865865</c:v>
                </c:pt>
                <c:pt idx="41">
                  <c:v>0.69935455416740877</c:v>
                </c:pt>
                <c:pt idx="42">
                  <c:v>0.70124983512844041</c:v>
                </c:pt>
                <c:pt idx="43">
                  <c:v>0.70494947896435478</c:v>
                </c:pt>
                <c:pt idx="44">
                  <c:v>0.70635036684700803</c:v>
                </c:pt>
                <c:pt idx="45">
                  <c:v>0.70921392411920858</c:v>
                </c:pt>
                <c:pt idx="46">
                  <c:v>0.70995450409463146</c:v>
                </c:pt>
                <c:pt idx="47">
                  <c:v>0.71909691904702511</c:v>
                </c:pt>
                <c:pt idx="48">
                  <c:v>0.72236093718388994</c:v>
                </c:pt>
                <c:pt idx="49">
                  <c:v>0.74062198014583147</c:v>
                </c:pt>
                <c:pt idx="50">
                  <c:v>0.74149513204104334</c:v>
                </c:pt>
                <c:pt idx="51">
                  <c:v>0.76306780172357258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"/>
        <c:axId val="34452224"/>
        <c:axId val="34453760"/>
      </c:barChart>
      <c:catAx>
        <c:axId val="34452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4453760"/>
        <c:crosses val="autoZero"/>
        <c:auto val="1"/>
        <c:lblAlgn val="ctr"/>
        <c:lblOffset val="100"/>
        <c:noMultiLvlLbl val="0"/>
      </c:catAx>
      <c:valAx>
        <c:axId val="3445376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4452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'Population by ed attainment'!$A$42:$A$45</c:f>
              <c:strCache>
                <c:ptCount val="4"/>
                <c:pt idx="0">
                  <c:v>High School or Less</c:v>
                </c:pt>
                <c:pt idx="1">
                  <c:v>Some college</c:v>
                </c:pt>
                <c:pt idx="2">
                  <c:v>Associate's Degree</c:v>
                </c:pt>
                <c:pt idx="3">
                  <c:v>Bachelor's Degree or Beyond</c:v>
                </c:pt>
              </c:strCache>
            </c:strRef>
          </c:cat>
          <c:val>
            <c:numRef>
              <c:f>'Population by ed attainment'!$B$42:$B$45</c:f>
              <c:numCache>
                <c:formatCode>0%</c:formatCode>
                <c:ptCount val="4"/>
                <c:pt idx="0">
                  <c:v>0.34</c:v>
                </c:pt>
                <c:pt idx="1">
                  <c:v>0.27</c:v>
                </c:pt>
                <c:pt idx="2">
                  <c:v>0.12</c:v>
                </c:pt>
                <c:pt idx="3">
                  <c:v>0.27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970880"/>
        <c:axId val="36972416"/>
      </c:barChart>
      <c:catAx>
        <c:axId val="36970880"/>
        <c:scaling>
          <c:orientation val="minMax"/>
        </c:scaling>
        <c:delete val="0"/>
        <c:axPos val="b"/>
        <c:majorTickMark val="none"/>
        <c:minorTickMark val="none"/>
        <c:tickLblPos val="nextTo"/>
        <c:crossAx val="36972416"/>
        <c:crosses val="autoZero"/>
        <c:auto val="1"/>
        <c:lblAlgn val="ctr"/>
        <c:lblOffset val="100"/>
        <c:noMultiLvlLbl val="0"/>
      </c:catAx>
      <c:valAx>
        <c:axId val="369724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36970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Wyoming!$C$31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cat>
            <c:strRef>
              <c:f>Wyoming!$B$32:$B$51</c:f>
              <c:strCache>
                <c:ptCount val="20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  <c:pt idx="8">
                  <c:v>2020-21</c:v>
                </c:pt>
                <c:pt idx="9">
                  <c:v>2021-22</c:v>
                </c:pt>
                <c:pt idx="10">
                  <c:v>2022-23</c:v>
                </c:pt>
                <c:pt idx="11">
                  <c:v>2023-24</c:v>
                </c:pt>
                <c:pt idx="12">
                  <c:v>2024-25</c:v>
                </c:pt>
                <c:pt idx="13">
                  <c:v>2025-26</c:v>
                </c:pt>
                <c:pt idx="14">
                  <c:v>2026-27</c:v>
                </c:pt>
                <c:pt idx="15">
                  <c:v>2027-28</c:v>
                </c:pt>
                <c:pt idx="16">
                  <c:v>2028-29</c:v>
                </c:pt>
                <c:pt idx="17">
                  <c:v>2029-30</c:v>
                </c:pt>
                <c:pt idx="18">
                  <c:v>2030-31</c:v>
                </c:pt>
                <c:pt idx="19">
                  <c:v>2031-32</c:v>
                </c:pt>
              </c:strCache>
            </c:strRef>
          </c:cat>
          <c:val>
            <c:numRef>
              <c:f>Wyoming!$C$32:$C$51</c:f>
              <c:numCache>
                <c:formatCode>#,##0</c:formatCode>
                <c:ptCount val="20"/>
                <c:pt idx="0">
                  <c:v>4704.1094331527302</c:v>
                </c:pt>
                <c:pt idx="1">
                  <c:v>4740.8587880182386</c:v>
                </c:pt>
                <c:pt idx="2">
                  <c:v>4717.7726972063847</c:v>
                </c:pt>
                <c:pt idx="3">
                  <c:v>4725.856637056022</c:v>
                </c:pt>
                <c:pt idx="4">
                  <c:v>4763.8073107632417</c:v>
                </c:pt>
                <c:pt idx="5">
                  <c:v>4742.396060547876</c:v>
                </c:pt>
                <c:pt idx="6">
                  <c:v>4734.9721612027524</c:v>
                </c:pt>
                <c:pt idx="7">
                  <c:v>4708.1820380282406</c:v>
                </c:pt>
                <c:pt idx="8">
                  <c:v>4932.4749977221672</c:v>
                </c:pt>
                <c:pt idx="9">
                  <c:v>4884.097753889776</c:v>
                </c:pt>
                <c:pt idx="10">
                  <c:v>5028.3572437000266</c:v>
                </c:pt>
                <c:pt idx="11">
                  <c:v>5297.951306683779</c:v>
                </c:pt>
                <c:pt idx="12">
                  <c:v>5478.0301063187298</c:v>
                </c:pt>
                <c:pt idx="13">
                  <c:v>5553.5442777284779</c:v>
                </c:pt>
                <c:pt idx="14">
                  <c:v>5507.9514079117989</c:v>
                </c:pt>
                <c:pt idx="15">
                  <c:v>5221.2889421633336</c:v>
                </c:pt>
                <c:pt idx="16">
                  <c:v>5133.0264380240142</c:v>
                </c:pt>
                <c:pt idx="17">
                  <c:v>5210.4309271409275</c:v>
                </c:pt>
                <c:pt idx="18">
                  <c:v>5196.2570065493674</c:v>
                </c:pt>
                <c:pt idx="19">
                  <c:v>5297.0317643720637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Wyoming!$D$31</c:f>
              <c:strCache>
                <c:ptCount val="1"/>
                <c:pt idx="0">
                  <c:v>Hispanic</c:v>
                </c:pt>
              </c:strCache>
            </c:strRef>
          </c:tx>
          <c:marker>
            <c:symbol val="none"/>
          </c:marker>
          <c:cat>
            <c:strRef>
              <c:f>Wyoming!$B$32:$B$51</c:f>
              <c:strCache>
                <c:ptCount val="20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  <c:pt idx="8">
                  <c:v>2020-21</c:v>
                </c:pt>
                <c:pt idx="9">
                  <c:v>2021-22</c:v>
                </c:pt>
                <c:pt idx="10">
                  <c:v>2022-23</c:v>
                </c:pt>
                <c:pt idx="11">
                  <c:v>2023-24</c:v>
                </c:pt>
                <c:pt idx="12">
                  <c:v>2024-25</c:v>
                </c:pt>
                <c:pt idx="13">
                  <c:v>2025-26</c:v>
                </c:pt>
                <c:pt idx="14">
                  <c:v>2026-27</c:v>
                </c:pt>
                <c:pt idx="15">
                  <c:v>2027-28</c:v>
                </c:pt>
                <c:pt idx="16">
                  <c:v>2028-29</c:v>
                </c:pt>
                <c:pt idx="17">
                  <c:v>2029-30</c:v>
                </c:pt>
                <c:pt idx="18">
                  <c:v>2030-31</c:v>
                </c:pt>
                <c:pt idx="19">
                  <c:v>2031-32</c:v>
                </c:pt>
              </c:strCache>
            </c:strRef>
          </c:cat>
          <c:val>
            <c:numRef>
              <c:f>Wyoming!$D$32:$D$51</c:f>
              <c:numCache>
                <c:formatCode>#,##0</c:formatCode>
                <c:ptCount val="20"/>
                <c:pt idx="0">
                  <c:v>565</c:v>
                </c:pt>
                <c:pt idx="1">
                  <c:v>605.60587621076581</c:v>
                </c:pt>
                <c:pt idx="2">
                  <c:v>593.48058507247242</c:v>
                </c:pt>
                <c:pt idx="3">
                  <c:v>649.9252964684523</c:v>
                </c:pt>
                <c:pt idx="4">
                  <c:v>662.40124691081053</c:v>
                </c:pt>
                <c:pt idx="5">
                  <c:v>718.28184273062254</c:v>
                </c:pt>
                <c:pt idx="6">
                  <c:v>755.40163213982896</c:v>
                </c:pt>
                <c:pt idx="7">
                  <c:v>748.93859302394674</c:v>
                </c:pt>
                <c:pt idx="8">
                  <c:v>809.22155841429185</c:v>
                </c:pt>
                <c:pt idx="9">
                  <c:v>842.02458354269027</c:v>
                </c:pt>
                <c:pt idx="10">
                  <c:v>951.48452476863815</c:v>
                </c:pt>
                <c:pt idx="11">
                  <c:v>885.74763338248147</c:v>
                </c:pt>
                <c:pt idx="12">
                  <c:v>857.46496077031316</c:v>
                </c:pt>
                <c:pt idx="13">
                  <c:v>1116.8072418228439</c:v>
                </c:pt>
                <c:pt idx="14">
                  <c:v>1028.8362680758505</c:v>
                </c:pt>
                <c:pt idx="15">
                  <c:v>966.15203093374009</c:v>
                </c:pt>
                <c:pt idx="16">
                  <c:v>869.14540251911239</c:v>
                </c:pt>
                <c:pt idx="17">
                  <c:v>865.43152923394928</c:v>
                </c:pt>
                <c:pt idx="18">
                  <c:v>944.23142341899609</c:v>
                </c:pt>
                <c:pt idx="19">
                  <c:v>913.80473799617596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Wyoming!$E$31</c:f>
              <c:strCache>
                <c:ptCount val="1"/>
                <c:pt idx="0">
                  <c:v>Black</c:v>
                </c:pt>
              </c:strCache>
            </c:strRef>
          </c:tx>
          <c:marker>
            <c:symbol val="none"/>
          </c:marker>
          <c:cat>
            <c:strRef>
              <c:f>Wyoming!$B$32:$B$51</c:f>
              <c:strCache>
                <c:ptCount val="20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  <c:pt idx="8">
                  <c:v>2020-21</c:v>
                </c:pt>
                <c:pt idx="9">
                  <c:v>2021-22</c:v>
                </c:pt>
                <c:pt idx="10">
                  <c:v>2022-23</c:v>
                </c:pt>
                <c:pt idx="11">
                  <c:v>2023-24</c:v>
                </c:pt>
                <c:pt idx="12">
                  <c:v>2024-25</c:v>
                </c:pt>
                <c:pt idx="13">
                  <c:v>2025-26</c:v>
                </c:pt>
                <c:pt idx="14">
                  <c:v>2026-27</c:v>
                </c:pt>
                <c:pt idx="15">
                  <c:v>2027-28</c:v>
                </c:pt>
                <c:pt idx="16">
                  <c:v>2028-29</c:v>
                </c:pt>
                <c:pt idx="17">
                  <c:v>2029-30</c:v>
                </c:pt>
                <c:pt idx="18">
                  <c:v>2030-31</c:v>
                </c:pt>
                <c:pt idx="19">
                  <c:v>2031-32</c:v>
                </c:pt>
              </c:strCache>
            </c:strRef>
          </c:cat>
          <c:val>
            <c:numRef>
              <c:f>Wyoming!$E$32:$E$51</c:f>
              <c:numCache>
                <c:formatCode>#,##0</c:formatCode>
                <c:ptCount val="20"/>
                <c:pt idx="0">
                  <c:v>62.737397291983292</c:v>
                </c:pt>
                <c:pt idx="1">
                  <c:v>73.209477740791769</c:v>
                </c:pt>
                <c:pt idx="2">
                  <c:v>66.668673379649675</c:v>
                </c:pt>
                <c:pt idx="3">
                  <c:v>65.33598145653076</c:v>
                </c:pt>
                <c:pt idx="4">
                  <c:v>63.532430485991696</c:v>
                </c:pt>
                <c:pt idx="5">
                  <c:v>85.718348344584669</c:v>
                </c:pt>
                <c:pt idx="6">
                  <c:v>69.665328455272459</c:v>
                </c:pt>
                <c:pt idx="7">
                  <c:v>61.196650462275244</c:v>
                </c:pt>
                <c:pt idx="8">
                  <c:v>62.827035808862533</c:v>
                </c:pt>
                <c:pt idx="9">
                  <c:v>73.940905686876377</c:v>
                </c:pt>
                <c:pt idx="10">
                  <c:v>84.29838822573754</c:v>
                </c:pt>
                <c:pt idx="11">
                  <c:v>76.082864585507821</c:v>
                </c:pt>
                <c:pt idx="12">
                  <c:v>79.471618654847305</c:v>
                </c:pt>
                <c:pt idx="13">
                  <c:v>74.250197877001057</c:v>
                </c:pt>
                <c:pt idx="14">
                  <c:v>74.193751495618613</c:v>
                </c:pt>
                <c:pt idx="15">
                  <c:v>112.42164878803271</c:v>
                </c:pt>
                <c:pt idx="16">
                  <c:v>79.894187641880634</c:v>
                </c:pt>
                <c:pt idx="17">
                  <c:v>97.307427032809343</c:v>
                </c:pt>
                <c:pt idx="18">
                  <c:v>126.78159135324165</c:v>
                </c:pt>
                <c:pt idx="19">
                  <c:v>105.42996428651723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10464"/>
        <c:axId val="37312000"/>
      </c:lineChart>
      <c:catAx>
        <c:axId val="37310464"/>
        <c:scaling>
          <c:orientation val="minMax"/>
        </c:scaling>
        <c:delete val="0"/>
        <c:axPos val="b"/>
        <c:majorTickMark val="out"/>
        <c:minorTickMark val="none"/>
        <c:tickLblPos val="nextTo"/>
        <c:crossAx val="37312000"/>
        <c:crosses val="autoZero"/>
        <c:auto val="1"/>
        <c:lblAlgn val="ctr"/>
        <c:lblOffset val="100"/>
        <c:tickLblSkip val="6"/>
        <c:noMultiLvlLbl val="0"/>
      </c:catAx>
      <c:valAx>
        <c:axId val="373120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7310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'Demography 2'!$B$13</c:f>
              <c:strCache>
                <c:ptCount val="1"/>
                <c:pt idx="0">
                  <c:v>Public 4 year</c:v>
                </c:pt>
              </c:strCache>
            </c:strRef>
          </c:tx>
          <c:invertIfNegative val="0"/>
          <c:cat>
            <c:strRef>
              <c:f>'Demography 2'!$C$12:$E$12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'Demography 2'!$C$13:$E$13</c:f>
              <c:numCache>
                <c:formatCode>0%</c:formatCode>
                <c:ptCount val="3"/>
                <c:pt idx="0">
                  <c:v>-0.1111907720896681</c:v>
                </c:pt>
                <c:pt idx="1">
                  <c:v>6.272689494029194E-4</c:v>
                </c:pt>
                <c:pt idx="2">
                  <c:v>6.6754157617005261E-2</c:v>
                </c:pt>
              </c:numCache>
            </c:numRef>
          </c:val>
        </c:ser>
        <c:ser>
          <c:idx val="1"/>
          <c:order val="1"/>
          <c:tx>
            <c:strRef>
              <c:f>'Demography 2'!$B$14</c:f>
              <c:strCache>
                <c:ptCount val="1"/>
                <c:pt idx="0">
                  <c:v>Public 2 year</c:v>
                </c:pt>
              </c:strCache>
            </c:strRef>
          </c:tx>
          <c:invertIfNegative val="0"/>
          <c:cat>
            <c:strRef>
              <c:f>'Demography 2'!$C$12:$E$12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'Demography 2'!$C$14:$E$14</c:f>
              <c:numCache>
                <c:formatCode>0%</c:formatCode>
                <c:ptCount val="3"/>
                <c:pt idx="0">
                  <c:v>-9.5541444812492493E-2</c:v>
                </c:pt>
                <c:pt idx="1">
                  <c:v>7.0896833687576245E-3</c:v>
                </c:pt>
                <c:pt idx="2">
                  <c:v>6.6851789751000604E-2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004992"/>
        <c:axId val="38019072"/>
      </c:barChart>
      <c:catAx>
        <c:axId val="38004992"/>
        <c:scaling>
          <c:orientation val="minMax"/>
        </c:scaling>
        <c:delete val="0"/>
        <c:axPos val="b"/>
        <c:majorTickMark val="none"/>
        <c:minorTickMark val="none"/>
        <c:tickLblPos val="low"/>
        <c:crossAx val="38019072"/>
        <c:crosses val="autoZero"/>
        <c:auto val="1"/>
        <c:lblAlgn val="ctr"/>
        <c:lblOffset val="100"/>
        <c:noMultiLvlLbl val="0"/>
      </c:catAx>
      <c:valAx>
        <c:axId val="380190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0049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'Production over time'!$A$16</c:f>
              <c:strCache>
                <c:ptCount val="1"/>
                <c:pt idx="0">
                  <c:v>Certificates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'Production over time'!$C$15:$H$15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'Production over time'!$C$16:$H$16</c:f>
              <c:numCache>
                <c:formatCode>_(* #,##0_);_(* \(#,##0\);_(* "-"??_);_(@_)</c:formatCode>
                <c:ptCount val="6"/>
                <c:pt idx="0">
                  <c:v>800</c:v>
                </c:pt>
                <c:pt idx="1">
                  <c:v>691</c:v>
                </c:pt>
                <c:pt idx="2">
                  <c:v>807</c:v>
                </c:pt>
                <c:pt idx="3">
                  <c:v>885</c:v>
                </c:pt>
                <c:pt idx="4">
                  <c:v>945</c:v>
                </c:pt>
                <c:pt idx="5">
                  <c:v>1002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C4-4DE2-BD40-687291ACBB12}"/>
            </c:ext>
          </c:extLst>
        </c:ser>
        <c:ser>
          <c:idx val="2"/>
          <c:order val="1"/>
          <c:tx>
            <c:strRef>
              <c:f>'Production over time'!$A$17</c:f>
              <c:strCache>
                <c:ptCount val="1"/>
                <c:pt idx="0">
                  <c:v>Associates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'Production over time'!$C$15:$H$15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'Production over time'!$C$17:$H$17</c:f>
              <c:numCache>
                <c:formatCode>_(* #,##0_);_(* \(#,##0\);_(* "-"??_);_(@_)</c:formatCode>
                <c:ptCount val="6"/>
                <c:pt idx="0">
                  <c:v>2390</c:v>
                </c:pt>
                <c:pt idx="1">
                  <c:v>2626</c:v>
                </c:pt>
                <c:pt idx="2">
                  <c:v>2688</c:v>
                </c:pt>
                <c:pt idx="3">
                  <c:v>2756</c:v>
                </c:pt>
                <c:pt idx="4">
                  <c:v>2871</c:v>
                </c:pt>
                <c:pt idx="5">
                  <c:v>2815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C4-4DE2-BD40-687291ACBB12}"/>
            </c:ext>
          </c:extLst>
        </c:ser>
        <c:ser>
          <c:idx val="3"/>
          <c:order val="2"/>
          <c:tx>
            <c:strRef>
              <c:f>'Production over time'!$A$18</c:f>
              <c:strCache>
                <c:ptCount val="1"/>
                <c:pt idx="0">
                  <c:v>Bachelors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'Production over time'!$C$15:$H$15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'Production over time'!$C$18:$H$18</c:f>
              <c:numCache>
                <c:formatCode>_(* #,##0_);_(* \(#,##0\);_(* "-"??_);_(@_)</c:formatCode>
                <c:ptCount val="6"/>
                <c:pt idx="0">
                  <c:v>1783</c:v>
                </c:pt>
                <c:pt idx="1">
                  <c:v>1853</c:v>
                </c:pt>
                <c:pt idx="2">
                  <c:v>2062</c:v>
                </c:pt>
                <c:pt idx="3">
                  <c:v>2053</c:v>
                </c:pt>
                <c:pt idx="4">
                  <c:v>2007</c:v>
                </c:pt>
                <c:pt idx="5">
                  <c:v>2022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C4-4DE2-BD40-687291ACBB12}"/>
            </c:ext>
          </c:extLst>
        </c:ser>
        <c:ser>
          <c:idx val="4"/>
          <c:order val="3"/>
          <c:tx>
            <c:strRef>
              <c:f>'Production over time'!$A$19</c:f>
              <c:strCache>
                <c:ptCount val="1"/>
                <c:pt idx="0">
                  <c:v>Graduate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'Production over time'!$C$15:$H$15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'Production over time'!$C$19:$H$19</c:f>
              <c:numCache>
                <c:formatCode>_(* #,##0_);_(* \(#,##0\);_(* "-"??_);_(@_)</c:formatCode>
                <c:ptCount val="6"/>
                <c:pt idx="0">
                  <c:v>614</c:v>
                </c:pt>
                <c:pt idx="1">
                  <c:v>723</c:v>
                </c:pt>
                <c:pt idx="2">
                  <c:v>735</c:v>
                </c:pt>
                <c:pt idx="3">
                  <c:v>720</c:v>
                </c:pt>
                <c:pt idx="4">
                  <c:v>725</c:v>
                </c:pt>
                <c:pt idx="5">
                  <c:v>740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C4-4DE2-BD40-687291ACB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6606336"/>
        <c:axId val="3660787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'Production over time'!$A$15</c15:sqref>
                        </c15:formulaRef>
                      </c:ext>
                    </c:extLst>
                    <c:strCache>
                      <c:ptCount val="1"/>
                      <c:pt idx="0">
                        <c:v>Awards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layout/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'Production over time'!$B$15:$H$15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'Production over time'!$B$15:$H$15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  <c:pt idx="5">
                        <c:v>2014</c:v>
                      </c:pt>
                      <c:pt idx="6">
                        <c:v>2015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8AC4-4DE2-BD40-687291ACBB12}"/>
                  </c:ext>
                </c:extLst>
              </c15:ser>
            </c15:filteredBarSeries>
          </c:ext>
        </c:extLst>
      </c:barChart>
      <c:catAx>
        <c:axId val="3660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07872"/>
        <c:crosses val="autoZero"/>
        <c:auto val="1"/>
        <c:lblAlgn val="ctr"/>
        <c:lblOffset val="100"/>
        <c:noMultiLvlLbl val="0"/>
      </c:catAx>
      <c:valAx>
        <c:axId val="36607872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crossAx val="3660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0.78271</cdr:x>
      <cdr:y>0.47915</cdr:y>
    </cdr:from>
    <cdr:to>
      <cdr:x>0.96028</cdr:x>
      <cdr:y>0.7031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6381750" y="2173069"/>
          <a:ext cx="1447800" cy="1015663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rgbClr val="FFFFFF"/>
              </a:solidFill>
            </a:rPr>
            <a:t>By 2020, 65 percent of job openings in Wyoming will require some postsecondary education.</a:t>
          </a:r>
          <a:endParaRPr lang="en-US" sz="1000" b="1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665" cy="464814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827" y="0"/>
            <a:ext cx="3043665" cy="464814"/>
          </a:xfrm>
          <a:prstGeom prst="rect">
            <a:avLst/>
          </a:prstGeom>
        </p:spPr>
        <p:txBody>
          <a:bodyPr vert="horz" lIns="92435" tIns="46218" rIns="92435" bIns="46218" rtlCol="0"/>
          <a:lstStyle>
            <a:lvl1pPr algn="r">
              <a:defRPr sz="1200"/>
            </a:lvl1pPr>
          </a:lstStyle>
          <a:p>
            <a:fld id="{C530287C-6F47-4B3B-B50C-26A920116F0E}" type="datetimeFigureOut">
              <a:rPr lang="en-US" smtClean="0"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684"/>
            <a:ext cx="3043665" cy="464814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827" y="8842684"/>
            <a:ext cx="3043665" cy="464814"/>
          </a:xfrm>
          <a:prstGeom prst="rect">
            <a:avLst/>
          </a:prstGeom>
        </p:spPr>
        <p:txBody>
          <a:bodyPr vert="horz" lIns="92435" tIns="46218" rIns="92435" bIns="46218" rtlCol="0" anchor="b"/>
          <a:lstStyle>
            <a:lvl1pPr algn="r">
              <a:defRPr sz="1200"/>
            </a:lvl1pPr>
          </a:lstStyle>
          <a:p>
            <a:fld id="{CFF26CF2-8405-42CA-885F-CEE237EF2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2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298" tIns="93298" rIns="93298" bIns="93298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6565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313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96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6261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32826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939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5957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522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298" tIns="93298" rIns="93298" bIns="93298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6565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313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96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6261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32826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939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5957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522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2313" y="4421824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298" tIns="93298" rIns="93298" bIns="93298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" y="884203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298" tIns="93298" rIns="93298" bIns="93298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6565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313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969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6261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32826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939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5957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32522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298" tIns="46635" rIns="93298" bIns="4663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4358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2313" y="4421824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298" tIns="46635" rIns="93298" bIns="46635" anchor="t" anchorCtr="0">
            <a:noAutofit/>
          </a:bodyPr>
          <a:lstStyle/>
          <a:p>
            <a:pPr>
              <a:buSzPct val="25000"/>
            </a:pPr>
            <a:endParaRPr lang="en-US" dirty="0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2" cy="465455"/>
          </a:xfrm>
          <a:prstGeom prst="rect">
            <a:avLst/>
          </a:prstGeom>
          <a:noFill/>
          <a:ln>
            <a:noFill/>
          </a:ln>
        </p:spPr>
        <p:txBody>
          <a:bodyPr lIns="93298" tIns="46635" rIns="93298" bIns="4663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02313" y="4421824"/>
            <a:ext cx="5618479" cy="4189095"/>
          </a:xfrm>
          <a:prstGeom prst="rect">
            <a:avLst/>
          </a:prstGeom>
        </p:spPr>
        <p:txBody>
          <a:bodyPr lIns="93298" tIns="93298" rIns="93298" bIns="93298" anchor="t" anchorCtr="0">
            <a:noAutofit/>
          </a:bodyPr>
          <a:lstStyle/>
          <a:p>
            <a:r>
              <a:rPr lang="en-US" dirty="0" smtClean="0"/>
              <a:t>As the economy has shifted, demand for postsecondary</a:t>
            </a:r>
            <a:r>
              <a:rPr lang="en-US" baseline="0" dirty="0" smtClean="0"/>
              <a:t> education and training has been on the rise.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1973 the majority of jobs (nearly ¾) required a high school diploma or less. This has dropped over time. By 2020 most jobs (more than 60%) will require some level of postsecondary education and training.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70 percent of the change is due to rising educational requirements within jobs that did not previously require pse; the remainder is due to the growth of new occupations</a:t>
            </a:r>
            <a:endParaRPr dirty="0"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2313" y="4421824"/>
            <a:ext cx="5618479" cy="4189095"/>
          </a:xfrm>
          <a:prstGeom prst="rect">
            <a:avLst/>
          </a:prstGeom>
        </p:spPr>
        <p:txBody>
          <a:bodyPr lIns="93298" tIns="93298" rIns="93298" bIns="93298" anchor="t" anchorCtr="0">
            <a:noAutofit/>
          </a:bodyPr>
          <a:lstStyle/>
          <a:p>
            <a:endParaRPr sz="1100" dirty="0">
              <a:solidFill>
                <a:srgbClr val="0000F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2" cy="465455"/>
          </a:xfrm>
          <a:prstGeom prst="rect">
            <a:avLst/>
          </a:prstGeom>
        </p:spPr>
        <p:txBody>
          <a:bodyPr lIns="93298" tIns="46635" rIns="93298" bIns="46635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00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22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55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65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10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85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505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EWGU" TargetMode="External"/><Relationship Id="rId7" Type="http://schemas.openxmlformats.org/officeDocument/2006/relationships/hyperlink" Target="http://www.facebook.com/GeorgetownCEW" TargetMode="External"/><Relationship Id="rId2" Type="http://schemas.openxmlformats.org/officeDocument/2006/relationships/hyperlink" Target="http://cew.georgetown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twitter.com/GeorgetownCEW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t="25667" b="3607"/>
          <a:stretch/>
        </p:blipFill>
        <p:spPr>
          <a:xfrm>
            <a:off x="-43610" y="-76200"/>
            <a:ext cx="9187610" cy="472439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3083265" y="47625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4953000" y="5029200"/>
            <a:ext cx="3886201" cy="144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Western Wyoming Community College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lang="en-US" sz="2000" b="1" i="1" dirty="0" smtClean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b="1" i="1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July 20, 2017</a:t>
            </a:r>
            <a:endParaRPr lang="en-US" sz="2000" b="1" i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0" y="6584950"/>
            <a:ext cx="4986013" cy="273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2286000" y="1905000"/>
            <a:ext cx="6667500" cy="26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endParaRPr lang="en-US" sz="2400" dirty="0" smtClean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Educational Attainment and Wyoming’s Economy:  a Look at Recent Trends</a:t>
            </a:r>
            <a:endParaRPr lang="en-US" sz="28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dobe Caslon Pro"/>
                <a:cs typeface="Adobe Caslon Pro"/>
              </a:rPr>
              <a:t>For More Information</a:t>
            </a:r>
            <a:endParaRPr lang="en-US" sz="4000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133" y="3126849"/>
            <a:ext cx="5105400" cy="51805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2400" b="1" i="1" dirty="0" smtClean="0">
                <a:latin typeface="Adobe Caslon Pro"/>
                <a:cs typeface="Adobe Caslon Pro"/>
              </a:rPr>
              <a:t>Visit our website at </a:t>
            </a:r>
            <a:r>
              <a:rPr lang="en-US" sz="2400" b="1" i="1" dirty="0" smtClean="0">
                <a:latin typeface="Adobe Caslon Pro"/>
                <a:cs typeface="Adobe Caslon Pro"/>
                <a:hlinkClick r:id="rId2"/>
              </a:rPr>
              <a:t>cew.georgetown.edu</a:t>
            </a:r>
            <a:endParaRPr lang="en-US" sz="2400" b="1" i="1" dirty="0" smtClean="0">
              <a:latin typeface="Adobe Caslon Pro"/>
              <a:cs typeface="Adobe Caslon Pro"/>
            </a:endParaRPr>
          </a:p>
          <a:p>
            <a:pPr algn="ctr">
              <a:buNone/>
            </a:pPr>
            <a:endParaRPr lang="en-US" sz="2400" b="1" dirty="0">
              <a:latin typeface="Adobe Caslon Pro"/>
              <a:cs typeface="Adobe Caslon Pro"/>
            </a:endParaRPr>
          </a:p>
        </p:txBody>
      </p:sp>
      <p:pic>
        <p:nvPicPr>
          <p:cNvPr id="6" name="Picture 5" descr="1410482134_facebook_circle_color-128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560" y="5009622"/>
            <a:ext cx="491067" cy="491067"/>
          </a:xfrm>
          <a:prstGeom prst="rect">
            <a:avLst/>
          </a:prstGeom>
        </p:spPr>
      </p:pic>
      <p:pic>
        <p:nvPicPr>
          <p:cNvPr id="7" name="Picture 6" descr="1410482149_twitter_circle-128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0560" y="5620550"/>
            <a:ext cx="491067" cy="49106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81400" y="5069434"/>
            <a:ext cx="5105400" cy="321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b="1" i="1" dirty="0" smtClean="0">
                <a:latin typeface="Adobe Caslon Pro"/>
                <a:cs typeface="Adobe Caslon Pro"/>
                <a:hlinkClick r:id="rId7"/>
              </a:rPr>
              <a:t>facebook.com/GeorgetownCEW</a:t>
            </a:r>
            <a:endParaRPr lang="en-US" sz="1800" b="1" dirty="0">
              <a:latin typeface="Adobe Caslon Pro"/>
              <a:cs typeface="Adobe Caslon Pro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81400" y="5705485"/>
            <a:ext cx="5105400" cy="321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b="1" i="1" dirty="0">
                <a:latin typeface="Adobe Caslon Pro"/>
                <a:cs typeface="Adobe Caslon Pro"/>
                <a:hlinkClick r:id="rId5"/>
              </a:rPr>
              <a:t>twitter.com/GeorgetownCEW</a:t>
            </a:r>
            <a:endParaRPr lang="en-US" sz="1800" b="1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8831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37356" y="1143000"/>
            <a:ext cx="8381999" cy="724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2" y="1752600"/>
            <a:ext cx="6032753" cy="453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6230779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CEW, </a:t>
            </a:r>
            <a:r>
              <a:rPr lang="en-US" sz="1000" i="1" dirty="0" smtClean="0"/>
              <a:t>Job Growth and Education Requirements through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" y="1143000"/>
            <a:ext cx="8153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Demand for postsecondary education and training has been rising.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940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300" y="1143000"/>
            <a:ext cx="81534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About two-thirds  of Wyoming job openings will require some postsecondary education and training.  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517610"/>
              </p:ext>
            </p:extLst>
          </p:nvPr>
        </p:nvGraphicFramePr>
        <p:xfrm>
          <a:off x="476250" y="1789331"/>
          <a:ext cx="8153400" cy="453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754301"/>
              </p:ext>
            </p:extLst>
          </p:nvPr>
        </p:nvGraphicFramePr>
        <p:xfrm>
          <a:off x="1371601" y="6400801"/>
          <a:ext cx="5791200" cy="15240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Source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: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CEW analysis from Recovery 2020:  Projections of jobs and education requirements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0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457200" y="404019"/>
            <a:ext cx="2438399" cy="604996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Wyoming is right at the national average of 65 percent for the share of job openings that require some level of postsecondary education and training.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3300" y="3048000"/>
            <a:ext cx="17145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FFFF"/>
                </a:solidFill>
              </a:rPr>
              <a:t>By 2020, 65 percent of jobs in the nation will require postsecondary education.</a:t>
            </a:r>
            <a:endParaRPr lang="en-US" sz="1000" b="1" dirty="0">
              <a:solidFill>
                <a:srgbClr val="FFFFFF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094305524"/>
              </p:ext>
            </p:extLst>
          </p:nvPr>
        </p:nvGraphicFramePr>
        <p:xfrm>
          <a:off x="3124200" y="-76200"/>
          <a:ext cx="5334000" cy="693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72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300" y="1143000"/>
            <a:ext cx="81534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Wyoming has a larger share of people with some college, no degree and Associate’s degrees than the nation as a whole.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963492"/>
              </p:ext>
            </p:extLst>
          </p:nvPr>
        </p:nvGraphicFramePr>
        <p:xfrm>
          <a:off x="1371601" y="6400801"/>
          <a:ext cx="5791200" cy="152400"/>
        </p:xfrm>
        <a:graphic>
          <a:graphicData uri="http://schemas.openxmlformats.org/drawingml/2006/table">
            <a:tbl>
              <a:tblPr/>
              <a:tblGrid>
                <a:gridCol w="5791200"/>
              </a:tblGrid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Source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: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CEW analysis of ACS 2015 25-64 population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550096"/>
              </p:ext>
            </p:extLst>
          </p:nvPr>
        </p:nvGraphicFramePr>
        <p:xfrm>
          <a:off x="1143000" y="1905000"/>
          <a:ext cx="6400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227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300" y="1143000"/>
            <a:ext cx="81534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Wyoming will experience modest growth in public high school graduates by 2025.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334581"/>
              </p:ext>
            </p:extLst>
          </p:nvPr>
        </p:nvGraphicFramePr>
        <p:xfrm>
          <a:off x="1219200" y="6248400"/>
          <a:ext cx="6781800" cy="304800"/>
        </p:xfrm>
        <a:graphic>
          <a:graphicData uri="http://schemas.openxmlformats.org/drawingml/2006/table">
            <a:tbl>
              <a:tblPr/>
              <a:tblGrid>
                <a:gridCol w="6781800"/>
              </a:tblGrid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Source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: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aseline="0" dirty="0" smtClean="0">
                          <a:latin typeface="+mn-lt"/>
                        </a:rPr>
                        <a:t>Western Interstate Commission for Higher Education, Knocking at the College Door: Projections of High School Graduates, 2016.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996315"/>
              </p:ext>
            </p:extLst>
          </p:nvPr>
        </p:nvGraphicFramePr>
        <p:xfrm>
          <a:off x="914400" y="1828800"/>
          <a:ext cx="6858000" cy="435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81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300" y="1143000"/>
            <a:ext cx="81534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Between 2004 and 2014, the share of </a:t>
            </a:r>
            <a:r>
              <a:rPr lang="en-US" sz="1800" b="1" dirty="0" smtClean="0">
                <a:solidFill>
                  <a:schemeClr val="bg1"/>
                </a:solidFill>
              </a:rPr>
              <a:t>White </a:t>
            </a:r>
            <a:r>
              <a:rPr lang="en-US" sz="1800" b="1" dirty="0" smtClean="0">
                <a:solidFill>
                  <a:schemeClr val="bg1"/>
                </a:solidFill>
              </a:rPr>
              <a:t>first-time students enrolled at Wyoming public postsecondary institutions declined, while </a:t>
            </a:r>
            <a:r>
              <a:rPr lang="en-US" sz="1800" b="1" dirty="0" smtClean="0">
                <a:solidFill>
                  <a:schemeClr val="bg1"/>
                </a:solidFill>
              </a:rPr>
              <a:t>the share of under-represented students </a:t>
            </a:r>
            <a:r>
              <a:rPr lang="en-US" sz="1800" b="1" dirty="0" smtClean="0">
                <a:solidFill>
                  <a:schemeClr val="bg1"/>
                </a:solidFill>
              </a:rPr>
              <a:t>climbed.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071895"/>
              </p:ext>
            </p:extLst>
          </p:nvPr>
        </p:nvGraphicFramePr>
        <p:xfrm>
          <a:off x="1219200" y="6248400"/>
          <a:ext cx="6781800" cy="304800"/>
        </p:xfrm>
        <a:graphic>
          <a:graphicData uri="http://schemas.openxmlformats.org/drawingml/2006/table">
            <a:tbl>
              <a:tblPr/>
              <a:tblGrid>
                <a:gridCol w="6781800"/>
              </a:tblGrid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Source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: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aseline="0" dirty="0" smtClean="0">
                          <a:latin typeface="+mn-lt"/>
                        </a:rPr>
                        <a:t>CEW analysis of IPEDS change in first-time fall student enrollment between 2004 and 2014, based on data analysis performed for a forthcoming report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601348"/>
              </p:ext>
            </p:extLst>
          </p:nvPr>
        </p:nvGraphicFramePr>
        <p:xfrm>
          <a:off x="1219200" y="2209800"/>
          <a:ext cx="6705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271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5300" y="1143000"/>
            <a:ext cx="81534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Award production, especially certificate and Associate’s degree output, has risen since 2010. 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869866"/>
              </p:ext>
            </p:extLst>
          </p:nvPr>
        </p:nvGraphicFramePr>
        <p:xfrm>
          <a:off x="1219200" y="6248400"/>
          <a:ext cx="6781800" cy="304800"/>
        </p:xfrm>
        <a:graphic>
          <a:graphicData uri="http://schemas.openxmlformats.org/drawingml/2006/table">
            <a:tbl>
              <a:tblPr/>
              <a:tblGrid>
                <a:gridCol w="6781800"/>
              </a:tblGrid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Source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: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aseline="0" dirty="0" smtClean="0">
                          <a:latin typeface="+mn-lt"/>
                        </a:rPr>
                        <a:t>CEW analysis of IPEDS award production 2010-2015: degrees and certificates awarded by year.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120129"/>
              </p:ext>
            </p:extLst>
          </p:nvPr>
        </p:nvGraphicFramePr>
        <p:xfrm>
          <a:off x="762000" y="2057400"/>
          <a:ext cx="7810500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89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5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lnSpc>
                <a:spcPct val="138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2400" dirty="0" smtClean="0">
                <a:latin typeface="Adobe Caslon Pro"/>
                <a:cs typeface="Adobe Caslon Pro"/>
              </a:rPr>
              <a:t>An attainment goal provides a unifying goal for the state’s strategies across different sectors.</a:t>
            </a:r>
            <a:endParaRPr lang="en-US" sz="2400" dirty="0">
              <a:latin typeface="Adobe Caslon Pro"/>
              <a:cs typeface="Adobe Caslon Pro"/>
            </a:endParaRPr>
          </a:p>
          <a:p>
            <a:pPr marL="457200" indent="-342900">
              <a:lnSpc>
                <a:spcPct val="138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2400" dirty="0" smtClean="0">
                <a:latin typeface="Adobe Caslon Pro"/>
                <a:cs typeface="Adobe Caslon Pro"/>
              </a:rPr>
              <a:t>While completion is a focus for college and community leaders, attainment can be a shared goal for statewide and cross-sector efforts.</a:t>
            </a:r>
          </a:p>
          <a:p>
            <a:pPr marL="457200" indent="-342900">
              <a:lnSpc>
                <a:spcPct val="138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2400" dirty="0" smtClean="0">
                <a:latin typeface="Adobe Caslon Pro"/>
                <a:cs typeface="Adobe Caslon Pro"/>
              </a:rPr>
              <a:t>Keep the end in mind. Postsecondary </a:t>
            </a:r>
            <a:r>
              <a:rPr lang="en-US" sz="2400" dirty="0">
                <a:latin typeface="Adobe Caslon Pro"/>
                <a:cs typeface="Adobe Caslon Pro"/>
              </a:rPr>
              <a:t>education (at some level) is now a pre-requisite for many jobs</a:t>
            </a:r>
            <a:r>
              <a:rPr lang="en-US" sz="2400" dirty="0" smtClean="0">
                <a:latin typeface="Adobe Caslon Pro"/>
                <a:cs typeface="Adobe Caslon Pro"/>
              </a:rPr>
              <a:t>.</a:t>
            </a:r>
          </a:p>
          <a:p>
            <a:pPr marL="457200" indent="-342900">
              <a:lnSpc>
                <a:spcPct val="138000"/>
              </a:lnSpc>
              <a:spcBef>
                <a:spcPts val="0"/>
              </a:spcBef>
              <a:buClr>
                <a:srgbClr val="000000"/>
              </a:buClr>
            </a:pPr>
            <a:endParaRPr lang="en-US" sz="2400" dirty="0" smtClean="0">
              <a:latin typeface="Adobe Caslon Pro"/>
              <a:cs typeface="Adobe Caslon Pro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81000" y="1143000"/>
            <a:ext cx="86115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-US" sz="36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 smtClean="0">
                <a:sym typeface="Calibri"/>
              </a:rPr>
              <a:t>The Value of Setting a Goal</a:t>
            </a:r>
            <a:endParaRPr lang="en-US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49464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Template-2-Fin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PTTemplate-2-Fin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3988</TotalTime>
  <Words>456</Words>
  <Application>Microsoft Office PowerPoint</Application>
  <PresentationFormat>On-screen Show (4:3)</PresentationFormat>
  <Paragraphs>42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1_PPTTemplate-2-Final</vt:lpstr>
      <vt:lpstr>2_PPTTemplate-2-Final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Counselors  Should Know about  21st Century  Competencies</dc:title>
  <dc:creator>Neil Ridley</dc:creator>
  <cp:lastModifiedBy>Neil Ridley</cp:lastModifiedBy>
  <cp:revision>484</cp:revision>
  <cp:lastPrinted>2017-07-17T21:27:08Z</cp:lastPrinted>
  <dcterms:modified xsi:type="dcterms:W3CDTF">2017-07-19T15:07:51Z</dcterms:modified>
</cp:coreProperties>
</file>