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sldIdLst>
    <p:sldId id="267" r:id="rId5"/>
    <p:sldId id="318" r:id="rId6"/>
    <p:sldId id="317" r:id="rId7"/>
    <p:sldId id="343" r:id="rId8"/>
    <p:sldId id="354" r:id="rId9"/>
    <p:sldId id="314" r:id="rId10"/>
    <p:sldId id="344" r:id="rId11"/>
    <p:sldId id="345" r:id="rId12"/>
    <p:sldId id="320" r:id="rId13"/>
    <p:sldId id="348" r:id="rId14"/>
    <p:sldId id="349" r:id="rId15"/>
    <p:sldId id="321" r:id="rId16"/>
    <p:sldId id="316" r:id="rId17"/>
    <p:sldId id="322" r:id="rId18"/>
    <p:sldId id="358" r:id="rId19"/>
    <p:sldId id="323" r:id="rId20"/>
    <p:sldId id="325" r:id="rId21"/>
    <p:sldId id="372" r:id="rId22"/>
    <p:sldId id="371" r:id="rId23"/>
    <p:sldId id="332" r:id="rId24"/>
    <p:sldId id="370" r:id="rId25"/>
    <p:sldId id="333" r:id="rId26"/>
    <p:sldId id="368" r:id="rId27"/>
    <p:sldId id="337" r:id="rId28"/>
    <p:sldId id="336" r:id="rId29"/>
    <p:sldId id="338" r:id="rId30"/>
    <p:sldId id="340" r:id="rId31"/>
    <p:sldId id="339" r:id="rId32"/>
    <p:sldId id="312" r:id="rId33"/>
    <p:sldId id="347" r:id="rId34"/>
    <p:sldId id="351" r:id="rId35"/>
    <p:sldId id="35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2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5" autoAdjust="0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notesMaster" Target="notesMasters/notes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B618F-A430-481D-B11F-6DDB8C151A42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C86F-C4C4-4291-A775-2CAE3AF087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07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7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32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0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3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314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5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32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35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750D3-B930-3946-8189-8B6C097983EC}" type="datetimeFigureOut">
              <a:rPr lang="en-US" smtClean="0"/>
              <a:t>3/23/17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7D9-5687-704F-8252-9A16310B39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wpride_flag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24" y="-13510"/>
            <a:ext cx="4577090" cy="7011676"/>
          </a:xfrm>
          <a:prstGeom prst="rect">
            <a:avLst/>
          </a:prstGeom>
        </p:spPr>
      </p:pic>
      <p:pic>
        <p:nvPicPr>
          <p:cNvPr id="10" name="Picture 9" descr="brown box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5002" y="-1047560"/>
            <a:ext cx="7584695" cy="10126262"/>
          </a:xfrm>
          <a:prstGeom prst="rect">
            <a:avLst/>
          </a:prstGeom>
        </p:spPr>
      </p:pic>
      <p:pic>
        <p:nvPicPr>
          <p:cNvPr id="8" name="Picture 7" descr="Powerpoint text box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232" y="-2799536"/>
            <a:ext cx="7398878" cy="11986317"/>
          </a:xfrm>
          <a:prstGeom prst="rect">
            <a:avLst/>
          </a:prstGeom>
        </p:spPr>
      </p:pic>
      <p:pic>
        <p:nvPicPr>
          <p:cNvPr id="4" name="Picture 3" descr="BrandBar_New_Final_wSig.ps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900" y="5638802"/>
            <a:ext cx="9433097" cy="14715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3412" y="143435"/>
            <a:ext cx="484990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r>
              <a:rPr lang="en-US" sz="4800" dirty="0" smtClean="0">
                <a:solidFill>
                  <a:srgbClr val="512303"/>
                </a:solidFill>
              </a:rPr>
              <a:t>UWYO Honors:</a:t>
            </a:r>
          </a:p>
          <a:p>
            <a:pPr algn="ctr"/>
            <a:r>
              <a:rPr lang="en-US" sz="4000" dirty="0" smtClean="0">
                <a:solidFill>
                  <a:srgbClr val="512303"/>
                </a:solidFill>
              </a:rPr>
              <a:t>From </a:t>
            </a:r>
          </a:p>
          <a:p>
            <a:pPr algn="ctr"/>
            <a:r>
              <a:rPr lang="en-US" sz="4000" dirty="0" smtClean="0">
                <a:solidFill>
                  <a:srgbClr val="512303"/>
                </a:solidFill>
              </a:rPr>
              <a:t>Program </a:t>
            </a:r>
          </a:p>
          <a:p>
            <a:pPr algn="ctr"/>
            <a:r>
              <a:rPr lang="en-US" sz="4000" dirty="0" smtClean="0">
                <a:solidFill>
                  <a:srgbClr val="512303"/>
                </a:solidFill>
              </a:rPr>
              <a:t>To </a:t>
            </a:r>
          </a:p>
          <a:p>
            <a:pPr algn="ctr"/>
            <a:r>
              <a:rPr lang="en-US" sz="4000" dirty="0" smtClean="0">
                <a:solidFill>
                  <a:srgbClr val="512303"/>
                </a:solidFill>
              </a:rPr>
              <a:t>College</a:t>
            </a:r>
          </a:p>
          <a:p>
            <a:pPr algn="ctr"/>
            <a:endParaRPr lang="en-US" sz="2400" i="1" smtClean="0">
              <a:solidFill>
                <a:srgbClr val="512303"/>
              </a:solidFill>
            </a:endParaRPr>
          </a:p>
          <a:p>
            <a:pPr algn="ctr"/>
            <a:r>
              <a:rPr lang="en-US" sz="2400" i="1" smtClean="0">
                <a:solidFill>
                  <a:srgbClr val="512303"/>
                </a:solidFill>
              </a:rPr>
              <a:t>Susan </a:t>
            </a:r>
            <a:r>
              <a:rPr lang="en-US" sz="2400" i="1" dirty="0" smtClean="0">
                <a:solidFill>
                  <a:srgbClr val="512303"/>
                </a:solidFill>
              </a:rPr>
              <a:t>Aronstein, Director of Honors</a:t>
            </a:r>
          </a:p>
          <a:p>
            <a:pPr algn="ctr"/>
            <a:r>
              <a:rPr lang="en-US" sz="2400" i="1" dirty="0" smtClean="0">
                <a:solidFill>
                  <a:srgbClr val="512303"/>
                </a:solidFill>
              </a:rPr>
              <a:t>Anne Alexander, Academic Affairs</a:t>
            </a:r>
            <a:endParaRPr lang="en-US" sz="1600" i="1" dirty="0">
              <a:solidFill>
                <a:srgbClr val="512303"/>
              </a:solidFill>
            </a:endParaRPr>
          </a:p>
          <a:p>
            <a:pPr algn="ctr"/>
            <a:endParaRPr lang="en-US" sz="2000" i="1" dirty="0"/>
          </a:p>
          <a:p>
            <a:pPr algn="ctr"/>
            <a:endParaRPr lang="en-US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123511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12303"/>
                </a:solidFill>
              </a:rPr>
              <a:t>Positions Students for Success</a:t>
            </a:r>
            <a:endParaRPr lang="en-US" sz="3200" dirty="0">
              <a:solidFill>
                <a:srgbClr val="512303"/>
              </a:solidFill>
            </a:endParaRPr>
          </a:p>
        </p:txBody>
      </p:sp>
      <p:pic>
        <p:nvPicPr>
          <p:cNvPr id="4" name="Content Placeholder 9" descr="SchoolsRepresent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0915" b="30915"/>
          <a:stretch>
            <a:fillRect/>
          </a:stretch>
        </p:blipFill>
        <p:spPr>
          <a:xfrm>
            <a:off x="1270000" y="1417638"/>
            <a:ext cx="6604000" cy="3962690"/>
          </a:xfrm>
        </p:spPr>
      </p:pic>
      <p:sp>
        <p:nvSpPr>
          <p:cNvPr id="7" name="TextBox 6"/>
          <p:cNvSpPr txBox="1"/>
          <p:nvPr/>
        </p:nvSpPr>
        <p:spPr>
          <a:xfrm>
            <a:off x="2177143" y="5762171"/>
            <a:ext cx="5326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12303"/>
                </a:solidFill>
              </a:rPr>
              <a:t>Interviews for Columbia Medical School</a:t>
            </a:r>
            <a:endParaRPr lang="en-US" dirty="0">
              <a:solidFill>
                <a:srgbClr val="51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8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12303"/>
                </a:solidFill>
              </a:rPr>
              <a:t>Some Notable UW Honors Alums</a:t>
            </a:r>
            <a:endParaRPr lang="en-US" sz="32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512303"/>
                </a:solidFill>
              </a:rPr>
              <a:t>Travis </a:t>
            </a:r>
            <a:r>
              <a:rPr lang="en-US" sz="2400" dirty="0" err="1" smtClean="0">
                <a:solidFill>
                  <a:srgbClr val="512303"/>
                </a:solidFill>
              </a:rPr>
              <a:t>Feezell</a:t>
            </a:r>
            <a:r>
              <a:rPr lang="en-US" sz="2400" dirty="0" smtClean="0">
                <a:solidFill>
                  <a:srgbClr val="512303"/>
                </a:solidFill>
              </a:rPr>
              <a:t>, President of Hastings College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Meredith </a:t>
            </a:r>
            <a:r>
              <a:rPr lang="en-US" sz="2400" dirty="0" err="1" smtClean="0">
                <a:solidFill>
                  <a:srgbClr val="512303"/>
                </a:solidFill>
              </a:rPr>
              <a:t>Hindley</a:t>
            </a:r>
            <a:r>
              <a:rPr lang="en-US" sz="2400" dirty="0" smtClean="0">
                <a:solidFill>
                  <a:srgbClr val="512303"/>
                </a:solidFill>
              </a:rPr>
              <a:t>, Senior Writer, National Endowment for the Humanities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Hamid Kahn, Deputy Director, the Rule of Law Collaborative, Professor of Law, University of South Carolina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Ann Lundberg, Professor and Chair of English, Northwestern College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Kirby Lawrence, Statistician, US </a:t>
            </a:r>
            <a:r>
              <a:rPr lang="en-US" sz="2400" dirty="0" smtClean="0">
                <a:solidFill>
                  <a:srgbClr val="512303"/>
                </a:solidFill>
              </a:rPr>
              <a:t>Census </a:t>
            </a:r>
            <a:r>
              <a:rPr lang="en-US" sz="2400" dirty="0" smtClean="0">
                <a:solidFill>
                  <a:srgbClr val="512303"/>
                </a:solidFill>
              </a:rPr>
              <a:t>Bureau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Jennifer Black, PhD Candidate in Anthropology, UC Berkeley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Robert Weatherford, Harvard Medical School</a:t>
            </a:r>
          </a:p>
          <a:p>
            <a:r>
              <a:rPr lang="en-US" sz="2400" dirty="0" err="1" smtClean="0">
                <a:solidFill>
                  <a:srgbClr val="512303"/>
                </a:solidFill>
              </a:rPr>
              <a:t>Vikram</a:t>
            </a:r>
            <a:r>
              <a:rPr lang="en-US" sz="2400" dirty="0" smtClean="0">
                <a:solidFill>
                  <a:srgbClr val="512303"/>
                </a:solidFill>
              </a:rPr>
              <a:t> Singh, Graduate Research Assistant in Nuclear Engineering, University of </a:t>
            </a:r>
            <a:r>
              <a:rPr lang="en-US" sz="2400" dirty="0" smtClean="0">
                <a:solidFill>
                  <a:srgbClr val="512303"/>
                </a:solidFill>
              </a:rPr>
              <a:t>Tennessee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Sean Higgins, PhD Candidate </a:t>
            </a:r>
            <a:r>
              <a:rPr lang="en-US" sz="2400" smtClean="0">
                <a:solidFill>
                  <a:srgbClr val="512303"/>
                </a:solidFill>
              </a:rPr>
              <a:t>in Theater and Dance, Yale University</a:t>
            </a:r>
            <a:endParaRPr lang="en-US" sz="2400" dirty="0">
              <a:solidFill>
                <a:srgbClr val="51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8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2303"/>
                </a:solidFill>
              </a:rPr>
              <a:t>Moving Forward</a:t>
            </a:r>
            <a:endParaRPr lang="en-US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512303"/>
                </a:solidFill>
              </a:rPr>
              <a:t>Proposed Honors College:</a:t>
            </a:r>
          </a:p>
          <a:p>
            <a:pPr marL="0" indent="0" algn="ctr">
              <a:buNone/>
            </a:pPr>
            <a:endParaRPr lang="en-US" sz="3600" dirty="0" smtClean="0">
              <a:solidFill>
                <a:srgbClr val="512303"/>
              </a:solidFill>
            </a:endParaRP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512303"/>
                </a:solidFill>
              </a:rPr>
              <a:t>Why?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512303"/>
                </a:solidFill>
              </a:rPr>
              <a:t>How?</a:t>
            </a:r>
          </a:p>
          <a:p>
            <a:pPr marL="0" indent="0" algn="ctr">
              <a:buNone/>
            </a:pPr>
            <a:r>
              <a:rPr lang="en-US" sz="3600" dirty="0" smtClean="0">
                <a:solidFill>
                  <a:srgbClr val="512303"/>
                </a:solidFill>
              </a:rPr>
              <a:t>When?</a:t>
            </a:r>
            <a:endParaRPr lang="en-US" sz="3600" dirty="0">
              <a:solidFill>
                <a:srgbClr val="512303"/>
              </a:solidFill>
            </a:endParaRP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4900" dirty="0" smtClean="0">
                <a:solidFill>
                  <a:srgbClr val="512303"/>
                </a:solidFill>
              </a:rPr>
              <a:t>Why?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923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512303"/>
                </a:solidFill>
              </a:rPr>
              <a:t>To compete more effectively for </a:t>
            </a:r>
            <a:r>
              <a:rPr lang="en-US" sz="2400" dirty="0" smtClean="0">
                <a:solidFill>
                  <a:srgbClr val="512303"/>
                </a:solidFill>
              </a:rPr>
              <a:t>high-achieving students</a:t>
            </a:r>
            <a:endParaRPr lang="en-US" sz="2400" dirty="0">
              <a:solidFill>
                <a:srgbClr val="512303"/>
              </a:solidFill>
            </a:endParaRPr>
          </a:p>
          <a:p>
            <a:r>
              <a:rPr lang="en-US" sz="2400" dirty="0" smtClean="0">
                <a:solidFill>
                  <a:srgbClr val="512303"/>
                </a:solidFill>
              </a:rPr>
              <a:t>Of the 18 schools, listed by the College Board as our major competitors for high achieving students, 11 have Honors Colleges</a:t>
            </a:r>
          </a:p>
          <a:p>
            <a:pPr lvl="1"/>
            <a:r>
              <a:rPr lang="en-US" sz="2400" dirty="0" smtClean="0">
                <a:solidFill>
                  <a:srgbClr val="512303"/>
                </a:solidFill>
              </a:rPr>
              <a:t>As universities seek to attract high-achieving students, the move to an Honors College has become a national trend.</a:t>
            </a: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37" y="3669448"/>
            <a:ext cx="3280227" cy="2751596"/>
          </a:xfrm>
          <a:prstGeom prst="rect">
            <a:avLst/>
          </a:prstGeom>
        </p:spPr>
      </p:pic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75688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7476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512303"/>
                </a:solidFill>
              </a:rPr>
              <a:t>How?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681" y="1132114"/>
            <a:ext cx="8229600" cy="4525963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r>
              <a:rPr lang="en-US" sz="2400" dirty="0">
                <a:solidFill>
                  <a:srgbClr val="512303"/>
                </a:solidFill>
              </a:rPr>
              <a:t>Provide students with enriched educational opportunities in their chosen academic </a:t>
            </a:r>
            <a:r>
              <a:rPr lang="en-US" sz="2400" dirty="0" smtClean="0">
                <a:solidFill>
                  <a:srgbClr val="512303"/>
                </a:solidFill>
              </a:rPr>
              <a:t>discipline</a:t>
            </a:r>
          </a:p>
          <a:p>
            <a:pPr lvl="1" defTabSz="914400">
              <a:spcBef>
                <a:spcPts val="0"/>
              </a:spcBef>
            </a:pPr>
            <a:r>
              <a:rPr lang="en-US" sz="2000" dirty="0" smtClean="0">
                <a:solidFill>
                  <a:srgbClr val="512303"/>
                </a:solidFill>
              </a:rPr>
              <a:t>Such a track would allow students to document their discipline-specific Honors education</a:t>
            </a:r>
            <a:endParaRPr lang="en-US" sz="2400" dirty="0" smtClean="0">
              <a:solidFill>
                <a:srgbClr val="512303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000" dirty="0" smtClean="0">
                <a:solidFill>
                  <a:srgbClr val="512303"/>
                </a:solidFill>
              </a:rPr>
              <a:t>Of our competitor schools, Boise State and Texas A&amp;M offer their students an opportunity for University Honors in discipline.</a:t>
            </a:r>
            <a:endParaRPr lang="en-US" sz="2400" dirty="0">
              <a:solidFill>
                <a:srgbClr val="512303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000" dirty="0" smtClean="0">
                <a:solidFill>
                  <a:srgbClr val="512303"/>
                </a:solidFill>
              </a:rPr>
              <a:t>The ability to complete Honors in field will prepare students for professional and graduate school success.</a:t>
            </a:r>
            <a:endParaRPr lang="en-US" sz="2000" dirty="0">
              <a:solidFill>
                <a:srgbClr val="512303"/>
              </a:solidFill>
            </a:endParaRPr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19" y="3933573"/>
            <a:ext cx="3254466" cy="2440850"/>
          </a:xfrm>
          <a:prstGeom prst="rect">
            <a:avLst/>
          </a:prstGeom>
        </p:spPr>
      </p:pic>
      <p:pic>
        <p:nvPicPr>
          <p:cNvPr id="6" name="Content Placeholder 3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836184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916" y="-1412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12303"/>
                </a:solidFill>
              </a:rPr>
              <a:t>Possible</a:t>
            </a:r>
            <a:r>
              <a:rPr lang="en-US" sz="2700" dirty="0" smtClean="0">
                <a:solidFill>
                  <a:srgbClr val="512303"/>
                </a:solidFill>
              </a:rPr>
              <a:t> </a:t>
            </a:r>
            <a:r>
              <a:rPr lang="en-US" sz="3200" dirty="0" smtClean="0">
                <a:solidFill>
                  <a:srgbClr val="512303"/>
                </a:solidFill>
              </a:rPr>
              <a:t>tracks within field</a:t>
            </a:r>
            <a:endParaRPr lang="en-US" sz="32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375"/>
            <a:ext cx="8462682" cy="4808351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2000" dirty="0" smtClean="0">
                <a:solidFill>
                  <a:srgbClr val="512303"/>
                </a:solidFill>
              </a:rPr>
              <a:t>In colleges</a:t>
            </a:r>
          </a:p>
          <a:p>
            <a:pPr lvl="2"/>
            <a:r>
              <a:rPr lang="en-US" sz="2000" dirty="0" smtClean="0">
                <a:solidFill>
                  <a:srgbClr val="512303"/>
                </a:solidFill>
              </a:rPr>
              <a:t>Honors Agriculture; Honors Business; Honors Sciences; Honors Liberal Arts; Honors Health Sciences; Honors Engineering</a:t>
            </a:r>
          </a:p>
          <a:p>
            <a:pPr lvl="2"/>
            <a:endParaRPr lang="en-US" sz="2000" dirty="0" smtClean="0">
              <a:solidFill>
                <a:srgbClr val="512303"/>
              </a:solidFill>
            </a:endParaRPr>
          </a:p>
          <a:p>
            <a:r>
              <a:rPr lang="en-US" sz="2000" dirty="0" smtClean="0">
                <a:solidFill>
                  <a:srgbClr val="512303"/>
                </a:solidFill>
              </a:rPr>
              <a:t>3+2 programs</a:t>
            </a:r>
          </a:p>
          <a:p>
            <a:pPr lvl="2"/>
            <a:r>
              <a:rPr lang="en-US" sz="2000" dirty="0" smtClean="0">
                <a:solidFill>
                  <a:srgbClr val="512303"/>
                </a:solidFill>
              </a:rPr>
              <a:t>Law, MBA, Nursing, MA programs across campus</a:t>
            </a:r>
          </a:p>
          <a:p>
            <a:pPr lvl="2"/>
            <a:endParaRPr lang="en-US" sz="2000" dirty="0" smtClean="0">
              <a:solidFill>
                <a:srgbClr val="512303"/>
              </a:solidFill>
            </a:endParaRPr>
          </a:p>
          <a:p>
            <a:r>
              <a:rPr lang="en-US" sz="2000" dirty="0" smtClean="0">
                <a:solidFill>
                  <a:srgbClr val="512303"/>
                </a:solidFill>
              </a:rPr>
              <a:t>Certificates</a:t>
            </a:r>
          </a:p>
          <a:p>
            <a:pPr lvl="2"/>
            <a:r>
              <a:rPr lang="en-US" sz="2000" dirty="0" smtClean="0">
                <a:solidFill>
                  <a:srgbClr val="512303"/>
                </a:solidFill>
              </a:rPr>
              <a:t>Computer Science, Sustainability, Global Studies, Data Science</a:t>
            </a:r>
          </a:p>
          <a:p>
            <a:pPr lvl="2"/>
            <a:endParaRPr lang="en-US" sz="2000" dirty="0" smtClean="0">
              <a:solidFill>
                <a:srgbClr val="512303"/>
              </a:solidFill>
            </a:endParaRPr>
          </a:p>
          <a:p>
            <a:r>
              <a:rPr lang="en-US" sz="2000" dirty="0" smtClean="0">
                <a:solidFill>
                  <a:srgbClr val="512303"/>
                </a:solidFill>
              </a:rPr>
              <a:t>Departments</a:t>
            </a:r>
          </a:p>
          <a:p>
            <a:pPr lvl="2"/>
            <a:r>
              <a:rPr lang="en-US" sz="2000" dirty="0" smtClean="0">
                <a:solidFill>
                  <a:srgbClr val="512303"/>
                </a:solidFill>
              </a:rPr>
              <a:t>English, Chemistry, COJO, Physiology, Marketing.  The departments decide.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801014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12303"/>
                </a:solidFill>
              </a:rPr>
              <a:t>How</a:t>
            </a:r>
            <a:r>
              <a:rPr lang="en-US" dirty="0">
                <a:solidFill>
                  <a:srgbClr val="512303"/>
                </a:solidFill>
              </a:rPr>
              <a:t>?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013"/>
            <a:ext cx="8229600" cy="5515865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2400" dirty="0">
              <a:solidFill>
                <a:srgbClr val="512303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en-US" sz="2000" dirty="0">
                <a:solidFill>
                  <a:srgbClr val="512303"/>
                </a:solidFill>
              </a:rPr>
              <a:t>Provide structured undergraduate </a:t>
            </a:r>
            <a:r>
              <a:rPr lang="en-US" sz="2000" dirty="0" smtClean="0">
                <a:solidFill>
                  <a:srgbClr val="512303"/>
                </a:solidFill>
              </a:rPr>
              <a:t>research, internationalization</a:t>
            </a:r>
            <a:r>
              <a:rPr lang="en-US" sz="2000" dirty="0">
                <a:solidFill>
                  <a:srgbClr val="512303"/>
                </a:solidFill>
              </a:rPr>
              <a:t>, and civic engagement – an Experiential Learning Portfolio (Passport </a:t>
            </a:r>
            <a:r>
              <a:rPr lang="en-US" sz="2000" dirty="0" smtClean="0">
                <a:solidFill>
                  <a:srgbClr val="512303"/>
                </a:solidFill>
              </a:rPr>
              <a:t>)</a:t>
            </a:r>
          </a:p>
          <a:p>
            <a:pPr defTabSz="914400">
              <a:spcBef>
                <a:spcPts val="0"/>
              </a:spcBef>
            </a:pPr>
            <a:endParaRPr lang="en-US" sz="2000" dirty="0" smtClean="0">
              <a:solidFill>
                <a:srgbClr val="512303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000" dirty="0" smtClean="0">
                <a:solidFill>
                  <a:srgbClr val="512303"/>
                </a:solidFill>
              </a:rPr>
              <a:t>As employers look for evidence of students’ experiences beyond the classroom, many university are implementing “passports” or ”engagement” credentials.</a:t>
            </a:r>
            <a:endParaRPr lang="en-US" sz="2400" dirty="0">
              <a:solidFill>
                <a:srgbClr val="512303"/>
              </a:solidFill>
            </a:endParaRPr>
          </a:p>
          <a:p>
            <a:pPr lvl="1" defTabSz="914400">
              <a:spcBef>
                <a:spcPts val="0"/>
              </a:spcBef>
            </a:pPr>
            <a:r>
              <a:rPr lang="en-US" sz="2000" dirty="0" smtClean="0">
                <a:solidFill>
                  <a:srgbClr val="512303"/>
                </a:solidFill>
              </a:rPr>
              <a:t>Of our competitors, only Boise State has a defined program, although a few others, such as the University of Washington, require a service or experiential learning component.</a:t>
            </a:r>
            <a:endParaRPr lang="en-US" sz="2000" dirty="0">
              <a:solidFill>
                <a:srgbClr val="51230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569" y="4058698"/>
            <a:ext cx="4257522" cy="23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12303"/>
                </a:solidFill>
              </a:rPr>
              <a:t>Benefits</a:t>
            </a:r>
            <a:endParaRPr lang="en-US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 smtClean="0">
                <a:solidFill>
                  <a:srgbClr val="512303"/>
                </a:solidFill>
              </a:rPr>
              <a:t>@Recruit</a:t>
            </a:r>
            <a:r>
              <a:rPr lang="en-US" sz="2400" dirty="0" smtClean="0">
                <a:solidFill>
                  <a:srgbClr val="512303"/>
                </a:solidFill>
              </a:rPr>
              <a:t>: Faculty participation in lower division courses, either the colloquium or small Honors-specific sections of large introductory classes, provides a great opportunity to recruit majors, and Honors in field can provide those students with tempting options.</a:t>
            </a:r>
          </a:p>
          <a:p>
            <a:r>
              <a:rPr lang="en-US" sz="2400" b="1" dirty="0" smtClean="0">
                <a:solidFill>
                  <a:srgbClr val="512303"/>
                </a:solidFill>
              </a:rPr>
              <a:t>@Retain</a:t>
            </a:r>
            <a:r>
              <a:rPr lang="en-US" sz="2400" dirty="0" smtClean="0">
                <a:solidFill>
                  <a:srgbClr val="512303"/>
                </a:solidFill>
              </a:rPr>
              <a:t>: Honors students can help upper-division courses meet enrollment requirements, thus smoothing the path to graduation for all students in your major.</a:t>
            </a:r>
          </a:p>
          <a:p>
            <a:r>
              <a:rPr lang="en-US" sz="2400" b="1" dirty="0" smtClean="0">
                <a:solidFill>
                  <a:srgbClr val="512303"/>
                </a:solidFill>
              </a:rPr>
              <a:t>@Faculty and majors</a:t>
            </a:r>
            <a:r>
              <a:rPr lang="en-US" sz="2400" dirty="0" smtClean="0">
                <a:solidFill>
                  <a:srgbClr val="512303"/>
                </a:solidFill>
              </a:rPr>
              <a:t>: Benefit from smaller Honors and Majors sections of gateway classes.</a:t>
            </a:r>
          </a:p>
          <a:p>
            <a:r>
              <a:rPr lang="en-US" sz="2400" b="1" dirty="0" smtClean="0">
                <a:solidFill>
                  <a:srgbClr val="512303"/>
                </a:solidFill>
              </a:rPr>
              <a:t>@Colleges and departments</a:t>
            </a:r>
            <a:r>
              <a:rPr lang="en-US" sz="2400" dirty="0" smtClean="0">
                <a:solidFill>
                  <a:srgbClr val="512303"/>
                </a:solidFill>
              </a:rPr>
              <a:t>: Provide your best majors with increased academic and co-curricular opportunities and develop your own Honors tracks.</a:t>
            </a:r>
            <a:endParaRPr lang="en-US" sz="2400" dirty="0">
              <a:solidFill>
                <a:srgbClr val="51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67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512303"/>
                </a:solidFill>
              </a:rPr>
              <a:t>Questions? </a:t>
            </a:r>
            <a:endParaRPr lang="en-US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>
              <a:solidFill>
                <a:srgbClr val="51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Appendix: Ancillary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Phase-in details</a:t>
            </a:r>
          </a:p>
          <a:p>
            <a:r>
              <a:rPr lang="en-US" dirty="0" smtClean="0"/>
              <a:t>Main competitors</a:t>
            </a:r>
          </a:p>
          <a:p>
            <a:r>
              <a:rPr lang="en-US" dirty="0" smtClean="0"/>
              <a:t>Baseline course provision and administration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32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12303"/>
                </a:solidFill>
              </a:rPr>
              <a:t>Today: The Honors Program</a:t>
            </a:r>
            <a:endParaRPr lang="en-US" dirty="0">
              <a:solidFill>
                <a:srgbClr val="512303"/>
              </a:solidFill>
            </a:endParaRPr>
          </a:p>
        </p:txBody>
      </p:sp>
      <p:pic>
        <p:nvPicPr>
          <p:cNvPr id="5" name="Picture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4" b="13244"/>
          <a:stretch>
            <a:fillRect/>
          </a:stretch>
        </p:blipFill>
        <p:spPr>
          <a:xfrm>
            <a:off x="1335314" y="1567543"/>
            <a:ext cx="6676571" cy="3643086"/>
          </a:xfrm>
        </p:spPr>
      </p:pic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12303"/>
                </a:solidFill>
              </a:rPr>
              <a:t>When?</a:t>
            </a:r>
            <a:br>
              <a:rPr lang="en-US" sz="3600" dirty="0" smtClean="0">
                <a:solidFill>
                  <a:srgbClr val="512303"/>
                </a:solidFill>
              </a:rPr>
            </a:br>
            <a:r>
              <a:rPr lang="en-US" sz="3600" dirty="0" smtClean="0">
                <a:solidFill>
                  <a:srgbClr val="512303"/>
                </a:solidFill>
              </a:rPr>
              <a:t>Recommended Phase-In</a:t>
            </a:r>
            <a:endParaRPr lang="en-US" sz="36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512303"/>
                </a:solidFill>
              </a:rPr>
              <a:t>Startup phase:  AY 2017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Convert Honors Program Director position to Honors College Dean position.  Fill position. </a:t>
            </a:r>
          </a:p>
          <a:p>
            <a:pPr marL="400050" lvl="1" indent="0">
              <a:buNone/>
            </a:pPr>
            <a:r>
              <a:rPr lang="en-US" sz="1800" dirty="0" smtClean="0">
                <a:solidFill>
                  <a:srgbClr val="512303"/>
                </a:solidFill>
              </a:rPr>
              <a:t>(Current Honors </a:t>
            </a:r>
            <a:r>
              <a:rPr lang="en-US" sz="1800" dirty="0">
                <a:solidFill>
                  <a:srgbClr val="512303"/>
                </a:solidFill>
              </a:rPr>
              <a:t>P</a:t>
            </a:r>
            <a:r>
              <a:rPr lang="en-US" sz="1800" dirty="0" smtClean="0">
                <a:solidFill>
                  <a:srgbClr val="512303"/>
                </a:solidFill>
              </a:rPr>
              <a:t>rogram Director is interim and going back  to faculty at end of AY 2016-17)</a:t>
            </a:r>
          </a:p>
          <a:p>
            <a:r>
              <a:rPr lang="en-US" sz="2400" dirty="0" smtClean="0">
                <a:solidFill>
                  <a:srgbClr val="512303"/>
                </a:solidFill>
              </a:rPr>
              <a:t>Hire Office Associate</a:t>
            </a:r>
            <a:r>
              <a:rPr lang="en-US" sz="2400" dirty="0">
                <a:solidFill>
                  <a:srgbClr val="512303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04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Startup phase:  AY 2017</a:t>
            </a:r>
          </a:p>
          <a:p>
            <a:pPr marL="0" indent="0">
              <a:buNone/>
            </a:pPr>
            <a:r>
              <a:rPr lang="en-US" b="1" dirty="0" smtClean="0"/>
              <a:t>Actions/Projects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Working with departments and colleges, coordinate upper division courses and college tracks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advisory committees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Begin fundraising and develop naming opportunities for Faculty Fellows and curriculum buildout with colleges</a:t>
            </a:r>
          </a:p>
        </p:txBody>
      </p:sp>
    </p:spTree>
    <p:extLst>
      <p:ext uri="{BB962C8B-B14F-4D97-AF65-F5344CB8AC3E}">
        <p14:creationId xmlns:p14="http://schemas.microsoft.com/office/powerpoint/2010/main" val="15961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Startup phase:  AY 2017</a:t>
            </a:r>
          </a:p>
          <a:p>
            <a:pPr marL="0" indent="0">
              <a:buNone/>
            </a:pPr>
            <a:r>
              <a:rPr lang="en-US" b="1" dirty="0" smtClean="0"/>
              <a:t>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22128" y="2890592"/>
          <a:ext cx="6356840" cy="266942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605806">
                  <a:extLst>
                    <a:ext uri="{9D8B030D-6E8A-4147-A177-3AD203B41FA5}">
                      <a16:colId xmlns="" xmlns:a16="http://schemas.microsoft.com/office/drawing/2014/main" val="3547524679"/>
                    </a:ext>
                  </a:extLst>
                </a:gridCol>
                <a:gridCol w="1128630">
                  <a:extLst>
                    <a:ext uri="{9D8B030D-6E8A-4147-A177-3AD203B41FA5}">
                      <a16:colId xmlns="" xmlns:a16="http://schemas.microsoft.com/office/drawing/2014/main" val="4202743690"/>
                    </a:ext>
                  </a:extLst>
                </a:gridCol>
                <a:gridCol w="1526969">
                  <a:extLst>
                    <a:ext uri="{9D8B030D-6E8A-4147-A177-3AD203B41FA5}">
                      <a16:colId xmlns="" xmlns:a16="http://schemas.microsoft.com/office/drawing/2014/main" val="2626640260"/>
                    </a:ext>
                  </a:extLst>
                </a:gridCol>
                <a:gridCol w="1095435">
                  <a:extLst>
                    <a:ext uri="{9D8B030D-6E8A-4147-A177-3AD203B41FA5}">
                      <a16:colId xmlns="" xmlns:a16="http://schemas.microsoft.com/office/drawing/2014/main" val="2776638537"/>
                    </a:ext>
                  </a:extLst>
                </a:gridCol>
              </a:tblGrid>
              <a:tr h="76269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Startup Budget - Honors College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Salary + EPB's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>
                          <a:effectLst/>
                        </a:rPr>
                        <a:t>Existing funding, </a:t>
                      </a:r>
                      <a:br>
                        <a:rPr lang="en-US" sz="1400" b="1" u="none" strike="noStrike">
                          <a:effectLst/>
                        </a:rPr>
                      </a:br>
                      <a:r>
                        <a:rPr lang="en-US" sz="1400" b="1" u="none" strike="noStrike">
                          <a:effectLst/>
                        </a:rPr>
                        <a:t>Salary + EPB's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effectLst/>
                        </a:rPr>
                        <a:t>Net </a:t>
                      </a:r>
                      <a:r>
                        <a:rPr lang="en-US" sz="1400" b="1" u="none" strike="noStrike" dirty="0" err="1">
                          <a:effectLst/>
                        </a:rPr>
                        <a:t>req'd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224887235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Honors College Dean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220,976.00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 $181,250*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220,976.00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526893571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Office Associate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47,311.00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 $                               -   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 $    47,311.00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22055283"/>
                  </a:ext>
                </a:extLst>
              </a:tr>
              <a:tr h="3813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 </a:t>
                      </a:r>
                      <a:r>
                        <a:rPr lang="en-US" sz="14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Startup Budget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$  268,287.00 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973402133"/>
                  </a:ext>
                </a:extLst>
              </a:tr>
              <a:tr h="3813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* Line and funding return to </a:t>
                      </a:r>
                      <a:r>
                        <a:rPr lang="en-US" sz="1400" u="none" strike="noStrike" dirty="0" smtClean="0">
                          <a:effectLst/>
                        </a:rPr>
                        <a:t>college/</a:t>
                      </a:r>
                      <a:r>
                        <a:rPr lang="en-US" sz="1400" u="none" strike="noStrike" dirty="0" err="1" smtClean="0">
                          <a:effectLst/>
                        </a:rPr>
                        <a:t>dept</a:t>
                      </a:r>
                      <a:r>
                        <a:rPr lang="en-US" sz="1400" u="none" strike="noStrike" dirty="0" smtClean="0">
                          <a:effectLst/>
                        </a:rPr>
                        <a:t> </a:t>
                      </a:r>
                      <a:r>
                        <a:rPr lang="en-US" sz="1400" u="none" strike="noStrike" dirty="0">
                          <a:effectLst/>
                        </a:rPr>
                        <a:t>of interim director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736116649"/>
                  </a:ext>
                </a:extLst>
              </a:tr>
              <a:tr h="38134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startup + existing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$652,741.00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873297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17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Incubation phase:  AY 2018 and 19</a:t>
            </a:r>
          </a:p>
          <a:p>
            <a:pPr marL="0" indent="0">
              <a:buNone/>
            </a:pPr>
            <a:r>
              <a:rPr lang="en-US" b="1" dirty="0" smtClean="0"/>
              <a:t>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Associate Dean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one new Honors faculty member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three 50/50 College liaisons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three faculty Fellows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7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Incubation phase:  AY 2018 and 19</a:t>
            </a:r>
          </a:p>
          <a:p>
            <a:pPr marL="0" indent="0">
              <a:buNone/>
            </a:pPr>
            <a:r>
              <a:rPr lang="en-US" b="1" dirty="0" smtClean="0"/>
              <a:t>Actions/Projects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Begin developing and managing Experiential Learning 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Continue developing tracks in colleges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Continued fundraising for Faculty Fellows and other programming</a:t>
            </a:r>
          </a:p>
        </p:txBody>
      </p:sp>
    </p:spTree>
    <p:extLst>
      <p:ext uri="{BB962C8B-B14F-4D97-AF65-F5344CB8AC3E}">
        <p14:creationId xmlns:p14="http://schemas.microsoft.com/office/powerpoint/2010/main" val="24998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Incubation phase:  AY 2018 and 19</a:t>
            </a:r>
          </a:p>
          <a:p>
            <a:pPr marL="0" indent="0">
              <a:buNone/>
            </a:pPr>
            <a:r>
              <a:rPr lang="en-US" b="1" dirty="0" smtClean="0"/>
              <a:t>Budget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58361" y="3042137"/>
          <a:ext cx="6427177" cy="310550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183176">
                  <a:extLst>
                    <a:ext uri="{9D8B030D-6E8A-4147-A177-3AD203B41FA5}">
                      <a16:colId xmlns="" xmlns:a16="http://schemas.microsoft.com/office/drawing/2014/main" val="3546882069"/>
                    </a:ext>
                  </a:extLst>
                </a:gridCol>
                <a:gridCol w="1378700">
                  <a:extLst>
                    <a:ext uri="{9D8B030D-6E8A-4147-A177-3AD203B41FA5}">
                      <a16:colId xmlns="" xmlns:a16="http://schemas.microsoft.com/office/drawing/2014/main" val="3437814038"/>
                    </a:ext>
                  </a:extLst>
                </a:gridCol>
                <a:gridCol w="1865301">
                  <a:extLst>
                    <a:ext uri="{9D8B030D-6E8A-4147-A177-3AD203B41FA5}">
                      <a16:colId xmlns="" xmlns:a16="http://schemas.microsoft.com/office/drawing/2014/main" val="3955934420"/>
                    </a:ext>
                  </a:extLst>
                </a:gridCol>
              </a:tblGrid>
              <a:tr h="340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Incubation Budget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Salary + EPBs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Running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883361263"/>
                  </a:ext>
                </a:extLst>
              </a:tr>
              <a:tr h="61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Associate Dean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151,477.00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effectLst/>
                        </a:rPr>
                        <a:t>Total Incubation + Startup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6929286"/>
                  </a:ext>
                </a:extLst>
              </a:tr>
              <a:tr h="616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new faculty hire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98,850.00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effectLst/>
                        </a:rPr>
                        <a:t>=  $ 710,388.00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406457849"/>
                  </a:ext>
                </a:extLst>
              </a:tr>
              <a:tr h="340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50/50 college liasion hires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148,274.00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n-US" sz="1400" b="1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Incubation, Startup, and existing funding: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271339569"/>
                  </a:ext>
                </a:extLst>
              </a:tr>
              <a:tr h="54237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Faculty Fellows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43,500.00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 $1,094,842.00 </a:t>
                      </a:r>
                      <a:endParaRPr lang="en-US" sz="1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018028956"/>
                  </a:ext>
                </a:extLst>
              </a:tr>
              <a:tr h="3404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 incubation </a:t>
                      </a:r>
                      <a:r>
                        <a:rPr lang="en-US" sz="1600" b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Budget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$  442,101.00 </a:t>
                      </a:r>
                      <a:endParaRPr lang="en-US" sz="1600" b="1" i="0" u="none" strike="noStrike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7879723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43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Sustainable phase:  AY 2020 and 21</a:t>
            </a:r>
          </a:p>
          <a:p>
            <a:pPr marL="0" indent="0">
              <a:buNone/>
            </a:pPr>
            <a:r>
              <a:rPr lang="en-US" b="1" dirty="0" smtClean="0"/>
              <a:t>Budget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one new Honors faculty member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three 50/50 College liaisons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Hire three faculty Fellows, continue as funding available.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Sustainable phase:  AY 2020 and 21</a:t>
            </a:r>
          </a:p>
          <a:p>
            <a:pPr marL="0" indent="0">
              <a:buNone/>
            </a:pPr>
            <a:r>
              <a:rPr lang="en-US" b="1" dirty="0" smtClean="0"/>
              <a:t>Actions/Projects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Manage and expand Experiential Learning portfolio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Develop 2+2 agreements with community colleges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Continue to develop college tracks and other curricular options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Continued fundraising for Faculty Fellows and programming options</a:t>
            </a:r>
          </a:p>
        </p:txBody>
      </p:sp>
    </p:spTree>
    <p:extLst>
      <p:ext uri="{BB962C8B-B14F-4D97-AF65-F5344CB8AC3E}">
        <p14:creationId xmlns:p14="http://schemas.microsoft.com/office/powerpoint/2010/main" val="360680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Phase-In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Sustainable phase:  AY 2020 and 21</a:t>
            </a:r>
          </a:p>
          <a:p>
            <a:pPr marL="0" indent="0">
              <a:buNone/>
            </a:pPr>
            <a:r>
              <a:rPr lang="en-US" b="1" dirty="0" smtClean="0"/>
              <a:t>Budget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74885" y="2792412"/>
          <a:ext cx="6057900" cy="29225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000285">
                  <a:extLst>
                    <a:ext uri="{9D8B030D-6E8A-4147-A177-3AD203B41FA5}">
                      <a16:colId xmlns="" xmlns:a16="http://schemas.microsoft.com/office/drawing/2014/main" val="4094129368"/>
                    </a:ext>
                  </a:extLst>
                </a:gridCol>
                <a:gridCol w="1299487">
                  <a:extLst>
                    <a:ext uri="{9D8B030D-6E8A-4147-A177-3AD203B41FA5}">
                      <a16:colId xmlns="" xmlns:a16="http://schemas.microsoft.com/office/drawing/2014/main" val="3241597906"/>
                    </a:ext>
                  </a:extLst>
                </a:gridCol>
                <a:gridCol w="1758128">
                  <a:extLst>
                    <a:ext uri="{9D8B030D-6E8A-4147-A177-3AD203B41FA5}">
                      <a16:colId xmlns="" xmlns:a16="http://schemas.microsoft.com/office/drawing/2014/main" val="34056309"/>
                    </a:ext>
                  </a:extLst>
                </a:gridCol>
              </a:tblGrid>
              <a:tr h="43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Sustainability Budget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Salary + EPB's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Running 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752903814"/>
                  </a:ext>
                </a:extLst>
              </a:tr>
              <a:tr h="11751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1 new faculty hire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98,850.00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Total incubation, startup, and sustainability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3157765237"/>
                  </a:ext>
                </a:extLst>
              </a:tr>
              <a:tr h="43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50/50 college liasion hires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148,274.00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 $         1,001,012.00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258446355"/>
                  </a:ext>
                </a:extLst>
              </a:tr>
              <a:tr h="43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3 Faculty Fellows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$     43,500.00 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Total with existing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2974287865"/>
                  </a:ext>
                </a:extLst>
              </a:tr>
              <a:tr h="43685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Total sustainability budget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$  290,624.00 </a:t>
                      </a:r>
                      <a:endParaRPr lang="en-US" sz="16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 $         1,385,466.00 </a:t>
                      </a:r>
                      <a:endParaRPr lang="en-US" sz="1400" b="1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1272201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04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Achievers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812"/>
            <a:ext cx="8462682" cy="480835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Our competitors for these students – according to College Board:</a:t>
            </a:r>
          </a:p>
          <a:p>
            <a:pPr lvl="1"/>
            <a:r>
              <a:rPr lang="en-US" sz="2200" dirty="0" smtClean="0"/>
              <a:t>Montana State, </a:t>
            </a:r>
            <a:r>
              <a:rPr lang="en-US" sz="2200" dirty="0"/>
              <a:t>University of Montana</a:t>
            </a:r>
          </a:p>
          <a:p>
            <a:pPr lvl="1"/>
            <a:r>
              <a:rPr lang="en-US" sz="2200" dirty="0"/>
              <a:t>Washington State, University of Washington</a:t>
            </a:r>
          </a:p>
          <a:p>
            <a:pPr lvl="1"/>
            <a:r>
              <a:rPr lang="en-US" sz="2200" dirty="0"/>
              <a:t>Colorado State, University of Colorado, </a:t>
            </a:r>
            <a:r>
              <a:rPr lang="en-US" sz="2200" dirty="0" smtClean="0"/>
              <a:t>Colorado School of Mines, UNC</a:t>
            </a:r>
          </a:p>
          <a:p>
            <a:pPr lvl="1"/>
            <a:r>
              <a:rPr lang="en-US" sz="2200" dirty="0" smtClean="0"/>
              <a:t>Utah </a:t>
            </a:r>
            <a:r>
              <a:rPr lang="en-US" sz="2200" dirty="0"/>
              <a:t>State and </a:t>
            </a:r>
            <a:r>
              <a:rPr lang="en-US" sz="2200" dirty="0" smtClean="0"/>
              <a:t>University of Utah </a:t>
            </a:r>
            <a:endParaRPr lang="en-US" sz="2200" dirty="0"/>
          </a:p>
          <a:p>
            <a:pPr lvl="1"/>
            <a:r>
              <a:rPr lang="en-US" sz="2200" dirty="0" smtClean="0"/>
              <a:t>Boise </a:t>
            </a:r>
            <a:r>
              <a:rPr lang="en-US" sz="2200" dirty="0"/>
              <a:t>State and </a:t>
            </a:r>
            <a:r>
              <a:rPr lang="en-US" sz="2200" dirty="0" smtClean="0"/>
              <a:t>University of Idaho </a:t>
            </a:r>
            <a:endParaRPr lang="en-US" sz="2200" dirty="0"/>
          </a:p>
          <a:p>
            <a:pPr lvl="1"/>
            <a:r>
              <a:rPr lang="en-US" sz="2200" dirty="0"/>
              <a:t>Texas A&amp;M and Texas Tech</a:t>
            </a:r>
          </a:p>
          <a:p>
            <a:pPr lvl="1"/>
            <a:r>
              <a:rPr lang="en-US" sz="2200" dirty="0" smtClean="0"/>
              <a:t>Arizona State and </a:t>
            </a:r>
            <a:r>
              <a:rPr lang="en-US" sz="2200" dirty="0"/>
              <a:t>NAU</a:t>
            </a:r>
          </a:p>
          <a:p>
            <a:pPr lvl="1"/>
            <a:r>
              <a:rPr lang="en-US" sz="2200" dirty="0" smtClean="0"/>
              <a:t>Oklahoma </a:t>
            </a:r>
            <a:r>
              <a:rPr lang="en-US" sz="2200" dirty="0"/>
              <a:t>State </a:t>
            </a:r>
          </a:p>
          <a:p>
            <a:pPr lvl="1"/>
            <a:r>
              <a:rPr lang="en-US" sz="2200" dirty="0" smtClean="0"/>
              <a:t>University of Maine</a:t>
            </a:r>
            <a:endParaRPr lang="en-US" sz="2200" dirty="0"/>
          </a:p>
          <a:p>
            <a:pPr lvl="1"/>
            <a:r>
              <a:rPr lang="en-US" sz="2200" dirty="0"/>
              <a:t>UNM and NMSU</a:t>
            </a:r>
          </a:p>
          <a:p>
            <a:endParaRPr lang="en-US" sz="2600" dirty="0"/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5503" y="5718411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12303"/>
                </a:solidFill>
              </a:rPr>
              <a:t>Recruits High-Achieving Students to UW</a:t>
            </a:r>
            <a:endParaRPr lang="en-US" sz="36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400">
              <a:spcBef>
                <a:spcPts val="0"/>
              </a:spcBef>
            </a:pPr>
            <a:endParaRPr lang="en-US" sz="2800" dirty="0" smtClean="0">
              <a:solidFill>
                <a:srgbClr val="512303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en-US" sz="2800" dirty="0">
                <a:solidFill>
                  <a:srgbClr val="512303"/>
                </a:solidFill>
              </a:rPr>
              <a:t>Average Freshman class 2014-2016: 275 students with an unweighted GPA of 3.7 or a composite ACT of 28</a:t>
            </a:r>
            <a:r>
              <a:rPr lang="en-US" sz="2800" dirty="0" smtClean="0">
                <a:solidFill>
                  <a:srgbClr val="512303"/>
                </a:solidFill>
              </a:rPr>
              <a:t>.</a:t>
            </a:r>
          </a:p>
          <a:p>
            <a:pPr defTabSz="914400">
              <a:spcBef>
                <a:spcPts val="0"/>
              </a:spcBef>
            </a:pPr>
            <a:endParaRPr lang="en-US" sz="2800" dirty="0">
              <a:solidFill>
                <a:srgbClr val="512303"/>
              </a:solidFill>
            </a:endParaRPr>
          </a:p>
          <a:p>
            <a:pPr defTabSz="914400">
              <a:spcBef>
                <a:spcPts val="0"/>
              </a:spcBef>
            </a:pPr>
            <a:r>
              <a:rPr lang="en-US" sz="2800" dirty="0" smtClean="0">
                <a:solidFill>
                  <a:srgbClr val="512303"/>
                </a:solidFill>
              </a:rPr>
              <a:t>Of the 313 students already accepted for 2017, 129 meet both requirements</a:t>
            </a:r>
          </a:p>
          <a:p>
            <a:pPr defTabSz="914400">
              <a:spcBef>
                <a:spcPts val="0"/>
              </a:spcBef>
            </a:pPr>
            <a:endParaRPr lang="en-US" sz="2800" dirty="0">
              <a:solidFill>
                <a:srgbClr val="512303"/>
              </a:solidFill>
            </a:endParaRPr>
          </a:p>
        </p:txBody>
      </p:sp>
      <p:pic>
        <p:nvPicPr>
          <p:cNvPr id="4" name="Content Placeholder 3" descr="BrandBar_New_Final_wSig.psd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Provides UW with Student Credit Hours</a:t>
            </a:r>
            <a:br>
              <a:rPr lang="en-US" sz="3600" dirty="0" smtClean="0"/>
            </a:br>
            <a:r>
              <a:rPr lang="en-US" sz="3600" dirty="0" smtClean="0"/>
              <a:t> and USP seats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defTabSz="914400">
              <a:spcBef>
                <a:spcPts val="0"/>
              </a:spcBef>
            </a:pPr>
            <a:r>
              <a:rPr lang="en-US" sz="2400" dirty="0" smtClean="0"/>
              <a:t>6501 Student Credit Hours Fall 2014-Spring 2016</a:t>
            </a:r>
          </a:p>
          <a:p>
            <a:pPr lvl="1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/>
              <a:t>90-92% fill rate at the 1000—3000 level</a:t>
            </a:r>
          </a:p>
          <a:p>
            <a:pPr lvl="1" defTabSz="914400">
              <a:spcBef>
                <a:spcPts val="0"/>
              </a:spcBef>
              <a:buFont typeface="Wingdings" charset="2"/>
              <a:buChar char="§"/>
            </a:pPr>
            <a:r>
              <a:rPr lang="en-US" sz="2000" dirty="0" smtClean="0"/>
              <a:t>80% fill rate at the 4000 level</a:t>
            </a:r>
          </a:p>
          <a:p>
            <a:pPr lvl="1" defTabSz="914400">
              <a:spcBef>
                <a:spcPts val="0"/>
              </a:spcBef>
              <a:buFont typeface="Wingdings" charset="2"/>
              <a:buChar char="§"/>
            </a:pPr>
            <a:endParaRPr lang="en-US" sz="2000" dirty="0" smtClean="0"/>
          </a:p>
          <a:p>
            <a:pPr defTabSz="914400">
              <a:spcBef>
                <a:spcPts val="0"/>
              </a:spcBef>
            </a:pPr>
            <a:endParaRPr lang="en-US" sz="2400" dirty="0" smtClean="0"/>
          </a:p>
          <a:p>
            <a:pPr defTabSz="914400">
              <a:spcBef>
                <a:spcPts val="0"/>
              </a:spcBef>
            </a:pPr>
            <a:r>
              <a:rPr lang="en-US" sz="2400" dirty="0" smtClean="0"/>
              <a:t>USP: Spring 2016-Spring 2017</a:t>
            </a:r>
          </a:p>
          <a:p>
            <a:pPr defTabSz="914400">
              <a:spcBef>
                <a:spcPts val="0"/>
              </a:spcBef>
            </a:pPr>
            <a:endParaRPr lang="en-US" sz="2400" dirty="0" smtClean="0"/>
          </a:p>
          <a:p>
            <a:pPr lvl="1">
              <a:buFont typeface="Wingdings" charset="2"/>
              <a:buChar char="§"/>
            </a:pPr>
            <a:r>
              <a:rPr lang="en-US" sz="2000" dirty="0"/>
              <a:t>80 COM1 seats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lvl="1">
              <a:buFont typeface="Wingdings" charset="2"/>
              <a:buChar char="§"/>
            </a:pPr>
            <a:r>
              <a:rPr lang="en-US" sz="2000" dirty="0"/>
              <a:t>367 COM2 seats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lvl="1">
              <a:buFont typeface="Wingdings" charset="2"/>
              <a:buChar char="§"/>
            </a:pPr>
            <a:r>
              <a:rPr lang="en-US" sz="2000" dirty="0"/>
              <a:t>55 Com3 seats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lvl="1">
              <a:buFont typeface="Wingdings" charset="2"/>
              <a:buChar char="§"/>
            </a:pPr>
            <a:r>
              <a:rPr lang="en-US" sz="2000" dirty="0"/>
              <a:t>1102 additional USP seats</a:t>
            </a:r>
          </a:p>
          <a:p>
            <a:pPr lvl="2">
              <a:buFont typeface="Courier New" charset="0"/>
              <a:buChar char="o"/>
            </a:pPr>
            <a:r>
              <a:rPr lang="en-US" sz="2000" dirty="0"/>
              <a:t>including 167 </a:t>
            </a:r>
            <a:r>
              <a:rPr lang="en-US" sz="2000" dirty="0" err="1"/>
              <a:t>Gs</a:t>
            </a:r>
            <a:r>
              <a:rPr lang="en-US" sz="2000" dirty="0"/>
              <a:t> and 517 Ds</a:t>
            </a:r>
            <a:endParaRPr lang="en-US" sz="2400" dirty="0" smtClean="0"/>
          </a:p>
          <a:p>
            <a:pPr defTabSz="914400">
              <a:spcBef>
                <a:spcPts val="0"/>
              </a:spcBef>
            </a:pPr>
            <a:endParaRPr lang="en-US" sz="2400" dirty="0" smtClean="0"/>
          </a:p>
          <a:p>
            <a:pPr defTabSz="914400"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80571" y="2613392"/>
            <a:ext cx="62774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923314" y="17997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78669" cy="4525963"/>
          </a:xfrm>
          <a:solidFill>
            <a:schemeClr val="accent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1 Honors Program Director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+ 1 Program Coordinator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+ 1 Honors faculty member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+ Program ops budget and other funding to cover programming, course coverage, etc.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Total Current </a:t>
            </a:r>
            <a:r>
              <a:rPr lang="en-US" dirty="0">
                <a:solidFill>
                  <a:schemeClr val="bg2"/>
                </a:solidFill>
              </a:rPr>
              <a:t>B</a:t>
            </a:r>
            <a:r>
              <a:rPr lang="en-US" dirty="0" smtClean="0">
                <a:solidFill>
                  <a:schemeClr val="bg2"/>
                </a:solidFill>
              </a:rPr>
              <a:t>udget:  $384,454 + Director salary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977" y="1881554"/>
            <a:ext cx="1943100" cy="3693319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Director is interim and will return to faculty at end of AY 2016-17.  Regardless of whether this is a program or a college, the director (if program)/dean (if college) position will need refilled.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1531" cy="4525963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 Honors Program has grown exponentially at the behest of previous administrations.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However, the growth was an unfunded mandate.  The Honors Program budget has been essentially stagnant for more than a decade.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The program is at its limit.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Whether or not we move forward to a different structure, there must be buy-in University-wide. 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Otherwise, we will not have an Honors program.  That is not an option as we compete with other universities for the best students.</a:t>
            </a:r>
          </a:p>
        </p:txBody>
      </p:sp>
    </p:spTree>
    <p:extLst>
      <p:ext uri="{BB962C8B-B14F-4D97-AF65-F5344CB8AC3E}">
        <p14:creationId xmlns:p14="http://schemas.microsoft.com/office/powerpoint/2010/main" val="176034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12303"/>
                </a:solidFill>
              </a:rPr>
              <a:t>Provides 900 students across every college with an enhanced undergraduate experience</a:t>
            </a:r>
            <a:endParaRPr lang="en-US" sz="3200" dirty="0">
              <a:solidFill>
                <a:srgbClr val="512303"/>
              </a:solidFill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0614"/>
            <a:ext cx="3722914" cy="282618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0614"/>
            <a:ext cx="4027516" cy="2876204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3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512303"/>
                </a:solidFill>
              </a:rPr>
              <a:t>The Honors Minor</a:t>
            </a:r>
            <a:endParaRPr lang="en-US" sz="32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Honors Colloquiums I and II</a:t>
            </a:r>
          </a:p>
          <a:p>
            <a:pPr marL="525780" lvl="6" indent="-342900">
              <a:buFont typeface="Arial" pitchFamily="34" charset="0"/>
              <a:buChar char="•"/>
            </a:pPr>
            <a:r>
              <a:rPr lang="en-US" sz="1900" dirty="0">
                <a:solidFill>
                  <a:srgbClr val="512303"/>
                </a:solidFill>
              </a:rPr>
              <a:t>Fall Semester fulfills </a:t>
            </a:r>
            <a:r>
              <a:rPr lang="en-US" sz="1900" dirty="0" smtClean="0">
                <a:solidFill>
                  <a:srgbClr val="512303"/>
                </a:solidFill>
              </a:rPr>
              <a:t>COM1 </a:t>
            </a:r>
            <a:r>
              <a:rPr lang="en-US" sz="1900" dirty="0">
                <a:solidFill>
                  <a:srgbClr val="512303"/>
                </a:solidFill>
              </a:rPr>
              <a:t>or </a:t>
            </a:r>
            <a:r>
              <a:rPr lang="en-US" sz="1900" dirty="0" smtClean="0">
                <a:solidFill>
                  <a:srgbClr val="512303"/>
                </a:solidFill>
              </a:rPr>
              <a:t>H</a:t>
            </a:r>
            <a:r>
              <a:rPr lang="en-US" sz="1900" dirty="0">
                <a:solidFill>
                  <a:srgbClr val="512303"/>
                </a:solidFill>
              </a:rPr>
              <a:t>.  Spring Semester fulfills </a:t>
            </a:r>
            <a:r>
              <a:rPr lang="en-US" sz="1900" dirty="0" smtClean="0">
                <a:solidFill>
                  <a:srgbClr val="512303"/>
                </a:solidFill>
              </a:rPr>
              <a:t>COM2</a:t>
            </a:r>
            <a:endParaRPr lang="en-US" dirty="0">
              <a:solidFill>
                <a:srgbClr val="5123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Non-Western Perspectives</a:t>
            </a:r>
          </a:p>
          <a:p>
            <a:pPr marL="525780" lvl="4" indent="-342900"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Fulfills </a:t>
            </a:r>
            <a:r>
              <a:rPr lang="en-US" dirty="0" smtClean="0">
                <a:solidFill>
                  <a:srgbClr val="512303"/>
                </a:solidFill>
              </a:rPr>
              <a:t>A&amp;S G requirement and USP H</a:t>
            </a:r>
            <a:endParaRPr lang="en-US" dirty="0">
              <a:solidFill>
                <a:srgbClr val="5123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Modes of Understanding </a:t>
            </a:r>
          </a:p>
          <a:p>
            <a:pPr marL="525780" lvl="4" indent="-342900"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 Fulfills </a:t>
            </a:r>
            <a:r>
              <a:rPr lang="en-US" dirty="0" smtClean="0">
                <a:solidFill>
                  <a:srgbClr val="512303"/>
                </a:solidFill>
              </a:rPr>
              <a:t>H or PN requirement, Some classes also fulfill A&amp;S D requirement</a:t>
            </a:r>
            <a:endParaRPr lang="en-US" dirty="0">
              <a:solidFill>
                <a:srgbClr val="5123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Issues and Choices</a:t>
            </a:r>
          </a:p>
          <a:p>
            <a:pPr marL="525780" lvl="6" indent="-342900"/>
            <a:r>
              <a:rPr lang="en-US" dirty="0">
                <a:solidFill>
                  <a:srgbClr val="512303"/>
                </a:solidFill>
              </a:rPr>
              <a:t>Fulfills </a:t>
            </a:r>
            <a:r>
              <a:rPr lang="en-US" dirty="0" smtClean="0">
                <a:solidFill>
                  <a:srgbClr val="512303"/>
                </a:solidFill>
              </a:rPr>
              <a:t>H or PN requirement. Some classes also fulfill A&amp;S D requirement</a:t>
            </a:r>
            <a:endParaRPr lang="en-US" dirty="0">
              <a:solidFill>
                <a:srgbClr val="512303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Honors Project</a:t>
            </a:r>
          </a:p>
          <a:p>
            <a:pPr marL="525780" lvl="5" indent="-342900">
              <a:buFont typeface="Arial" pitchFamily="34" charset="0"/>
              <a:buChar char="•"/>
            </a:pPr>
            <a:r>
              <a:rPr lang="en-US" dirty="0">
                <a:solidFill>
                  <a:srgbClr val="512303"/>
                </a:solidFill>
              </a:rPr>
              <a:t>An independent research or creative project. Fulfills </a:t>
            </a:r>
            <a:r>
              <a:rPr lang="en-US" dirty="0" smtClean="0">
                <a:solidFill>
                  <a:srgbClr val="512303"/>
                </a:solidFill>
              </a:rPr>
              <a:t>COM 3 </a:t>
            </a:r>
            <a:r>
              <a:rPr lang="en-US" dirty="0">
                <a:solidFill>
                  <a:srgbClr val="512303"/>
                </a:solidFill>
              </a:rPr>
              <a:t>requirement.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7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35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12303"/>
                </a:solidFill>
              </a:rPr>
              <a:t>Innovative Courses</a:t>
            </a:r>
            <a:endParaRPr lang="en-US" sz="3600" dirty="0">
              <a:solidFill>
                <a:srgbClr val="512303"/>
              </a:solidFill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2196234"/>
            <a:ext cx="4038600" cy="2780675"/>
          </a:xfrm>
          <a:prstGeom prst="rect">
            <a:avLst/>
          </a:prstGeom>
        </p:spPr>
      </p:pic>
      <p:pic>
        <p:nvPicPr>
          <p:cNvPr id="8" name="Content Placeholder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22" y="1417638"/>
            <a:ext cx="2668385" cy="4006735"/>
          </a:xfrm>
          <a:prstGeom prst="rect">
            <a:avLst/>
          </a:prstGeom>
        </p:spPr>
      </p:pic>
      <p:pic>
        <p:nvPicPr>
          <p:cNvPr id="7" name="Content Placeholder 3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9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12303"/>
                </a:solidFill>
              </a:rPr>
              <a:t>Research Opportunities</a:t>
            </a:r>
            <a:endParaRPr lang="en-US" sz="3600" dirty="0">
              <a:solidFill>
                <a:srgbClr val="51230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8381"/>
            <a:ext cx="3810000" cy="25400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965" y="2288381"/>
            <a:ext cx="3679321" cy="2540000"/>
          </a:xfrm>
        </p:spPr>
      </p:pic>
      <p:pic>
        <p:nvPicPr>
          <p:cNvPr id="5" name="Content Placeholder 3" descr="BrandBar_New_Final_wSig.psd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5878" y="5387776"/>
            <a:ext cx="9355756" cy="151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512303"/>
                </a:solidFill>
              </a:rPr>
              <a:t>Unique Study Abroad Experiences</a:t>
            </a:r>
            <a:endParaRPr lang="en-US" sz="3600" dirty="0">
              <a:solidFill>
                <a:srgbClr val="512303"/>
              </a:solidFill>
            </a:endParaRPr>
          </a:p>
        </p:txBody>
      </p:sp>
      <p:pic>
        <p:nvPicPr>
          <p:cNvPr id="5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38" y="1342458"/>
            <a:ext cx="3624669" cy="2728799"/>
          </a:xfr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39" y="3941309"/>
            <a:ext cx="3624668" cy="2718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" y="1741712"/>
            <a:ext cx="3042557" cy="40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6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512303"/>
                </a:solidFill>
              </a:rPr>
              <a:t>Helps Students Achieve at the Highest Levels</a:t>
            </a:r>
            <a:endParaRPr lang="en-US" sz="2800" dirty="0">
              <a:solidFill>
                <a:srgbClr val="5123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512303"/>
                </a:solidFill>
              </a:rPr>
              <a:t>AY 2016 graduating class size:  121 students (record high) </a:t>
            </a:r>
          </a:p>
          <a:p>
            <a:pPr lvl="1"/>
            <a:r>
              <a:rPr lang="en-US" sz="2000" dirty="0">
                <a:solidFill>
                  <a:srgbClr val="512303"/>
                </a:solidFill>
              </a:rPr>
              <a:t>Average GPA of graduating class: 3.68,  with 9 4.0 </a:t>
            </a:r>
            <a:r>
              <a:rPr lang="en-US" sz="2000" dirty="0" smtClean="0">
                <a:solidFill>
                  <a:srgbClr val="512303"/>
                </a:solidFill>
              </a:rPr>
              <a:t>students</a:t>
            </a:r>
            <a:endParaRPr lang="en-US" sz="2400" dirty="0" smtClean="0">
              <a:solidFill>
                <a:srgbClr val="512303"/>
              </a:solidFill>
            </a:endParaRPr>
          </a:p>
          <a:p>
            <a:r>
              <a:rPr lang="en-US" sz="2000" dirty="0" smtClean="0">
                <a:solidFill>
                  <a:srgbClr val="512303"/>
                </a:solidFill>
              </a:rPr>
              <a:t>AY </a:t>
            </a:r>
            <a:r>
              <a:rPr lang="en-US" sz="2000" dirty="0">
                <a:solidFill>
                  <a:srgbClr val="512303"/>
                </a:solidFill>
              </a:rPr>
              <a:t>2015 graduating class size: </a:t>
            </a:r>
            <a:r>
              <a:rPr lang="en-US" sz="2000" dirty="0" smtClean="0">
                <a:solidFill>
                  <a:srgbClr val="512303"/>
                </a:solidFill>
              </a:rPr>
              <a:t>110 </a:t>
            </a:r>
            <a:endParaRPr lang="en-US" sz="2000" dirty="0">
              <a:solidFill>
                <a:srgbClr val="512303"/>
              </a:solidFill>
            </a:endParaRPr>
          </a:p>
          <a:p>
            <a:pPr lvl="1"/>
            <a:r>
              <a:rPr lang="en-US" sz="2000" dirty="0">
                <a:solidFill>
                  <a:srgbClr val="512303"/>
                </a:solidFill>
              </a:rPr>
              <a:t>Average GPA of graduating class: 3.71, with 14 4.O </a:t>
            </a:r>
            <a:r>
              <a:rPr lang="en-US" sz="2000" dirty="0" smtClean="0">
                <a:solidFill>
                  <a:srgbClr val="512303"/>
                </a:solidFill>
              </a:rPr>
              <a:t>students</a:t>
            </a:r>
          </a:p>
          <a:p>
            <a:r>
              <a:rPr lang="en-US" sz="2000" dirty="0" smtClean="0">
                <a:solidFill>
                  <a:srgbClr val="512303"/>
                </a:solidFill>
              </a:rPr>
              <a:t>Between 2005-2016: Over 50% of Tobin and </a:t>
            </a:r>
            <a:r>
              <a:rPr lang="en-US" sz="2000" dirty="0" err="1" smtClean="0">
                <a:solidFill>
                  <a:srgbClr val="512303"/>
                </a:solidFill>
              </a:rPr>
              <a:t>Spitaleri</a:t>
            </a:r>
            <a:r>
              <a:rPr lang="en-US" sz="2000" dirty="0" smtClean="0">
                <a:solidFill>
                  <a:srgbClr val="512303"/>
                </a:solidFill>
              </a:rPr>
              <a:t> finalists and of the Phi Beta Kappa nominees have been Honors Program graduates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4A1005"/>
              </a:clrFrom>
              <a:clrTo>
                <a:srgbClr val="4A10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3" b="8273"/>
          <a:stretch>
            <a:fillRect/>
          </a:stretch>
        </p:blipFill>
        <p:spPr>
          <a:xfrm>
            <a:off x="1680029" y="4155815"/>
            <a:ext cx="5243286" cy="252801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9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1F66DDC5C64C4FB880189DA4215826" ma:contentTypeVersion="0" ma:contentTypeDescription="Create a new document." ma:contentTypeScope="" ma:versionID="d955a408f2a7a2591a3fbd25290540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1e5cae58bac1e34ea9adabe6fb20b9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E1C1D9-3CE0-49A8-897E-E6A5E1A1501F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DD3876-A437-4BB7-9688-EDE9FF995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CA346E6-3866-46F9-AF6A-A8C260FCF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3719</TotalTime>
  <Words>1424</Words>
  <Application>Microsoft Macintosh PowerPoint</Application>
  <PresentationFormat>On-screen Show (4:3)</PresentationFormat>
  <Paragraphs>230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Courier New</vt:lpstr>
      <vt:lpstr>Wingdings</vt:lpstr>
      <vt:lpstr>Arial</vt:lpstr>
      <vt:lpstr>Office Theme</vt:lpstr>
      <vt:lpstr>PowerPoint Presentation</vt:lpstr>
      <vt:lpstr>Today: The Honors Program</vt:lpstr>
      <vt:lpstr>Recruits High-Achieving Students to UW</vt:lpstr>
      <vt:lpstr>Provides 900 students across every college with an enhanced undergraduate experience</vt:lpstr>
      <vt:lpstr>The Honors Minor</vt:lpstr>
      <vt:lpstr>Innovative Courses</vt:lpstr>
      <vt:lpstr>Research Opportunities</vt:lpstr>
      <vt:lpstr>Unique Study Abroad Experiences</vt:lpstr>
      <vt:lpstr>Helps Students Achieve at the Highest Levels</vt:lpstr>
      <vt:lpstr>Positions Students for Success</vt:lpstr>
      <vt:lpstr>Some Notable UW Honors Alums</vt:lpstr>
      <vt:lpstr>Moving Forward</vt:lpstr>
      <vt:lpstr> Why? </vt:lpstr>
      <vt:lpstr>How? </vt:lpstr>
      <vt:lpstr>Possible tracks within field</vt:lpstr>
      <vt:lpstr>How? </vt:lpstr>
      <vt:lpstr>Benefits</vt:lpstr>
      <vt:lpstr>Questions? </vt:lpstr>
      <vt:lpstr>Appendix: Ancillary Information</vt:lpstr>
      <vt:lpstr>When? Recommended Phase-In</vt:lpstr>
      <vt:lpstr>Recommended Phase-In</vt:lpstr>
      <vt:lpstr>Recommended Phase-In</vt:lpstr>
      <vt:lpstr>Recommended Phase-In</vt:lpstr>
      <vt:lpstr>Recommended Phase-In</vt:lpstr>
      <vt:lpstr>Recommended Phase-In</vt:lpstr>
      <vt:lpstr>Recommended Phase-In</vt:lpstr>
      <vt:lpstr>Recommended Phase-In</vt:lpstr>
      <vt:lpstr>Recommended Phase-In</vt:lpstr>
      <vt:lpstr>High Achievers</vt:lpstr>
      <vt:lpstr>Provides UW with Student Credit Hours  and USP seats</vt:lpstr>
      <vt:lpstr>Baseline Administration</vt:lpstr>
      <vt:lpstr>Baseline Administration</vt:lpstr>
    </vt:vector>
  </TitlesOfParts>
  <Company>University of Wyoming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VPSA</dc:creator>
  <cp:lastModifiedBy>Susan L. Aronstein</cp:lastModifiedBy>
  <cp:revision>160</cp:revision>
  <cp:lastPrinted>2016-03-15T16:21:03Z</cp:lastPrinted>
  <dcterms:created xsi:type="dcterms:W3CDTF">2014-04-07T17:38:45Z</dcterms:created>
  <dcterms:modified xsi:type="dcterms:W3CDTF">2017-03-23T16:40:14Z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0x010100E31F66DDC5C64C4FB880189DA4215826</vt:lpwstr>
  </property>
</Properties>
</file>