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6" r:id="rId4"/>
    <p:sldId id="296" r:id="rId5"/>
    <p:sldId id="297" r:id="rId6"/>
    <p:sldId id="298" r:id="rId7"/>
    <p:sldId id="299" r:id="rId8"/>
    <p:sldId id="269" r:id="rId9"/>
    <p:sldId id="294" r:id="rId10"/>
    <p:sldId id="278" r:id="rId11"/>
    <p:sldId id="257" r:id="rId12"/>
    <p:sldId id="265" r:id="rId13"/>
    <p:sldId id="275" r:id="rId14"/>
    <p:sldId id="289" r:id="rId15"/>
    <p:sldId id="285" r:id="rId16"/>
    <p:sldId id="293" r:id="rId17"/>
    <p:sldId id="300" r:id="rId18"/>
    <p:sldId id="301" r:id="rId19"/>
    <p:sldId id="302" r:id="rId20"/>
    <p:sldId id="277" r:id="rId21"/>
    <p:sldId id="282" r:id="rId22"/>
    <p:sldId id="303" r:id="rId23"/>
    <p:sldId id="304" r:id="rId24"/>
    <p:sldId id="305" r:id="rId25"/>
    <p:sldId id="279" r:id="rId26"/>
    <p:sldId id="261" r:id="rId27"/>
    <p:sldId id="306" r:id="rId28"/>
    <p:sldId id="307" r:id="rId29"/>
    <p:sldId id="291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B5FB69F-2B0B-49AD-8E34-3176A832C406}">
          <p14:sldIdLst>
            <p14:sldId id="256"/>
            <p14:sldId id="296"/>
            <p14:sldId id="297"/>
            <p14:sldId id="298"/>
            <p14:sldId id="299"/>
            <p14:sldId id="269"/>
            <p14:sldId id="294"/>
            <p14:sldId id="278"/>
            <p14:sldId id="257"/>
            <p14:sldId id="265"/>
            <p14:sldId id="275"/>
            <p14:sldId id="289"/>
            <p14:sldId id="285"/>
            <p14:sldId id="293"/>
            <p14:sldId id="300"/>
            <p14:sldId id="301"/>
            <p14:sldId id="302"/>
            <p14:sldId id="277"/>
            <p14:sldId id="282"/>
            <p14:sldId id="303"/>
            <p14:sldId id="304"/>
            <p14:sldId id="305"/>
            <p14:sldId id="279"/>
            <p14:sldId id="261"/>
            <p14:sldId id="306"/>
            <p14:sldId id="307"/>
            <p14:sldId id="29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0" y="7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petty7\AppData\Local\Microsoft\Windows\Temporary%20Internet%20Files\Content.Outlook\UC10Z554\Copy%20of%20DeptStatsFall2017.05.02.17.xlsm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petty7\AppData\Local\Microsoft\Windows\Temporary%20Internet%20Files\Content.Outlook\UC10Z554\Copy%20of%20DeptStatsFall2017.05.02.17.xlsm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Ad Buy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B60-461F-8CFF-D9675141E850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B60-461F-8CFF-D9675141E850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B60-461F-8CFF-D9675141E850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B60-461F-8CFF-D9675141E850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B60-461F-8CFF-D9675141E850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Print</c:v>
                </c:pt>
                <c:pt idx="1">
                  <c:v>Outdoor</c:v>
                </c:pt>
                <c:pt idx="2">
                  <c:v>Radio &amp; TV</c:v>
                </c:pt>
                <c:pt idx="3">
                  <c:v>Online &amp; Social </c:v>
                </c:pt>
                <c:pt idx="4">
                  <c:v>Events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12</c:v>
                </c:pt>
                <c:pt idx="1">
                  <c:v>7</c:v>
                </c:pt>
                <c:pt idx="2">
                  <c:v>28</c:v>
                </c:pt>
                <c:pt idx="3">
                  <c:v>36</c:v>
                </c:pt>
                <c:pt idx="4">
                  <c:v>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5B60-461F-8CFF-D9675141E850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Freshmen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2900174861319907E-2"/>
          <c:y val="0.16615048246538161"/>
          <c:w val="0.9175181606972026"/>
          <c:h val="0.760299385172440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Overview!$D$73</c:f>
              <c:strCache>
                <c:ptCount val="1"/>
                <c:pt idx="0">
                  <c:v>Fall 2016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Overview!$C$74:$C$76</c:f>
              <c:strCache>
                <c:ptCount val="3"/>
                <c:pt idx="0">
                  <c:v>Admits</c:v>
                </c:pt>
                <c:pt idx="1">
                  <c:v>Confirmed</c:v>
                </c:pt>
                <c:pt idx="2">
                  <c:v>Enrolled </c:v>
                </c:pt>
              </c:strCache>
            </c:strRef>
          </c:cat>
          <c:val>
            <c:numRef>
              <c:f>Overview!$D$74:$D$76</c:f>
              <c:numCache>
                <c:formatCode>#,##0</c:formatCode>
                <c:ptCount val="3"/>
                <c:pt idx="0">
                  <c:v>4466</c:v>
                </c:pt>
                <c:pt idx="1">
                  <c:v>1296</c:v>
                </c:pt>
                <c:pt idx="2">
                  <c:v>459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F42-42F4-B67C-DB46786E512D}"/>
            </c:ext>
          </c:extLst>
        </c:ser>
        <c:ser>
          <c:idx val="1"/>
          <c:order val="1"/>
          <c:tx>
            <c:strRef>
              <c:f>Overview!$E$73</c:f>
              <c:strCache>
                <c:ptCount val="1"/>
                <c:pt idx="0">
                  <c:v>Fall 2017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Overview!$C$74:$C$76</c:f>
              <c:strCache>
                <c:ptCount val="3"/>
                <c:pt idx="0">
                  <c:v>Admits</c:v>
                </c:pt>
                <c:pt idx="1">
                  <c:v>Confirmed</c:v>
                </c:pt>
                <c:pt idx="2">
                  <c:v>Enrolled </c:v>
                </c:pt>
              </c:strCache>
            </c:strRef>
          </c:cat>
          <c:val>
            <c:numRef>
              <c:f>Overview!$E$74:$E$76</c:f>
              <c:numCache>
                <c:formatCode>#,##0</c:formatCode>
                <c:ptCount val="3"/>
                <c:pt idx="0">
                  <c:v>3969</c:v>
                </c:pt>
                <c:pt idx="1">
                  <c:v>1693</c:v>
                </c:pt>
                <c:pt idx="2">
                  <c:v>445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F42-42F4-B67C-DB46786E51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26239152"/>
        <c:axId val="126243632"/>
        <c:extLst xmlns:c16r2="http://schemas.microsoft.com/office/drawing/2015/06/chart"/>
      </c:barChart>
      <c:catAx>
        <c:axId val="126239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6243632"/>
        <c:crosses val="autoZero"/>
        <c:auto val="1"/>
        <c:lblAlgn val="ctr"/>
        <c:lblOffset val="100"/>
        <c:noMultiLvlLbl val="0"/>
      </c:catAx>
      <c:valAx>
        <c:axId val="12624363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6239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Transfer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Overview!$O$73</c:f>
              <c:strCache>
                <c:ptCount val="1"/>
                <c:pt idx="0">
                  <c:v>Fall 2016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Overview!$N$74:$N$76</c:f>
              <c:strCache>
                <c:ptCount val="3"/>
                <c:pt idx="0">
                  <c:v>Admits</c:v>
                </c:pt>
                <c:pt idx="1">
                  <c:v>Confirmed</c:v>
                </c:pt>
                <c:pt idx="2">
                  <c:v>Enrolled </c:v>
                </c:pt>
              </c:strCache>
            </c:strRef>
          </c:cat>
          <c:val>
            <c:numRef>
              <c:f>Overview!$O$74:$O$76</c:f>
              <c:numCache>
                <c:formatCode>#,##0</c:formatCode>
                <c:ptCount val="3"/>
                <c:pt idx="0">
                  <c:v>928</c:v>
                </c:pt>
                <c:pt idx="1">
                  <c:v>406</c:v>
                </c:pt>
                <c:pt idx="2">
                  <c:v>117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7F3-48B9-A5FF-118A8DEB8B43}"/>
            </c:ext>
          </c:extLst>
        </c:ser>
        <c:ser>
          <c:idx val="1"/>
          <c:order val="1"/>
          <c:tx>
            <c:strRef>
              <c:f>Overview!$P$73</c:f>
              <c:strCache>
                <c:ptCount val="1"/>
                <c:pt idx="0">
                  <c:v>Fall 2017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Overview!$N$74:$N$76</c:f>
              <c:strCache>
                <c:ptCount val="3"/>
                <c:pt idx="0">
                  <c:v>Admits</c:v>
                </c:pt>
                <c:pt idx="1">
                  <c:v>Confirmed</c:v>
                </c:pt>
                <c:pt idx="2">
                  <c:v>Enrolled </c:v>
                </c:pt>
              </c:strCache>
            </c:strRef>
          </c:cat>
          <c:val>
            <c:numRef>
              <c:f>Overview!$P$74:$P$76</c:f>
              <c:numCache>
                <c:formatCode>#,##0</c:formatCode>
                <c:ptCount val="3"/>
                <c:pt idx="0">
                  <c:v>1037</c:v>
                </c:pt>
                <c:pt idx="1">
                  <c:v>582</c:v>
                </c:pt>
                <c:pt idx="2">
                  <c:v>290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7F3-48B9-A5FF-118A8DEB8B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35404968"/>
        <c:axId val="126328176"/>
        <c:extLst xmlns:c16r2="http://schemas.microsoft.com/office/drawing/2015/06/chart"/>
      </c:barChart>
      <c:catAx>
        <c:axId val="135404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6328176"/>
        <c:crosses val="autoZero"/>
        <c:auto val="1"/>
        <c:lblAlgn val="ctr"/>
        <c:lblOffset val="100"/>
        <c:noMultiLvlLbl val="0"/>
      </c:catAx>
      <c:valAx>
        <c:axId val="126328176"/>
        <c:scaling>
          <c:orientation val="minMax"/>
          <c:max val="6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404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/>
              <a:t>HubSpot Fall 2017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Sheet1!$A$1:$A$4</c:f>
              <c:strCache>
                <c:ptCount val="4"/>
                <c:pt idx="0">
                  <c:v>Inquiry</c:v>
                </c:pt>
                <c:pt idx="1">
                  <c:v>Applied</c:v>
                </c:pt>
                <c:pt idx="2">
                  <c:v>Admited</c:v>
                </c:pt>
                <c:pt idx="3">
                  <c:v>Confirmed</c:v>
                </c:pt>
              </c:strCache>
            </c:strRef>
          </c:cat>
          <c:val>
            <c:numRef>
              <c:f>Sheet1!$B$1:$B$4</c:f>
              <c:numCache>
                <c:formatCode>General</c:formatCode>
                <c:ptCount val="4"/>
                <c:pt idx="0">
                  <c:v>2894</c:v>
                </c:pt>
                <c:pt idx="1">
                  <c:v>1529</c:v>
                </c:pt>
                <c:pt idx="2">
                  <c:v>782</c:v>
                </c:pt>
                <c:pt idx="3">
                  <c:v>466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25235208"/>
        <c:axId val="125235592"/>
      </c:barChart>
      <c:catAx>
        <c:axId val="125235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235592"/>
        <c:crosses val="autoZero"/>
        <c:auto val="1"/>
        <c:lblAlgn val="ctr"/>
        <c:lblOffset val="100"/>
        <c:noMultiLvlLbl val="0"/>
      </c:catAx>
      <c:valAx>
        <c:axId val="1252355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5235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DAF7B-5CF6-45E9-B255-DE618ECD5DD6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E65C-D7AC-4B21-B5E9-53B694762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396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DAF7B-5CF6-45E9-B255-DE618ECD5DD6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E65C-D7AC-4B21-B5E9-53B694762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050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DAF7B-5CF6-45E9-B255-DE618ECD5DD6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E65C-D7AC-4B21-B5E9-53B694762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316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ABBED5C-281E-D04B-A242-DC7B480DDB43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7E5A0CD-5DB2-A448-9B00-A28E358BA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20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1935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ABBED5C-281E-D04B-A242-DC7B480DDB43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8471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ABBED5C-281E-D04B-A242-DC7B480DDB43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7E5A0CD-5DB2-A448-9B00-A28E358BA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7547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ABBED5C-281E-D04B-A242-DC7B480DDB43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7E5A0CD-5DB2-A448-9B00-A28E358BA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3735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ABBED5C-281E-D04B-A242-DC7B480DDB43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7E5A0CD-5DB2-A448-9B00-A28E358BA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229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ABBED5C-281E-D04B-A242-DC7B480DDB43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7E5A0CD-5DB2-A448-9B00-A28E358BA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9103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ABBED5C-281E-D04B-A242-DC7B480DDB43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7E5A0CD-5DB2-A448-9B00-A28E358BA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9826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ABBED5C-281E-D04B-A242-DC7B480DDB43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7E5A0CD-5DB2-A448-9B00-A28E358BA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226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DAF7B-5CF6-45E9-B255-DE618ECD5DD6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E65C-D7AC-4B21-B5E9-53B694762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6724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ABBED5C-281E-D04B-A242-DC7B480DDB43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7E5A0CD-5DB2-A448-9B00-A28E358BA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2699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ABBED5C-281E-D04B-A242-DC7B480DDB43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7E5A0CD-5DB2-A448-9B00-A28E358BA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7163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ABBED5C-281E-D04B-A242-DC7B480DDB43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7E5A0CD-5DB2-A448-9B00-A28E358BA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7813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DAF7B-5CF6-45E9-B255-DE618ECD5DD6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E65C-D7AC-4B21-B5E9-53B694762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201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DAF7B-5CF6-45E9-B255-DE618ECD5DD6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E65C-D7AC-4B21-B5E9-53B694762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4584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DAF7B-5CF6-45E9-B255-DE618ECD5DD6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E65C-D7AC-4B21-B5E9-53B694762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9918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DAF7B-5CF6-45E9-B255-DE618ECD5DD6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E65C-D7AC-4B21-B5E9-53B694762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1665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DAF7B-5CF6-45E9-B255-DE618ECD5DD6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E65C-D7AC-4B21-B5E9-53B694762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1064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DAF7B-5CF6-45E9-B255-DE618ECD5DD6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E65C-D7AC-4B21-B5E9-53B694762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0202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DAF7B-5CF6-45E9-B255-DE618ECD5DD6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E65C-D7AC-4B21-B5E9-53B694762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826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80285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DAF7B-5CF6-45E9-B255-DE618ECD5DD6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E65C-D7AC-4B21-B5E9-53B694762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357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DAF7B-5CF6-45E9-B255-DE618ECD5DD6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E65C-D7AC-4B21-B5E9-53B694762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0083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DAF7B-5CF6-45E9-B255-DE618ECD5DD6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E65C-D7AC-4B21-B5E9-53B694762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7918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DAF7B-5CF6-45E9-B255-DE618ECD5DD6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E65C-D7AC-4B21-B5E9-53B694762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098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DAF7B-5CF6-45E9-B255-DE618ECD5DD6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E65C-D7AC-4B21-B5E9-53B694762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33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DAF7B-5CF6-45E9-B255-DE618ECD5DD6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E65C-D7AC-4B21-B5E9-53B694762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237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DAF7B-5CF6-45E9-B255-DE618ECD5DD6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E65C-D7AC-4B21-B5E9-53B694762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98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DAF7B-5CF6-45E9-B255-DE618ECD5DD6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E65C-D7AC-4B21-B5E9-53B694762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573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DAF7B-5CF6-45E9-B255-DE618ECD5DD6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E65C-D7AC-4B21-B5E9-53B694762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13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DAF7B-5CF6-45E9-B255-DE618ECD5DD6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E65C-D7AC-4B21-B5E9-53B694762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309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DAF7B-5CF6-45E9-B255-DE618ECD5DD6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EE65C-D7AC-4B21-B5E9-53B6947620CE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BrandBar_New_flag_only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1020" y="5666008"/>
            <a:ext cx="13280983" cy="155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174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_template_interior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7712"/>
            <a:ext cx="12192000" cy="78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533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DAF7B-5CF6-45E9-B255-DE618ECD5DD6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EE65C-D7AC-4B21-B5E9-53B694762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17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info.uwyo.edu/inspiration" TargetMode="Externa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png"/><Relationship Id="rId4" Type="http://schemas.openxmlformats.org/officeDocument/2006/relationships/hyperlink" Target="info.uwyo.edu/adventure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715217"/>
            <a:ext cx="10363200" cy="1470025"/>
          </a:xfrm>
        </p:spPr>
        <p:txBody>
          <a:bodyPr/>
          <a:lstStyle/>
          <a:p>
            <a:r>
              <a:rPr lang="en-US" dirty="0" smtClean="0"/>
              <a:t>UW Institutional Marketing &amp; Communications</a:t>
            </a:r>
            <a:endParaRPr lang="en-US" dirty="0"/>
          </a:p>
        </p:txBody>
      </p:sp>
      <p:pic>
        <p:nvPicPr>
          <p:cNvPr id="4" name="Picture 3" descr="GoForGold_BottomBar_bleed_12in.ps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1924"/>
            <a:ext cx="12192000" cy="636077"/>
          </a:xfrm>
          <a:prstGeom prst="rect">
            <a:avLst/>
          </a:prstGeom>
        </p:spPr>
      </p:pic>
      <p:pic>
        <p:nvPicPr>
          <p:cNvPr id="5" name="Picture 4" descr="2-line_UWSignature-gold_We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713" y="874240"/>
            <a:ext cx="3505200" cy="1013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025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Campaign Timeline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Launched campaign 9/1/16</a:t>
            </a:r>
          </a:p>
          <a:p>
            <a:r>
              <a:rPr lang="en-US" dirty="0"/>
              <a:t>Media buying began in mid-October</a:t>
            </a:r>
          </a:p>
          <a:p>
            <a:r>
              <a:rPr lang="en-US" dirty="0"/>
              <a:t>Targeted 16 state geographies</a:t>
            </a:r>
          </a:p>
        </p:txBody>
      </p:sp>
      <p:pic>
        <p:nvPicPr>
          <p:cNvPr id="4" name="Picture 3" descr="USMap_recruitment2016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671" y="1262379"/>
            <a:ext cx="5288692" cy="330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789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Marketing Mix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096000" y="1417638"/>
            <a:ext cx="5384800" cy="4525963"/>
          </a:xfrm>
        </p:spPr>
        <p:txBody>
          <a:bodyPr/>
          <a:lstStyle/>
          <a:p>
            <a:r>
              <a:rPr lang="en-US" dirty="0"/>
              <a:t>Shifted media buying to skew digital to align with media consumption habits of younger demographic</a:t>
            </a:r>
          </a:p>
          <a:p>
            <a:endParaRPr lang="en-US" dirty="0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49069606"/>
              </p:ext>
            </p:extLst>
          </p:nvPr>
        </p:nvGraphicFramePr>
        <p:xfrm>
          <a:off x="852197" y="1713595"/>
          <a:ext cx="4632251" cy="3934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4773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Campaign Messaging</a:t>
            </a:r>
          </a:p>
        </p:txBody>
      </p:sp>
    </p:spTree>
    <p:extLst>
      <p:ext uri="{BB962C8B-B14F-4D97-AF65-F5344CB8AC3E}">
        <p14:creationId xmlns:p14="http://schemas.microsoft.com/office/powerpoint/2010/main" val="4216449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Campaign Messaging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new take on the Go For Gold campaign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that </a:t>
            </a:r>
            <a:r>
              <a:rPr lang="en-US" dirty="0"/>
              <a:t>was action-oriented and targeted</a:t>
            </a:r>
          </a:p>
          <a:p>
            <a:r>
              <a:rPr lang="en-US" dirty="0"/>
              <a:t>Identified aspirational keywords that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could </a:t>
            </a:r>
            <a:r>
              <a:rPr lang="en-US" dirty="0"/>
              <a:t>be used across channels</a:t>
            </a:r>
          </a:p>
          <a:p>
            <a:r>
              <a:rPr lang="en-US" dirty="0"/>
              <a:t>Pattern of messaging across marketing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channels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UW_Fullpage_Dossier_FINAL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636" y="1421026"/>
            <a:ext cx="3258032" cy="4414108"/>
          </a:xfrm>
          <a:prstGeom prst="rect">
            <a:avLst/>
          </a:prstGeom>
          <a:ln w="3175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99871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 For Adventure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Landing page: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info.uwyo.edu</a:t>
            </a:r>
            <a:r>
              <a:rPr lang="en-US" dirty="0"/>
              <a:t>/adventure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744" y="1382315"/>
            <a:ext cx="3710846" cy="4453015"/>
          </a:xfrm>
          <a:prstGeom prst="rect">
            <a:avLst/>
          </a:prstGeom>
          <a:ln w="6350" cmpd="sng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387" y="4266820"/>
            <a:ext cx="4934093" cy="1645928"/>
          </a:xfrm>
          <a:prstGeom prst="rect">
            <a:avLst/>
          </a:prstGeom>
        </p:spPr>
      </p:pic>
      <p:pic>
        <p:nvPicPr>
          <p:cNvPr id="6" name="Picture 5" descr="UW_Adventure_300x25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973" y="2196756"/>
            <a:ext cx="2251675" cy="187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760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 For Inspiration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Landing page: </a:t>
            </a:r>
            <a:br>
              <a:rPr lang="en-US" dirty="0"/>
            </a:br>
            <a:r>
              <a:rPr lang="en-US" dirty="0"/>
              <a:t>info.uwyo.edu/inspiration</a:t>
            </a:r>
          </a:p>
        </p:txBody>
      </p:sp>
      <p:pic>
        <p:nvPicPr>
          <p:cNvPr id="4" name="Picture 3" descr="Email_Dec2_Inspiration.jp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811" y="1208215"/>
            <a:ext cx="3834713" cy="4595265"/>
          </a:xfrm>
          <a:prstGeom prst="rect">
            <a:avLst/>
          </a:prstGeom>
          <a:ln w="6350" cmpd="sng">
            <a:solidFill>
              <a:schemeClr val="tx1"/>
            </a:solidFill>
          </a:ln>
        </p:spPr>
      </p:pic>
      <p:pic>
        <p:nvPicPr>
          <p:cNvPr id="5" name="Picture 4" descr="UW_NENewspapers_Nov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910" y="3990545"/>
            <a:ext cx="3467100" cy="1828800"/>
          </a:xfrm>
          <a:prstGeom prst="rect">
            <a:avLst/>
          </a:prstGeom>
        </p:spPr>
      </p:pic>
      <p:pic>
        <p:nvPicPr>
          <p:cNvPr id="6" name="Picture 5" descr="UW_Pandora_Inspiration500_Al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945" y="1208215"/>
            <a:ext cx="2162432" cy="216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791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 For Innovation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Landing page: </a:t>
            </a:r>
            <a:r>
              <a:rPr lang="en-US" dirty="0" err="1" smtClean="0"/>
              <a:t>info.uwyo.edu</a:t>
            </a:r>
            <a:r>
              <a:rPr lang="en-US" dirty="0"/>
              <a:t>/innovation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744" y="1311190"/>
            <a:ext cx="3710846" cy="4595265"/>
          </a:xfrm>
          <a:prstGeom prst="rect">
            <a:avLst/>
          </a:prstGeom>
          <a:ln w="6350" cmpd="sng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811" y="2360605"/>
            <a:ext cx="3381634" cy="1783719"/>
          </a:xfrm>
          <a:prstGeom prst="rect">
            <a:avLst/>
          </a:prstGeom>
        </p:spPr>
      </p:pic>
      <p:pic>
        <p:nvPicPr>
          <p:cNvPr id="9" name="Picture 8" descr="1400x400_Casper_InnovationSER-Fina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838" y="4259955"/>
            <a:ext cx="5752759" cy="164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4246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 For Your </a:t>
            </a:r>
            <a:r>
              <a:rPr lang="en-US"/>
              <a:t>Future | </a:t>
            </a:r>
            <a:r>
              <a:rPr lang="en-US" dirty="0"/>
              <a:t>Go For Opportunity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Landing page: </a:t>
            </a:r>
            <a:r>
              <a:rPr lang="en-US" dirty="0" err="1" smtClean="0"/>
              <a:t>info.uwyo.edu</a:t>
            </a:r>
            <a:r>
              <a:rPr lang="en-US" dirty="0"/>
              <a:t>/transfer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744" y="1332837"/>
            <a:ext cx="3710846" cy="4551971"/>
          </a:xfrm>
          <a:prstGeom prst="rect">
            <a:avLst/>
          </a:prstGeom>
          <a:ln w="6350" cmpd="sng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811" y="2360605"/>
            <a:ext cx="3381633" cy="17837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838" y="4259955"/>
            <a:ext cx="5752758" cy="164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9375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Campaign Results</a:t>
            </a:r>
          </a:p>
        </p:txBody>
      </p:sp>
    </p:spTree>
    <p:extLst>
      <p:ext uri="{BB962C8B-B14F-4D97-AF65-F5344CB8AC3E}">
        <p14:creationId xmlns:p14="http://schemas.microsoft.com/office/powerpoint/2010/main" val="26463184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Campaign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8"/>
            <a:ext cx="10972800" cy="4525963"/>
          </a:xfrm>
        </p:spPr>
        <p:txBody>
          <a:bodyPr/>
          <a:lstStyle/>
          <a:p>
            <a:r>
              <a:rPr lang="en-US" b="1" dirty="0" smtClean="0"/>
              <a:t>4,330</a:t>
            </a:r>
            <a:r>
              <a:rPr lang="en-US" dirty="0" smtClean="0"/>
              <a:t> </a:t>
            </a:r>
            <a:r>
              <a:rPr lang="en-US" dirty="0"/>
              <a:t>prospective student leads entered the Admissions funnel from 9/1 to date</a:t>
            </a:r>
          </a:p>
          <a:p>
            <a:r>
              <a:rPr lang="en-US" b="1" dirty="0" smtClean="0"/>
              <a:t>2,894</a:t>
            </a:r>
            <a:r>
              <a:rPr lang="en-US" dirty="0" smtClean="0"/>
              <a:t> </a:t>
            </a:r>
            <a:r>
              <a:rPr lang="en-US" dirty="0"/>
              <a:t>leads were for Fall 2017</a:t>
            </a:r>
          </a:p>
          <a:p>
            <a:r>
              <a:rPr lang="en-US" dirty="0"/>
              <a:t>Landing pages had </a:t>
            </a:r>
            <a:r>
              <a:rPr lang="en-US" b="1" dirty="0"/>
              <a:t>61,000 </a:t>
            </a:r>
            <a:r>
              <a:rPr lang="en-US" dirty="0"/>
              <a:t>views</a:t>
            </a:r>
          </a:p>
          <a:p>
            <a:r>
              <a:rPr lang="en-US" dirty="0"/>
              <a:t>Landing page view to completed conversion = </a:t>
            </a:r>
            <a:r>
              <a:rPr lang="en-US" b="1" dirty="0"/>
              <a:t>7% </a:t>
            </a:r>
          </a:p>
          <a:p>
            <a:r>
              <a:rPr lang="en-US" dirty="0"/>
              <a:t>UWyo.edu website traffic </a:t>
            </a:r>
            <a:r>
              <a:rPr lang="en-US" b="1" dirty="0"/>
              <a:t>increased 40% </a:t>
            </a:r>
            <a:r>
              <a:rPr lang="en-US" dirty="0"/>
              <a:t>with almost 6 million visits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8764" y="6400800"/>
            <a:ext cx="3241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*As of 3/23</a:t>
            </a:r>
          </a:p>
        </p:txBody>
      </p:sp>
    </p:spTree>
    <p:extLst>
      <p:ext uri="{BB962C8B-B14F-4D97-AF65-F5344CB8AC3E}">
        <p14:creationId xmlns:p14="http://schemas.microsoft.com/office/powerpoint/2010/main" val="1620771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Role of Institutional Marketing &amp; Communications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Build and Protect the University of Wyoming Brand</a:t>
            </a:r>
          </a:p>
          <a:p>
            <a:r>
              <a:rPr lang="en-US" dirty="0" smtClean="0"/>
              <a:t>Tell the University of Wyoming Story </a:t>
            </a:r>
          </a:p>
          <a:p>
            <a:r>
              <a:rPr lang="en-US" dirty="0" smtClean="0"/>
              <a:t>Drive Results</a:t>
            </a:r>
            <a:endParaRPr lang="en-US" dirty="0"/>
          </a:p>
        </p:txBody>
      </p:sp>
      <p:pic>
        <p:nvPicPr>
          <p:cNvPr id="4" name="Picture 3" descr="2 line_UWSignature_brown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811" y="3341828"/>
            <a:ext cx="4009081" cy="116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4967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Admissions Results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3116800"/>
              </p:ext>
            </p:extLst>
          </p:nvPr>
        </p:nvGraphicFramePr>
        <p:xfrm>
          <a:off x="609600" y="1600200"/>
          <a:ext cx="5384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67197232"/>
              </p:ext>
            </p:extLst>
          </p:nvPr>
        </p:nvGraphicFramePr>
        <p:xfrm>
          <a:off x="6197600" y="1600200"/>
          <a:ext cx="5384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951988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Institutional Marketing Campaign Results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9015" y="6284736"/>
            <a:ext cx="3820562" cy="375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*As of </a:t>
            </a:r>
            <a:r>
              <a:rPr lang="en-US" dirty="0" smtClean="0"/>
              <a:t>5/3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0813081"/>
              </p:ext>
            </p:extLst>
          </p:nvPr>
        </p:nvGraphicFramePr>
        <p:xfrm>
          <a:off x="609600" y="1600200"/>
          <a:ext cx="10972800" cy="4194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718854" y="3327955"/>
            <a:ext cx="3591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16% yield (inquiry to confirmation)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2940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Estimated Marketing ROI (MROI)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Confirmed Freshmen Estimated Lifetime Revenue: </a:t>
            </a:r>
            <a:r>
              <a:rPr lang="en-US" dirty="0" smtClean="0"/>
              <a:t>$6.3 </a:t>
            </a:r>
            <a:r>
              <a:rPr lang="en-US" dirty="0"/>
              <a:t>million</a:t>
            </a:r>
          </a:p>
          <a:p>
            <a:r>
              <a:rPr lang="en-US" dirty="0"/>
              <a:t>Confirmed Transfer Estimated Lifetime Revenue: </a:t>
            </a:r>
            <a:r>
              <a:rPr lang="en-US" dirty="0" smtClean="0"/>
              <a:t>$2.6 million</a:t>
            </a:r>
          </a:p>
          <a:p>
            <a:r>
              <a:rPr lang="en-US" dirty="0" smtClean="0"/>
              <a:t>Enrolled Graduate Estimated Lifetime Revenue: $170k</a:t>
            </a:r>
            <a:endParaRPr lang="en-US" dirty="0"/>
          </a:p>
          <a:p>
            <a:r>
              <a:rPr lang="en-US" dirty="0"/>
              <a:t>Total Estimated Campaign Generated Revenue = </a:t>
            </a:r>
            <a:r>
              <a:rPr lang="en-US" b="1" dirty="0" smtClean="0"/>
              <a:t>$8.6 </a:t>
            </a:r>
            <a:r>
              <a:rPr lang="en-US" b="1" dirty="0"/>
              <a:t>million</a:t>
            </a:r>
          </a:p>
          <a:p>
            <a:r>
              <a:rPr lang="en-US" dirty="0"/>
              <a:t>Cost Per Acquisition = </a:t>
            </a:r>
            <a:r>
              <a:rPr lang="en-US" dirty="0" smtClean="0"/>
              <a:t>$892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5897" y="6172254"/>
            <a:ext cx="9522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Note: This is a rough estimate based on tuition and fees only. Additional revenue from </a:t>
            </a:r>
            <a:r>
              <a:rPr lang="en-US" sz="1200" dirty="0" err="1"/>
              <a:t>ResLife</a:t>
            </a:r>
            <a:r>
              <a:rPr lang="en-US" sz="1200" dirty="0"/>
              <a:t> and the University Store was not used in this estimation. This estimate uses current retention and persistence numbers (77% and 80%). This total does not include Outreach students as they do not confirm enrollment. The cost per acquisition number will decrease as more students from this campaign confirm.</a:t>
            </a:r>
          </a:p>
        </p:txBody>
      </p:sp>
    </p:spTree>
    <p:extLst>
      <p:ext uri="{BB962C8B-B14F-4D97-AF65-F5344CB8AC3E}">
        <p14:creationId xmlns:p14="http://schemas.microsoft.com/office/powerpoint/2010/main" val="24005938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Opportunities</a:t>
            </a:r>
            <a:r>
              <a:rPr lang="en-US" dirty="0"/>
              <a:t> </a:t>
            </a:r>
            <a:r>
              <a:rPr lang="en-US" dirty="0" smtClean="0"/>
              <a:t>&amp; Next Steps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4926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Opportunities &amp; 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Wyoming Tourism Potential Collaboration</a:t>
            </a:r>
          </a:p>
          <a:p>
            <a:r>
              <a:rPr lang="en-US" dirty="0"/>
              <a:t>BVK Findings </a:t>
            </a:r>
          </a:p>
          <a:p>
            <a:r>
              <a:rPr lang="en-US" dirty="0" smtClean="0"/>
              <a:t>Advertising Proposal for 2017-18</a:t>
            </a:r>
          </a:p>
          <a:p>
            <a:r>
              <a:rPr lang="en-US" dirty="0" smtClean="0"/>
              <a:t>Institutional Marketing Communications Restructuring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8646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Advertising Proposal for 2017-18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 dirty="0"/>
              <a:t>President directed drafting of $375,000 proposal, down from $410,000.</a:t>
            </a:r>
          </a:p>
          <a:p>
            <a:pPr lvl="0"/>
            <a:r>
              <a:rPr lang="en-US" sz="2400" dirty="0"/>
              <a:t>Work with Office of Tourism and its ad agency to determine media mix and messaging.</a:t>
            </a:r>
          </a:p>
          <a:p>
            <a:pPr lvl="0"/>
            <a:r>
              <a:rPr lang="en-US" sz="2400" dirty="0" smtClean="0"/>
              <a:t>Launch </a:t>
            </a:r>
            <a:r>
              <a:rPr lang="en-US" sz="2400" dirty="0"/>
              <a:t>late summer, earlier than October start in 2016-17.</a:t>
            </a:r>
          </a:p>
          <a:p>
            <a:pPr lvl="0"/>
            <a:r>
              <a:rPr lang="en-US" sz="2400" dirty="0"/>
              <a:t>Solar eclipse opportunities.</a:t>
            </a:r>
          </a:p>
          <a:p>
            <a:pPr lvl="0"/>
            <a:r>
              <a:rPr lang="en-US" sz="2400" dirty="0"/>
              <a:t>Decision: New campaign language, or continue “Go For…”?</a:t>
            </a:r>
          </a:p>
          <a:p>
            <a:pPr lvl="0"/>
            <a:r>
              <a:rPr lang="en-US" sz="2400" dirty="0"/>
              <a:t>Following completion of UW strategic plan, develop </a:t>
            </a:r>
            <a:r>
              <a:rPr lang="en-US" sz="2400" dirty="0" smtClean="0"/>
              <a:t>new marketing/communications </a:t>
            </a:r>
            <a:r>
              <a:rPr lang="en-US" sz="2400" dirty="0"/>
              <a:t>plan.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2152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/>
              <a:t>Potential Restructuring of Marketing </a:t>
            </a:r>
            <a:r>
              <a:rPr lang="en-US" sz="3500" dirty="0" smtClean="0"/>
              <a:t>and Communications</a:t>
            </a:r>
            <a:r>
              <a:rPr lang="en-US" sz="3500" dirty="0"/>
              <a:t/>
            </a:r>
            <a:br>
              <a:rPr lang="en-US" sz="3500" dirty="0"/>
            </a:b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8"/>
            <a:ext cx="10972800" cy="4193547"/>
          </a:xfrm>
        </p:spPr>
        <p:txBody>
          <a:bodyPr/>
          <a:lstStyle/>
          <a:p>
            <a:pPr lvl="0"/>
            <a:r>
              <a:rPr lang="en-US" sz="2400" dirty="0" smtClean="0"/>
              <a:t>Marketing functions are filled by employees across campus</a:t>
            </a:r>
          </a:p>
          <a:p>
            <a:pPr lvl="0"/>
            <a:r>
              <a:rPr lang="en-US" sz="2400" dirty="0" smtClean="0"/>
              <a:t>Institutional Marketing Communications will absorb </a:t>
            </a:r>
            <a:r>
              <a:rPr lang="en-US" sz="2400" dirty="0"/>
              <a:t>four marketing/communications positions </a:t>
            </a:r>
            <a:r>
              <a:rPr lang="en-US" sz="2400" dirty="0" smtClean="0"/>
              <a:t>from Outreach School</a:t>
            </a:r>
          </a:p>
          <a:p>
            <a:pPr lvl="0"/>
            <a:r>
              <a:rPr lang="en-US" sz="2400" dirty="0" smtClean="0"/>
              <a:t>UW </a:t>
            </a:r>
            <a:r>
              <a:rPr lang="en-US" sz="2400" dirty="0"/>
              <a:t>College of Engineering and Applied Science funds a full-time marketing/communications </a:t>
            </a:r>
            <a:r>
              <a:rPr lang="en-US" sz="2400" dirty="0" smtClean="0"/>
              <a:t>person</a:t>
            </a:r>
          </a:p>
          <a:p>
            <a:pPr lvl="0"/>
            <a:r>
              <a:rPr lang="en-US" sz="2400" dirty="0" smtClean="0"/>
              <a:t>Inventory </a:t>
            </a:r>
            <a:r>
              <a:rPr lang="en-US" sz="2400" dirty="0"/>
              <a:t>of marketing and communications functions across campus is </a:t>
            </a:r>
            <a:r>
              <a:rPr lang="en-US" sz="2400" dirty="0" smtClean="0"/>
              <a:t>underway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919937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575217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Advertising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Annual expenditures of $80,000-$90,000 from 2010-2014.</a:t>
            </a:r>
          </a:p>
          <a:p>
            <a:pPr lvl="0"/>
            <a:r>
              <a:rPr lang="en-US" dirty="0"/>
              <a:t>General brand awareness focus, not specifically student recruitment.</a:t>
            </a:r>
          </a:p>
          <a:p>
            <a:pPr lvl="0"/>
            <a:r>
              <a:rPr lang="en-US" dirty="0"/>
              <a:t>Most went to ad at Denver International Airport; insufficient return on investment.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312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Recruitment Advertising Campaign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President Nichols directed Institutional Marketing to craft campaign in summer 2016.</a:t>
            </a:r>
            <a:endParaRPr lang="en-US" sz="2800" dirty="0"/>
          </a:p>
          <a:p>
            <a:pPr lvl="0"/>
            <a:r>
              <a:rPr lang="en-US" dirty="0"/>
              <a:t>Plan approved by the president, and funding secured:</a:t>
            </a:r>
            <a:endParaRPr lang="en-US" sz="2800" dirty="0"/>
          </a:p>
          <a:p>
            <a:pPr lvl="1"/>
            <a:r>
              <a:rPr lang="en-US" dirty="0"/>
              <a:t>$160,000 from two years’ savings by Institutional Marketing</a:t>
            </a:r>
            <a:endParaRPr lang="en-US" sz="2400" dirty="0"/>
          </a:p>
          <a:p>
            <a:pPr lvl="1"/>
            <a:r>
              <a:rPr lang="en-US" dirty="0"/>
              <a:t>$50,000 from Admissions Office.</a:t>
            </a:r>
            <a:endParaRPr lang="en-US" sz="2400" dirty="0"/>
          </a:p>
          <a:p>
            <a:pPr lvl="1"/>
            <a:r>
              <a:rPr lang="en-US" dirty="0"/>
              <a:t>$200,000 from President’s Office.</a:t>
            </a:r>
            <a:endParaRPr lang="en-US" sz="2400" dirty="0"/>
          </a:p>
          <a:p>
            <a:pPr lvl="0"/>
            <a:r>
              <a:rPr lang="en-US" dirty="0"/>
              <a:t>Intended primarily to boost fall 2017 inquiries and on-campus enrollment.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516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Preparation for Advertising Campaign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Redesign of UW </a:t>
            </a:r>
            <a:r>
              <a:rPr lang="en-US" dirty="0" smtClean="0"/>
              <a:t>website. </a:t>
            </a:r>
          </a:p>
          <a:p>
            <a:pPr lvl="0"/>
            <a:r>
              <a:rPr lang="en-US" dirty="0" smtClean="0"/>
              <a:t>Use </a:t>
            </a:r>
            <a:r>
              <a:rPr lang="en-US" dirty="0"/>
              <a:t>of Hubspot inbound marketing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software </a:t>
            </a:r>
            <a:r>
              <a:rPr lang="en-US" dirty="0"/>
              <a:t>and landing pages.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UWhomepag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676" y="1551460"/>
            <a:ext cx="2864632" cy="4956432"/>
          </a:xfrm>
          <a:prstGeom prst="rect">
            <a:avLst/>
          </a:prstGeom>
          <a:ln w="3175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09609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HubSpot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56921"/>
            <a:ext cx="53848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Inbound marketing software purchased in December 2015</a:t>
            </a:r>
          </a:p>
          <a:p>
            <a:r>
              <a:rPr lang="en-US" dirty="0"/>
              <a:t>Two case study “clients” – COB and CEAS</a:t>
            </a:r>
          </a:p>
          <a:p>
            <a:r>
              <a:rPr lang="en-US" dirty="0"/>
              <a:t>Used for:</a:t>
            </a:r>
          </a:p>
          <a:p>
            <a:pPr lvl="1"/>
            <a:r>
              <a:rPr lang="en-US" dirty="0"/>
              <a:t>Creating and Measuring Marketing Campaigns that include: </a:t>
            </a:r>
          </a:p>
          <a:p>
            <a:pPr lvl="2"/>
            <a:r>
              <a:rPr lang="en-US" dirty="0"/>
              <a:t>Landing Pages</a:t>
            </a:r>
          </a:p>
          <a:p>
            <a:pPr lvl="2"/>
            <a:r>
              <a:rPr lang="en-US" dirty="0"/>
              <a:t>Social Media Publishing </a:t>
            </a:r>
          </a:p>
          <a:p>
            <a:pPr lvl="2"/>
            <a:r>
              <a:rPr lang="en-US" dirty="0"/>
              <a:t>Blog</a:t>
            </a:r>
          </a:p>
          <a:p>
            <a:pPr lvl="2"/>
            <a:r>
              <a:rPr lang="en-US" dirty="0"/>
              <a:t>Email Marketing</a:t>
            </a:r>
          </a:p>
          <a:p>
            <a:pPr lvl="2"/>
            <a:r>
              <a:rPr lang="en-US" dirty="0"/>
              <a:t>Calls to Action </a:t>
            </a:r>
          </a:p>
          <a:p>
            <a:pPr lvl="2"/>
            <a:r>
              <a:rPr lang="en-US" dirty="0"/>
              <a:t>Keyword/SEO Tools</a:t>
            </a:r>
          </a:p>
        </p:txBody>
      </p:sp>
      <p:pic>
        <p:nvPicPr>
          <p:cNvPr id="6" name="Picture 2" descr="Image result for inbound marketi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2089416"/>
            <a:ext cx="5384800" cy="250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353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Landing Pages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Foundation of inbound marketing</a:t>
            </a:r>
          </a:p>
          <a:p>
            <a:r>
              <a:rPr lang="en-US" dirty="0"/>
              <a:t>Allows tracking of digital and traditional marketing channels</a:t>
            </a:r>
          </a:p>
          <a:p>
            <a:r>
              <a:rPr lang="en-US" dirty="0"/>
              <a:t>Captures prospective student information </a:t>
            </a:r>
          </a:p>
          <a:p>
            <a:endParaRPr lang="en-US" dirty="0"/>
          </a:p>
        </p:txBody>
      </p:sp>
      <p:pic>
        <p:nvPicPr>
          <p:cNvPr id="6" name="Content Placeholder 5">
            <a:hlinkClick r:id="rId2" action="ppaction://hlinkfile"/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070" y="1155946"/>
            <a:ext cx="5384800" cy="2552332"/>
          </a:xfrm>
          <a:ln w="3175" cmpd="sng">
            <a:solidFill>
              <a:schemeClr val="tx1"/>
            </a:solidFill>
          </a:ln>
        </p:spPr>
      </p:pic>
      <p:pic>
        <p:nvPicPr>
          <p:cNvPr id="8" name="Picture 7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393" y="3437792"/>
            <a:ext cx="5598621" cy="2474220"/>
          </a:xfrm>
          <a:prstGeom prst="rect">
            <a:avLst/>
          </a:prstGeom>
          <a:ln w="3175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32222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Campaign Recap</a:t>
            </a:r>
          </a:p>
        </p:txBody>
      </p:sp>
    </p:spTree>
    <p:extLst>
      <p:ext uri="{BB962C8B-B14F-4D97-AF65-F5344CB8AC3E}">
        <p14:creationId xmlns:p14="http://schemas.microsoft.com/office/powerpoint/2010/main" val="2229619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Campaign Recap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257" y="1295401"/>
            <a:ext cx="10972800" cy="4525963"/>
          </a:xfrm>
        </p:spPr>
        <p:txBody>
          <a:bodyPr/>
          <a:lstStyle/>
          <a:p>
            <a:r>
              <a:rPr lang="en-US" dirty="0"/>
              <a:t>Tasked with creating first ever enrollment marketing campaign </a:t>
            </a:r>
          </a:p>
          <a:p>
            <a:r>
              <a:rPr lang="en-US" dirty="0"/>
              <a:t>Moved to inbound marketing model in 2016</a:t>
            </a:r>
          </a:p>
          <a:p>
            <a:r>
              <a:rPr lang="en-US" dirty="0"/>
              <a:t>Benchmark Year – first year of measuring and tracking marketing activity</a:t>
            </a:r>
          </a:p>
          <a:p>
            <a:pPr lvl="1"/>
            <a:r>
              <a:rPr lang="en-US" dirty="0"/>
              <a:t>Utilized HubSpot marketing software to track and measure</a:t>
            </a:r>
          </a:p>
        </p:txBody>
      </p:sp>
    </p:spTree>
    <p:extLst>
      <p:ext uri="{BB962C8B-B14F-4D97-AF65-F5344CB8AC3E}">
        <p14:creationId xmlns:p14="http://schemas.microsoft.com/office/powerpoint/2010/main" val="227145686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uwyo_powerpoint_template1</Template>
  <TotalTime>6413</TotalTime>
  <Words>647</Words>
  <Application>Microsoft Office PowerPoint</Application>
  <PresentationFormat>Widescreen</PresentationFormat>
  <Paragraphs>100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Custom Design</vt:lpstr>
      <vt:lpstr>1_Custom Design</vt:lpstr>
      <vt:lpstr>Office Theme</vt:lpstr>
      <vt:lpstr>UW Institutional Marketing &amp; Communications</vt:lpstr>
      <vt:lpstr>Role of Institutional Marketing &amp; Communications</vt:lpstr>
      <vt:lpstr>Advertising History</vt:lpstr>
      <vt:lpstr>Student Recruitment Advertising Campaign</vt:lpstr>
      <vt:lpstr>Preparation for Advertising Campaign</vt:lpstr>
      <vt:lpstr>HubSpot</vt:lpstr>
      <vt:lpstr>Landing Pages</vt:lpstr>
      <vt:lpstr>Campaign Recap</vt:lpstr>
      <vt:lpstr>Campaign Recap</vt:lpstr>
      <vt:lpstr>Campaign Timeline </vt:lpstr>
      <vt:lpstr>Marketing Mix</vt:lpstr>
      <vt:lpstr>Campaign Messaging</vt:lpstr>
      <vt:lpstr>Campaign Messaging</vt:lpstr>
      <vt:lpstr>Go For Adventure</vt:lpstr>
      <vt:lpstr>Go For Inspiration</vt:lpstr>
      <vt:lpstr>Go For Innovation</vt:lpstr>
      <vt:lpstr>Go For Your Future | Go For Opportunity</vt:lpstr>
      <vt:lpstr>Campaign Results</vt:lpstr>
      <vt:lpstr>Overall Campaign Results</vt:lpstr>
      <vt:lpstr>Overall Admissions Results</vt:lpstr>
      <vt:lpstr>Institutional Marketing Campaign Results</vt:lpstr>
      <vt:lpstr>Estimated Marketing ROI (MROI)</vt:lpstr>
      <vt:lpstr>Opportunities &amp; Next Steps</vt:lpstr>
      <vt:lpstr>Opportunities &amp; Next Steps</vt:lpstr>
      <vt:lpstr>Advertising Proposal for 2017-18 </vt:lpstr>
      <vt:lpstr>Potential Restructuring of Marketing and Communications </vt:lpstr>
      <vt:lpstr>Questions?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2016 Enrollment Marketing Results</dc:title>
  <dc:creator>Jennifer Petty</dc:creator>
  <cp:lastModifiedBy>Chad R. Baldwin</cp:lastModifiedBy>
  <cp:revision>101</cp:revision>
  <dcterms:created xsi:type="dcterms:W3CDTF">2017-03-06T18:15:45Z</dcterms:created>
  <dcterms:modified xsi:type="dcterms:W3CDTF">2017-05-05T20:38:39Z</dcterms:modified>
</cp:coreProperties>
</file>