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7" r:id="rId5"/>
    <p:sldId id="316" r:id="rId6"/>
    <p:sldId id="317" r:id="rId7"/>
    <p:sldId id="318" r:id="rId8"/>
    <p:sldId id="319" r:id="rId9"/>
    <p:sldId id="320" r:id="rId10"/>
    <p:sldId id="321" r:id="rId11"/>
    <p:sldId id="335" r:id="rId12"/>
    <p:sldId id="337" r:id="rId13"/>
    <p:sldId id="336" r:id="rId14"/>
    <p:sldId id="334"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7A16"/>
    <a:srgbClr val="FFA320"/>
    <a:srgbClr val="B9580B"/>
    <a:srgbClr val="FFC220"/>
    <a:srgbClr val="FFD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17" autoAdjust="0"/>
    <p:restoredTop sz="94476" autoAdjust="0"/>
  </p:normalViewPr>
  <p:slideViewPr>
    <p:cSldViewPr snapToGrid="0" snapToObjects="1">
      <p:cViewPr varScale="1">
        <p:scale>
          <a:sx n="109" d="100"/>
          <a:sy n="109" d="100"/>
        </p:scale>
        <p:origin x="12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BCCE093-19E0-4A05-957A-B2CD755D587E}" type="datetimeFigureOut">
              <a:rPr lang="en-US" smtClean="0"/>
              <a:t>5/9/2017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CF455C0-81A8-4B01-B915-D49041E2ACB2}" type="slidenum">
              <a:rPr lang="en-US" smtClean="0"/>
              <a:t>‹#›</a:t>
            </a:fld>
            <a:endParaRPr lang="en-US"/>
          </a:p>
        </p:txBody>
      </p:sp>
    </p:spTree>
    <p:extLst>
      <p:ext uri="{BB962C8B-B14F-4D97-AF65-F5344CB8AC3E}">
        <p14:creationId xmlns:p14="http://schemas.microsoft.com/office/powerpoint/2010/main" val="152373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BB618F-A430-481D-B11F-6DDB8C151A42}" type="datetimeFigureOut">
              <a:rPr lang="en-US" smtClean="0"/>
              <a:t>5/9/2017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ABC86F-C4C4-4291-A775-2CAE3AF0871F}" type="slidenum">
              <a:rPr lang="en-US" smtClean="0"/>
              <a:t>‹#›</a:t>
            </a:fld>
            <a:endParaRPr lang="en-US" dirty="0"/>
          </a:p>
        </p:txBody>
      </p:sp>
    </p:spTree>
    <p:extLst>
      <p:ext uri="{BB962C8B-B14F-4D97-AF65-F5344CB8AC3E}">
        <p14:creationId xmlns:p14="http://schemas.microsoft.com/office/powerpoint/2010/main" val="36555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578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28617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75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6648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255653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573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3686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0736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02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7969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49435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220">
            <a:alpha val="5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50D3-B930-3946-8189-8B6C097983EC}" type="datetimeFigureOut">
              <a:rPr lang="en-US" smtClean="0"/>
              <a:t>5/9/2017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F7D9-5687-704F-8252-9A16310B396B}" type="slidenum">
              <a:rPr lang="en-US" smtClean="0"/>
              <a:t>‹#›</a:t>
            </a:fld>
            <a:endParaRPr lang="en-US" dirty="0"/>
          </a:p>
        </p:txBody>
      </p:sp>
    </p:spTree>
    <p:extLst>
      <p:ext uri="{BB962C8B-B14F-4D97-AF65-F5344CB8AC3E}">
        <p14:creationId xmlns:p14="http://schemas.microsoft.com/office/powerpoint/2010/main" val="2522839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wyo.edu/acadaffairs/program-revihttp:/www.uwyo.edu/acadaffairs/program-review/phase4.htmlew/phase4.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wyo.edu/acadaffairs/program-review/_files/apr_p4_teach_out_plan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4213412" y="143435"/>
            <a:ext cx="4849906" cy="3077766"/>
          </a:xfrm>
          <a:prstGeom prst="rect">
            <a:avLst/>
          </a:prstGeom>
          <a:noFill/>
        </p:spPr>
        <p:txBody>
          <a:bodyPr wrap="square" rtlCol="0">
            <a:spAutoFit/>
          </a:bodyPr>
          <a:lstStyle/>
          <a:p>
            <a:pPr algn="ctr"/>
            <a:endParaRPr lang="en-US" sz="2400" dirty="0"/>
          </a:p>
          <a:p>
            <a:pPr algn="ctr"/>
            <a:endParaRPr lang="en-US" sz="2400" dirty="0"/>
          </a:p>
          <a:p>
            <a:pPr algn="ctr"/>
            <a:r>
              <a:rPr lang="en-US" sz="4800" dirty="0" smtClean="0"/>
              <a:t>Academic Program Review</a:t>
            </a:r>
            <a:endParaRPr lang="en-US" sz="4000" dirty="0" smtClean="0"/>
          </a:p>
          <a:p>
            <a:pPr algn="ctr"/>
            <a:r>
              <a:rPr lang="en-US" i="1" dirty="0" smtClean="0"/>
              <a:t>Kate Miller and Anne Alexander, Academic Affairs</a:t>
            </a:r>
          </a:p>
          <a:p>
            <a:pPr algn="ctr"/>
            <a:r>
              <a:rPr lang="en-US" sz="1200" i="1" dirty="0" smtClean="0"/>
              <a:t>Board of Trustees Meeting, May 2017</a:t>
            </a:r>
          </a:p>
          <a:p>
            <a:pPr algn="ctr"/>
            <a:endParaRPr lang="en-US" sz="2000" i="1" dirty="0" smtClean="0"/>
          </a:p>
        </p:txBody>
      </p:sp>
    </p:spTree>
    <p:extLst>
      <p:ext uri="{BB962C8B-B14F-4D97-AF65-F5344CB8AC3E}">
        <p14:creationId xmlns:p14="http://schemas.microsoft.com/office/powerpoint/2010/main" val="123511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information</a:t>
            </a:r>
            <a:endParaRPr lang="en-US" dirty="0"/>
          </a:p>
        </p:txBody>
      </p:sp>
      <p:sp>
        <p:nvSpPr>
          <p:cNvPr id="3" name="Content Placeholder 2"/>
          <p:cNvSpPr>
            <a:spLocks noGrp="1"/>
          </p:cNvSpPr>
          <p:nvPr>
            <p:ph idx="1"/>
          </p:nvPr>
        </p:nvSpPr>
        <p:spPr/>
        <p:txBody>
          <a:bodyPr>
            <a:normAutofit/>
          </a:bodyPr>
          <a:lstStyle/>
          <a:p>
            <a:r>
              <a:rPr lang="en-US" dirty="0" smtClean="0">
                <a:hlinkClick r:id="rId2"/>
              </a:rPr>
              <a:t>Link to this phase’s recommendations</a:t>
            </a:r>
            <a:endParaRPr lang="en-US" dirty="0" smtClean="0"/>
          </a:p>
          <a:p>
            <a:pPr marL="0" indent="0">
              <a:buNone/>
            </a:pPr>
            <a:r>
              <a:rPr lang="en-US" sz="2800" dirty="0" smtClean="0"/>
              <a:t>All notification of recommendations went out via email on May 4, 2017; hard copy followed via mail.  Notifications per UW Regulation 6-43 sent to:</a:t>
            </a:r>
          </a:p>
          <a:p>
            <a:pPr lvl="1"/>
            <a:r>
              <a:rPr lang="en-US" sz="2400" dirty="0" smtClean="0"/>
              <a:t>Affected students</a:t>
            </a:r>
          </a:p>
          <a:p>
            <a:pPr lvl="1"/>
            <a:r>
              <a:rPr lang="en-US" sz="2400" dirty="0" smtClean="0"/>
              <a:t>Affected faculty</a:t>
            </a:r>
          </a:p>
          <a:p>
            <a:pPr lvl="1"/>
            <a:r>
              <a:rPr lang="en-US" sz="2400" dirty="0" smtClean="0"/>
              <a:t>Affected Department Heads and Deans</a:t>
            </a:r>
          </a:p>
          <a:p>
            <a:pPr lvl="1"/>
            <a:r>
              <a:rPr lang="en-US" sz="2400" dirty="0" smtClean="0"/>
              <a:t>All other deans, Faculty Senate, Staff Senate, and ASUW</a:t>
            </a:r>
          </a:p>
        </p:txBody>
      </p:sp>
      <p:pic>
        <p:nvPicPr>
          <p:cNvPr id="4" name="Picture 3"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24322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6"/>
            <a:ext cx="8229600" cy="1143000"/>
          </a:xfrm>
        </p:spPr>
        <p:txBody>
          <a:bodyPr>
            <a:normAutofit fontScale="90000"/>
          </a:bodyPr>
          <a:lstStyle/>
          <a:p>
            <a:r>
              <a:rPr lang="en-US" sz="3100" dirty="0" smtClean="0"/>
              <a:t/>
            </a:r>
            <a:br>
              <a:rPr lang="en-US" sz="3100" dirty="0" smtClean="0"/>
            </a:br>
            <a:r>
              <a:rPr lang="en-US" sz="4000" dirty="0" smtClean="0"/>
              <a:t>Programs Retracted with Performance Improvement Plans</a:t>
            </a:r>
            <a:endParaRPr lang="en-US" sz="2700" dirty="0"/>
          </a:p>
        </p:txBody>
      </p:sp>
      <p:sp>
        <p:nvSpPr>
          <p:cNvPr id="3" name="Content Placeholder 2"/>
          <p:cNvSpPr>
            <a:spLocks noGrp="1"/>
          </p:cNvSpPr>
          <p:nvPr>
            <p:ph idx="1"/>
          </p:nvPr>
        </p:nvSpPr>
        <p:spPr>
          <a:xfrm>
            <a:off x="457200" y="942853"/>
            <a:ext cx="8229600" cy="4525963"/>
          </a:xfrm>
        </p:spPr>
        <p:txBody>
          <a:bodyPr>
            <a:normAutofit/>
          </a:bodyPr>
          <a:lstStyle/>
          <a:p>
            <a:endParaRPr lang="en-US" dirty="0" smtClean="0"/>
          </a:p>
          <a:p>
            <a:endParaRPr lang="en-US" dirty="0"/>
          </a:p>
          <a:p>
            <a:pPr marL="0" indent="0">
              <a:buNone/>
            </a:pPr>
            <a:endParaRPr lang="en-US" dirty="0"/>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538889702"/>
              </p:ext>
            </p:extLst>
          </p:nvPr>
        </p:nvGraphicFramePr>
        <p:xfrm>
          <a:off x="346770" y="1435414"/>
          <a:ext cx="8941778" cy="4198034"/>
        </p:xfrm>
        <a:graphic>
          <a:graphicData uri="http://schemas.openxmlformats.org/drawingml/2006/table">
            <a:tbl>
              <a:tblPr firstRow="1" bandRow="1">
                <a:tableStyleId>{68D230F3-CF80-4859-8CE7-A43EE81993B5}</a:tableStyleId>
              </a:tblPr>
              <a:tblGrid>
                <a:gridCol w="4982538">
                  <a:extLst>
                    <a:ext uri="{9D8B030D-6E8A-4147-A177-3AD203B41FA5}">
                      <a16:colId xmlns:a16="http://schemas.microsoft.com/office/drawing/2014/main" val="1175594826"/>
                    </a:ext>
                  </a:extLst>
                </a:gridCol>
                <a:gridCol w="3959240">
                  <a:extLst>
                    <a:ext uri="{9D8B030D-6E8A-4147-A177-3AD203B41FA5}">
                      <a16:colId xmlns:a16="http://schemas.microsoft.com/office/drawing/2014/main" val="2954708383"/>
                    </a:ext>
                  </a:extLst>
                </a:gridCol>
              </a:tblGrid>
              <a:tr h="1424354">
                <a:tc>
                  <a:txBody>
                    <a:bodyPr/>
                    <a:lstStyle/>
                    <a:p>
                      <a:r>
                        <a:rPr lang="en-US" sz="1800" dirty="0" smtClean="0"/>
                        <a:t>Adult and Post Secondary Education Graduate Programs</a:t>
                      </a:r>
                    </a:p>
                  </a:txBody>
                  <a:tcPr/>
                </a:tc>
                <a:tc>
                  <a:txBody>
                    <a:bodyPr/>
                    <a:lstStyle/>
                    <a:p>
                      <a:pPr algn="l"/>
                      <a:r>
                        <a:rPr lang="en-US" sz="1700" b="0" i="1" dirty="0" smtClean="0"/>
                        <a:t>Program is revising curriculum to reflect</a:t>
                      </a:r>
                      <a:r>
                        <a:rPr lang="en-US" sz="1700" b="0" i="1" baseline="0" dirty="0" smtClean="0"/>
                        <a:t> national trends in higher education administration.  Dean supports this new concentration.</a:t>
                      </a:r>
                      <a:endParaRPr lang="en-US" sz="1700" b="0" i="1" dirty="0"/>
                    </a:p>
                  </a:txBody>
                  <a:tcPr/>
                </a:tc>
                <a:extLst>
                  <a:ext uri="{0D108BD9-81ED-4DB2-BD59-A6C34878D82A}">
                    <a16:rowId xmlns:a16="http://schemas.microsoft.com/office/drawing/2014/main" val="1783179756"/>
                  </a:ext>
                </a:extLst>
              </a:tr>
              <a:tr h="620276">
                <a:tc>
                  <a:txBody>
                    <a:bodyPr/>
                    <a:lstStyle/>
                    <a:p>
                      <a:r>
                        <a:rPr lang="en-US" sz="1700" b="1" dirty="0" smtClean="0"/>
                        <a:t>Energy Systems</a:t>
                      </a:r>
                      <a:r>
                        <a:rPr lang="en-US" sz="1700" b="1" baseline="0" dirty="0" smtClean="0"/>
                        <a:t> </a:t>
                      </a:r>
                      <a:r>
                        <a:rPr lang="en-US" sz="1700" b="1" dirty="0" smtClean="0"/>
                        <a:t>Engineering</a:t>
                      </a:r>
                      <a:endParaRPr lang="en-US" sz="1700" b="1" dirty="0"/>
                    </a:p>
                  </a:txBody>
                  <a:tcPr/>
                </a:tc>
                <a:tc>
                  <a:txBody>
                    <a:bodyPr/>
                    <a:lstStyle/>
                    <a:p>
                      <a:pPr algn="l"/>
                      <a:r>
                        <a:rPr lang="en-US" sz="1700" i="1" dirty="0" smtClean="0"/>
                        <a:t>Program has</a:t>
                      </a:r>
                      <a:r>
                        <a:rPr lang="en-US" sz="1700" i="1" baseline="0" dirty="0" smtClean="0"/>
                        <a:t> initiated marketing and outreach plan to grow enrollments; responsible program coordinator has been tasked with growing program from 30 majors to 60 by 2018, and to 100 majors by 2021.  Dean will review annually.</a:t>
                      </a:r>
                      <a:endParaRPr lang="en-US" sz="1700" i="1" dirty="0"/>
                    </a:p>
                  </a:txBody>
                  <a:tcPr/>
                </a:tc>
                <a:extLst>
                  <a:ext uri="{0D108BD9-81ED-4DB2-BD59-A6C34878D82A}">
                    <a16:rowId xmlns:a16="http://schemas.microsoft.com/office/drawing/2014/main" val="226981504"/>
                  </a:ext>
                </a:extLst>
              </a:tr>
              <a:tr h="620276">
                <a:tc>
                  <a:txBody>
                    <a:bodyPr/>
                    <a:lstStyle/>
                    <a:p>
                      <a:r>
                        <a:rPr lang="en-US" sz="1700" b="1" dirty="0" smtClean="0"/>
                        <a:t>Environmental</a:t>
                      </a:r>
                      <a:r>
                        <a:rPr lang="en-US" sz="1700" b="1" baseline="0" dirty="0" smtClean="0"/>
                        <a:t> </a:t>
                      </a:r>
                      <a:r>
                        <a:rPr lang="en-US" sz="1700" b="1" dirty="0" smtClean="0"/>
                        <a:t>Engineering</a:t>
                      </a:r>
                      <a:endParaRPr lang="en-US" sz="1700" b="1" dirty="0"/>
                    </a:p>
                  </a:txBody>
                  <a:tcPr/>
                </a:tc>
                <a:tc>
                  <a:txBody>
                    <a:bodyPr/>
                    <a:lstStyle/>
                    <a:p>
                      <a:pPr algn="l"/>
                      <a:r>
                        <a:rPr lang="en-US" sz="1700" i="1" dirty="0" smtClean="0"/>
                        <a:t>Program has</a:t>
                      </a:r>
                      <a:r>
                        <a:rPr lang="en-US" sz="1700" i="1" baseline="0" dirty="0" smtClean="0"/>
                        <a:t> initiated change to administration as interdisciplinary program with two senior faculty tasked with oversight.  </a:t>
                      </a:r>
                      <a:endParaRPr lang="en-US" sz="1700" i="1" dirty="0"/>
                    </a:p>
                  </a:txBody>
                  <a:tcPr/>
                </a:tc>
                <a:extLst>
                  <a:ext uri="{0D108BD9-81ED-4DB2-BD59-A6C34878D82A}">
                    <a16:rowId xmlns:a16="http://schemas.microsoft.com/office/drawing/2014/main" val="3846468144"/>
                  </a:ext>
                </a:extLst>
              </a:tr>
            </a:tbl>
          </a:graphicData>
        </a:graphic>
      </p:graphicFrame>
    </p:spTree>
    <p:extLst>
      <p:ext uri="{BB962C8B-B14F-4D97-AF65-F5344CB8AC3E}">
        <p14:creationId xmlns:p14="http://schemas.microsoft.com/office/powerpoint/2010/main" val="199834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147"/>
            <a:ext cx="8229600" cy="1143000"/>
          </a:xfrm>
        </p:spPr>
        <p:txBody>
          <a:bodyPr>
            <a:normAutofit fontScale="90000"/>
          </a:bodyPr>
          <a:lstStyle/>
          <a:p>
            <a:r>
              <a:rPr lang="en-US" sz="3100" dirty="0" smtClean="0"/>
              <a:t/>
            </a:r>
            <a:br>
              <a:rPr lang="en-US" sz="3100" dirty="0" smtClean="0"/>
            </a:br>
            <a:r>
              <a:rPr lang="en-US" sz="4000" dirty="0" smtClean="0"/>
              <a:t>Background</a:t>
            </a:r>
            <a:endParaRPr lang="en-US" sz="2700" dirty="0"/>
          </a:p>
        </p:txBody>
      </p:sp>
      <p:sp>
        <p:nvSpPr>
          <p:cNvPr id="3" name="Content Placeholder 2"/>
          <p:cNvSpPr>
            <a:spLocks noGrp="1"/>
          </p:cNvSpPr>
          <p:nvPr>
            <p:ph idx="1"/>
          </p:nvPr>
        </p:nvSpPr>
        <p:spPr>
          <a:xfrm>
            <a:off x="457200" y="1162661"/>
            <a:ext cx="8229600" cy="4525963"/>
          </a:xfrm>
        </p:spPr>
        <p:txBody>
          <a:bodyPr>
            <a:normAutofit fontScale="92500" lnSpcReduction="10000"/>
          </a:bodyPr>
          <a:lstStyle/>
          <a:p>
            <a:r>
              <a:rPr lang="en-US" dirty="0"/>
              <a:t>Beginning in </a:t>
            </a:r>
            <a:r>
              <a:rPr lang="en-US" dirty="0" smtClean="0"/>
              <a:t>2016</a:t>
            </a:r>
            <a:r>
              <a:rPr lang="en-US" dirty="0"/>
              <a:t>, Academic Affairs initiated a process to review academic programs.  </a:t>
            </a:r>
            <a:endParaRPr lang="en-US" dirty="0" smtClean="0"/>
          </a:p>
          <a:p>
            <a:r>
              <a:rPr lang="en-US" dirty="0"/>
              <a:t>Trigger for a review was low demand as measured by number of graduates over the last 5 years.</a:t>
            </a:r>
          </a:p>
          <a:p>
            <a:pPr lvl="1"/>
            <a:r>
              <a:rPr lang="en-US" dirty="0" smtClean="0"/>
              <a:t>Undergraduate </a:t>
            </a:r>
            <a:r>
              <a:rPr lang="en-US" dirty="0"/>
              <a:t>programs with less than 50 graduates total from 2010-2015;</a:t>
            </a:r>
          </a:p>
          <a:p>
            <a:pPr lvl="1"/>
            <a:r>
              <a:rPr lang="en-US" dirty="0"/>
              <a:t>Masters programs with less than 25 total graduates from </a:t>
            </a:r>
            <a:r>
              <a:rPr lang="en-US" dirty="0" smtClean="0"/>
              <a:t>2010-15;</a:t>
            </a:r>
          </a:p>
          <a:p>
            <a:pPr lvl="1"/>
            <a:r>
              <a:rPr lang="en-US" dirty="0" smtClean="0"/>
              <a:t>Dean’s </a:t>
            </a:r>
            <a:r>
              <a:rPr lang="en-US" dirty="0"/>
              <a:t>request</a:t>
            </a:r>
            <a:endParaRPr lang="en-US" dirty="0">
              <a:effectLst/>
            </a:endParaRPr>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850489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147"/>
            <a:ext cx="8229600" cy="1143000"/>
          </a:xfrm>
        </p:spPr>
        <p:txBody>
          <a:bodyPr>
            <a:normAutofit fontScale="90000"/>
          </a:bodyPr>
          <a:lstStyle/>
          <a:p>
            <a:r>
              <a:rPr lang="en-US" sz="3100" dirty="0" smtClean="0"/>
              <a:t/>
            </a:r>
            <a:br>
              <a:rPr lang="en-US" sz="3100" dirty="0" smtClean="0"/>
            </a:br>
            <a:r>
              <a:rPr lang="en-US" sz="4000" dirty="0" smtClean="0"/>
              <a:t>Background</a:t>
            </a:r>
            <a:endParaRPr lang="en-US" sz="2700" dirty="0"/>
          </a:p>
        </p:txBody>
      </p:sp>
      <p:sp>
        <p:nvSpPr>
          <p:cNvPr id="3" name="Content Placeholder 2"/>
          <p:cNvSpPr>
            <a:spLocks noGrp="1"/>
          </p:cNvSpPr>
          <p:nvPr>
            <p:ph idx="1"/>
          </p:nvPr>
        </p:nvSpPr>
        <p:spPr>
          <a:xfrm>
            <a:off x="457200" y="1162661"/>
            <a:ext cx="8229600" cy="4525963"/>
          </a:xfrm>
        </p:spPr>
        <p:txBody>
          <a:bodyPr>
            <a:normAutofit fontScale="92500" lnSpcReduction="10000"/>
          </a:bodyPr>
          <a:lstStyle/>
          <a:p>
            <a:r>
              <a:rPr lang="en-US" dirty="0" smtClean="0"/>
              <a:t>Criteria </a:t>
            </a:r>
            <a:r>
              <a:rPr lang="en-US" dirty="0"/>
              <a:t>for making recommendations </a:t>
            </a:r>
            <a:r>
              <a:rPr lang="en-US" dirty="0" smtClean="0"/>
              <a:t>were </a:t>
            </a:r>
            <a:r>
              <a:rPr lang="en-US" dirty="0"/>
              <a:t>expected to also include centrality to the university mission and quality of the </a:t>
            </a:r>
            <a:r>
              <a:rPr lang="en-US" dirty="0" smtClean="0"/>
              <a:t>program, including </a:t>
            </a:r>
          </a:p>
          <a:p>
            <a:pPr lvl="1"/>
            <a:r>
              <a:rPr lang="en-US" dirty="0" smtClean="0"/>
              <a:t>External </a:t>
            </a:r>
            <a:r>
              <a:rPr lang="en-US" dirty="0"/>
              <a:t>demand for </a:t>
            </a:r>
            <a:r>
              <a:rPr lang="en-US" dirty="0" smtClean="0"/>
              <a:t>graduates</a:t>
            </a:r>
          </a:p>
          <a:p>
            <a:pPr lvl="1"/>
            <a:r>
              <a:rPr lang="en-US" dirty="0"/>
              <a:t>I</a:t>
            </a:r>
            <a:r>
              <a:rPr lang="en-US" dirty="0" smtClean="0"/>
              <a:t>nternal </a:t>
            </a:r>
            <a:r>
              <a:rPr lang="en-US" dirty="0"/>
              <a:t>demand for </a:t>
            </a:r>
            <a:r>
              <a:rPr lang="en-US" dirty="0" smtClean="0"/>
              <a:t>courses</a:t>
            </a:r>
          </a:p>
          <a:p>
            <a:pPr lvl="1"/>
            <a:r>
              <a:rPr lang="en-US" dirty="0" smtClean="0"/>
              <a:t>Quality </a:t>
            </a:r>
            <a:r>
              <a:rPr lang="en-US" dirty="0"/>
              <a:t>of </a:t>
            </a:r>
            <a:r>
              <a:rPr lang="en-US" dirty="0" smtClean="0"/>
              <a:t>inputs (e.g. faculty </a:t>
            </a:r>
            <a:r>
              <a:rPr lang="en-US" dirty="0"/>
              <a:t>credentials and </a:t>
            </a:r>
            <a:r>
              <a:rPr lang="en-US" dirty="0" smtClean="0"/>
              <a:t>facilities)</a:t>
            </a:r>
            <a:endParaRPr lang="en-US" dirty="0" smtClean="0"/>
          </a:p>
          <a:p>
            <a:pPr lvl="1"/>
            <a:r>
              <a:rPr lang="en-US" dirty="0" smtClean="0"/>
              <a:t>Quality </a:t>
            </a:r>
            <a:r>
              <a:rPr lang="en-US" dirty="0"/>
              <a:t>of </a:t>
            </a:r>
            <a:r>
              <a:rPr lang="en-US" dirty="0" smtClean="0"/>
              <a:t>outputs (e.g. </a:t>
            </a:r>
            <a:r>
              <a:rPr lang="en-US" dirty="0"/>
              <a:t>attainment of student learning outcomes, placement of graduates, </a:t>
            </a:r>
            <a:r>
              <a:rPr lang="en-US" dirty="0" smtClean="0"/>
              <a:t>grants</a:t>
            </a:r>
            <a:r>
              <a:rPr lang="en-US" dirty="0"/>
              <a:t>, publications, </a:t>
            </a:r>
            <a:r>
              <a:rPr lang="en-US" dirty="0" smtClean="0"/>
              <a:t>scholarly </a:t>
            </a:r>
            <a:r>
              <a:rPr lang="en-US" dirty="0"/>
              <a:t>and creative work of </a:t>
            </a:r>
            <a:r>
              <a:rPr lang="en-US" dirty="0" smtClean="0"/>
              <a:t>faculty</a:t>
            </a:r>
            <a:r>
              <a:rPr lang="en-US" dirty="0" smtClean="0"/>
              <a:t>.)</a:t>
            </a:r>
            <a:endParaRPr lang="en-US" dirty="0"/>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00200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147"/>
            <a:ext cx="8229600" cy="1143000"/>
          </a:xfrm>
        </p:spPr>
        <p:txBody>
          <a:bodyPr>
            <a:normAutofit fontScale="90000"/>
          </a:bodyPr>
          <a:lstStyle/>
          <a:p>
            <a:r>
              <a:rPr lang="en-US" sz="3100" dirty="0" smtClean="0"/>
              <a:t/>
            </a:r>
            <a:br>
              <a:rPr lang="en-US" sz="3100" dirty="0" smtClean="0"/>
            </a:br>
            <a:r>
              <a:rPr lang="en-US" sz="4000" dirty="0" smtClean="0"/>
              <a:t>Multiphase Process</a:t>
            </a:r>
            <a:endParaRPr lang="en-US" sz="4000" dirty="0"/>
          </a:p>
        </p:txBody>
      </p:sp>
      <p:sp>
        <p:nvSpPr>
          <p:cNvPr id="3" name="Content Placeholder 2"/>
          <p:cNvSpPr>
            <a:spLocks noGrp="1"/>
          </p:cNvSpPr>
          <p:nvPr>
            <p:ph idx="1"/>
          </p:nvPr>
        </p:nvSpPr>
        <p:spPr>
          <a:xfrm>
            <a:off x="457200" y="942853"/>
            <a:ext cx="8229600" cy="4525963"/>
          </a:xfrm>
        </p:spPr>
        <p:txBody>
          <a:bodyPr>
            <a:normAutofit/>
          </a:bodyPr>
          <a:lstStyle/>
          <a:p>
            <a:pPr lvl="1"/>
            <a:r>
              <a:rPr lang="en-US" dirty="0" smtClean="0"/>
              <a:t>Academic </a:t>
            </a:r>
            <a:r>
              <a:rPr lang="en-US" dirty="0"/>
              <a:t>departments conducted their own review and made recommendations to the Dean, who in turn made a made a recommendation </a:t>
            </a:r>
            <a:r>
              <a:rPr lang="en-US" dirty="0" smtClean="0"/>
              <a:t>to Academic Affairs to retain the program, </a:t>
            </a:r>
            <a:r>
              <a:rPr lang="en-US" dirty="0"/>
              <a:t>retained with further review, revised, or </a:t>
            </a:r>
            <a:r>
              <a:rPr lang="en-US" dirty="0" smtClean="0"/>
              <a:t>eliminate.  </a:t>
            </a:r>
            <a:endParaRPr lang="en-US" dirty="0"/>
          </a:p>
          <a:p>
            <a:pPr lvl="1"/>
            <a:r>
              <a:rPr lang="en-US" dirty="0"/>
              <a:t>After conducting its own </a:t>
            </a:r>
            <a:r>
              <a:rPr lang="en-US" dirty="0" smtClean="0"/>
              <a:t>review </a:t>
            </a:r>
            <a:r>
              <a:rPr lang="en-US" dirty="0"/>
              <a:t>of unit recommendations, </a:t>
            </a:r>
            <a:r>
              <a:rPr lang="en-US" dirty="0" smtClean="0"/>
              <a:t>Academic </a:t>
            </a:r>
            <a:r>
              <a:rPr lang="en-US" dirty="0"/>
              <a:t>Affairs released a list </a:t>
            </a:r>
            <a:r>
              <a:rPr lang="en-US" dirty="0"/>
              <a:t>on October 16, 2016 </a:t>
            </a:r>
            <a:r>
              <a:rPr lang="en-US" dirty="0" smtClean="0"/>
              <a:t> of </a:t>
            </a:r>
            <a:r>
              <a:rPr lang="en-US" dirty="0"/>
              <a:t>15 programs that would be subject to continued review </a:t>
            </a:r>
            <a:r>
              <a:rPr lang="en-US" dirty="0" smtClean="0"/>
              <a:t>for potential elimination as </a:t>
            </a:r>
            <a:r>
              <a:rPr lang="en-US" dirty="0"/>
              <a:t>outlined in </a:t>
            </a:r>
            <a:r>
              <a:rPr lang="en-US" dirty="0" smtClean="0"/>
              <a:t>UW </a:t>
            </a:r>
            <a:r>
              <a:rPr lang="en-US" dirty="0"/>
              <a:t>Regulation </a:t>
            </a:r>
            <a:r>
              <a:rPr lang="en-US" dirty="0" smtClean="0"/>
              <a:t>6-43. </a:t>
            </a:r>
            <a:endParaRPr lang="en-US" dirty="0"/>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263221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147"/>
            <a:ext cx="8229600" cy="1143000"/>
          </a:xfrm>
        </p:spPr>
        <p:txBody>
          <a:bodyPr>
            <a:normAutofit fontScale="90000"/>
          </a:bodyPr>
          <a:lstStyle/>
          <a:p>
            <a:r>
              <a:rPr lang="en-US" sz="3100" dirty="0" smtClean="0"/>
              <a:t/>
            </a:r>
            <a:br>
              <a:rPr lang="en-US" sz="3100" dirty="0" smtClean="0"/>
            </a:br>
            <a:r>
              <a:rPr lang="en-US" sz="4000" dirty="0" smtClean="0"/>
              <a:t>Multiphase Process</a:t>
            </a:r>
            <a:endParaRPr lang="en-US" sz="2700" dirty="0"/>
          </a:p>
        </p:txBody>
      </p:sp>
      <p:sp>
        <p:nvSpPr>
          <p:cNvPr id="3" name="Content Placeholder 2"/>
          <p:cNvSpPr>
            <a:spLocks noGrp="1"/>
          </p:cNvSpPr>
          <p:nvPr>
            <p:ph idx="1"/>
          </p:nvPr>
        </p:nvSpPr>
        <p:spPr>
          <a:xfrm>
            <a:off x="457200" y="942853"/>
            <a:ext cx="8229600" cy="4525963"/>
          </a:xfrm>
        </p:spPr>
        <p:txBody>
          <a:bodyPr>
            <a:normAutofit fontScale="92500" lnSpcReduction="20000"/>
          </a:bodyPr>
          <a:lstStyle/>
          <a:p>
            <a:pPr lvl="1"/>
            <a:r>
              <a:rPr lang="en-US" dirty="0" smtClean="0"/>
              <a:t>A </a:t>
            </a:r>
            <a:r>
              <a:rPr lang="en-US" dirty="0"/>
              <a:t>60-day period for public comment was </a:t>
            </a:r>
            <a:r>
              <a:rPr lang="en-US" dirty="0" smtClean="0"/>
              <a:t>initiated</a:t>
            </a:r>
            <a:r>
              <a:rPr lang="en-US" dirty="0"/>
              <a:t>. </a:t>
            </a:r>
            <a:endParaRPr lang="en-US" dirty="0" smtClean="0"/>
          </a:p>
          <a:p>
            <a:pPr lvl="1"/>
            <a:r>
              <a:rPr lang="en-US" dirty="0" smtClean="0"/>
              <a:t>Deans </a:t>
            </a:r>
            <a:r>
              <a:rPr lang="en-US" dirty="0"/>
              <a:t>and department heads and were expected to use this time to provide further commentary on behalf of their college or department.  </a:t>
            </a:r>
            <a:endParaRPr lang="en-US" dirty="0" smtClean="0"/>
          </a:p>
          <a:p>
            <a:pPr lvl="2"/>
            <a:r>
              <a:rPr lang="en-US" dirty="0" smtClean="0"/>
              <a:t>Comments </a:t>
            </a:r>
            <a:r>
              <a:rPr lang="en-US" dirty="0"/>
              <a:t>were </a:t>
            </a:r>
            <a:r>
              <a:rPr lang="en-US" dirty="0" smtClean="0"/>
              <a:t>to </a:t>
            </a:r>
            <a:r>
              <a:rPr lang="en-US" dirty="0"/>
              <a:t>provide arguments, statements and facts in support of or in opposition to the proposal to eliminate an academic program, and could </a:t>
            </a:r>
            <a:r>
              <a:rPr lang="en-US" dirty="0" smtClean="0"/>
              <a:t>contain </a:t>
            </a:r>
            <a:r>
              <a:rPr lang="en-US" dirty="0"/>
              <a:t>alternative proposals regarding the program, its elimination or modification. </a:t>
            </a:r>
            <a:endParaRPr lang="en-US" dirty="0" smtClean="0"/>
          </a:p>
          <a:p>
            <a:pPr lvl="1"/>
            <a:r>
              <a:rPr lang="en-US" dirty="0" smtClean="0"/>
              <a:t>Prior </a:t>
            </a:r>
            <a:r>
              <a:rPr lang="en-US" dirty="0"/>
              <a:t>to the end of the comment period, two programs were withdrawn from the process upon mutual agreement between the Dean of Engineering and Applied Science and the two department heads to put performance improvement plans in place. </a:t>
            </a:r>
            <a:endParaRPr lang="en-US" sz="3200" dirty="0"/>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443173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147"/>
            <a:ext cx="8229600" cy="1143000"/>
          </a:xfrm>
        </p:spPr>
        <p:txBody>
          <a:bodyPr>
            <a:normAutofit fontScale="90000"/>
          </a:bodyPr>
          <a:lstStyle/>
          <a:p>
            <a:r>
              <a:rPr lang="en-US" sz="3100" dirty="0" smtClean="0"/>
              <a:t/>
            </a:r>
            <a:br>
              <a:rPr lang="en-US" sz="3100" dirty="0" smtClean="0"/>
            </a:br>
            <a:r>
              <a:rPr lang="en-US" sz="4000" dirty="0" smtClean="0"/>
              <a:t>Multiphase Process</a:t>
            </a:r>
            <a:endParaRPr lang="en-US" sz="2700" dirty="0"/>
          </a:p>
        </p:txBody>
      </p:sp>
      <p:sp>
        <p:nvSpPr>
          <p:cNvPr id="3" name="Content Placeholder 2"/>
          <p:cNvSpPr>
            <a:spLocks noGrp="1"/>
          </p:cNvSpPr>
          <p:nvPr>
            <p:ph idx="1"/>
          </p:nvPr>
        </p:nvSpPr>
        <p:spPr>
          <a:xfrm>
            <a:off x="457200" y="942853"/>
            <a:ext cx="8229600" cy="4525963"/>
          </a:xfrm>
        </p:spPr>
        <p:txBody>
          <a:bodyPr>
            <a:normAutofit lnSpcReduction="10000"/>
          </a:bodyPr>
          <a:lstStyle/>
          <a:p>
            <a:pPr lvl="1"/>
            <a:r>
              <a:rPr lang="en-US" dirty="0" smtClean="0"/>
              <a:t>Academic </a:t>
            </a:r>
            <a:r>
              <a:rPr lang="en-US" dirty="0"/>
              <a:t>Affairs compiled </a:t>
            </a:r>
            <a:r>
              <a:rPr lang="en-US" dirty="0" smtClean="0"/>
              <a:t>public comments </a:t>
            </a:r>
            <a:r>
              <a:rPr lang="en-US" dirty="0"/>
              <a:t>as well as responses from deans and department heads received both via email and hard copy between October </a:t>
            </a:r>
            <a:r>
              <a:rPr lang="en-US" dirty="0" smtClean="0"/>
              <a:t>16- </a:t>
            </a:r>
            <a:r>
              <a:rPr lang="en-US" dirty="0"/>
              <a:t>December 16, 2016. </a:t>
            </a:r>
            <a:endParaRPr lang="en-US" dirty="0" smtClean="0"/>
          </a:p>
          <a:p>
            <a:pPr lvl="2"/>
            <a:r>
              <a:rPr lang="en-US" dirty="0" smtClean="0"/>
              <a:t>This was provided </a:t>
            </a:r>
            <a:r>
              <a:rPr lang="en-US" dirty="0"/>
              <a:t>to the Faculty Senate, including the Academic Planning Committee, the Graduate Council, and the Faculty Senate Executive Committee.  </a:t>
            </a:r>
            <a:endParaRPr lang="en-US" dirty="0" smtClean="0"/>
          </a:p>
          <a:p>
            <a:pPr lvl="2"/>
            <a:r>
              <a:rPr lang="en-US" dirty="0" smtClean="0"/>
              <a:t>In </a:t>
            </a:r>
            <a:r>
              <a:rPr lang="en-US" dirty="0"/>
              <a:t>addition, all information was shared with </a:t>
            </a:r>
            <a:r>
              <a:rPr lang="en-US" dirty="0" smtClean="0"/>
              <a:t>ASUW </a:t>
            </a:r>
            <a:r>
              <a:rPr lang="en-US" dirty="0"/>
              <a:t>and </a:t>
            </a:r>
            <a:r>
              <a:rPr lang="en-US" dirty="0" smtClean="0"/>
              <a:t>Staff </a:t>
            </a:r>
            <a:r>
              <a:rPr lang="en-US" dirty="0"/>
              <a:t>Senate.  </a:t>
            </a:r>
            <a:endParaRPr lang="en-US" dirty="0" smtClean="0"/>
          </a:p>
          <a:p>
            <a:pPr lvl="2"/>
            <a:r>
              <a:rPr lang="en-US" dirty="0" smtClean="0"/>
              <a:t>Recommendations </a:t>
            </a:r>
            <a:r>
              <a:rPr lang="en-US" dirty="0"/>
              <a:t>and reviews from these bodies were provided to Academic Affairs on or before March 24, 2017.  </a:t>
            </a:r>
            <a:endParaRPr lang="en-US" sz="2800" dirty="0"/>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3182574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147"/>
            <a:ext cx="8229600" cy="1143000"/>
          </a:xfrm>
        </p:spPr>
        <p:txBody>
          <a:bodyPr>
            <a:normAutofit fontScale="90000"/>
          </a:bodyPr>
          <a:lstStyle/>
          <a:p>
            <a:r>
              <a:rPr lang="en-US" sz="3100" dirty="0" smtClean="0"/>
              <a:t/>
            </a:r>
            <a:br>
              <a:rPr lang="en-US" sz="3100" dirty="0" smtClean="0"/>
            </a:br>
            <a:r>
              <a:rPr lang="en-US" sz="4000" dirty="0" smtClean="0"/>
              <a:t>Multiphase Process</a:t>
            </a:r>
            <a:endParaRPr lang="en-US" sz="2700" dirty="0"/>
          </a:p>
        </p:txBody>
      </p:sp>
      <p:sp>
        <p:nvSpPr>
          <p:cNvPr id="3" name="Content Placeholder 2"/>
          <p:cNvSpPr>
            <a:spLocks noGrp="1"/>
          </p:cNvSpPr>
          <p:nvPr>
            <p:ph idx="1"/>
          </p:nvPr>
        </p:nvSpPr>
        <p:spPr>
          <a:xfrm>
            <a:off x="457200" y="942853"/>
            <a:ext cx="8229600" cy="4525963"/>
          </a:xfrm>
        </p:spPr>
        <p:txBody>
          <a:bodyPr>
            <a:normAutofit/>
          </a:bodyPr>
          <a:lstStyle/>
          <a:p>
            <a:r>
              <a:rPr lang="en-US" sz="2800" dirty="0" smtClean="0"/>
              <a:t>Provost’s recommendations to President </a:t>
            </a:r>
            <a:r>
              <a:rPr lang="en-US" sz="2800" dirty="0" smtClean="0"/>
              <a:t>were distributed to you in your Board Book. </a:t>
            </a:r>
            <a:r>
              <a:rPr lang="en-US" sz="2800" dirty="0" smtClean="0"/>
              <a:t>President concurs with recommendations.</a:t>
            </a:r>
          </a:p>
          <a:p>
            <a:r>
              <a:rPr lang="en-US" sz="2800" dirty="0" smtClean="0"/>
              <a:t>Trustees </a:t>
            </a:r>
            <a:r>
              <a:rPr lang="en-US" sz="2800" dirty="0"/>
              <a:t>will make the final decision on eliminations, performance improvements, and modifications to the recommendations, in accordance with </a:t>
            </a:r>
            <a:r>
              <a:rPr lang="en-US" sz="2800" dirty="0" smtClean="0"/>
              <a:t>UW Regulation </a:t>
            </a:r>
            <a:r>
              <a:rPr lang="en-US" sz="2800" dirty="0"/>
              <a:t>6-43.</a:t>
            </a:r>
          </a:p>
          <a:p>
            <a:pPr marL="0" indent="0">
              <a:buNone/>
            </a:pPr>
            <a:endParaRPr lang="en-US" sz="2800" dirty="0"/>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2784376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Out Plans</a:t>
            </a:r>
            <a:endParaRPr lang="en-US" dirty="0"/>
          </a:p>
        </p:txBody>
      </p:sp>
      <p:sp>
        <p:nvSpPr>
          <p:cNvPr id="3" name="Content Placeholder 2"/>
          <p:cNvSpPr>
            <a:spLocks noGrp="1"/>
          </p:cNvSpPr>
          <p:nvPr>
            <p:ph idx="1"/>
          </p:nvPr>
        </p:nvSpPr>
        <p:spPr/>
        <p:txBody>
          <a:bodyPr/>
          <a:lstStyle/>
          <a:p>
            <a:r>
              <a:rPr lang="en-US" dirty="0" smtClean="0"/>
              <a:t>As required by UW Regulation 6-43 and HLC accreditation, teach-out plans for proposed eliminations have been constructed</a:t>
            </a:r>
            <a:r>
              <a:rPr lang="en-US" dirty="0" smtClean="0"/>
              <a:t>.</a:t>
            </a:r>
          </a:p>
          <a:p>
            <a:r>
              <a:rPr lang="en-US" dirty="0" smtClean="0">
                <a:hlinkClick r:id="rId2"/>
              </a:rPr>
              <a:t>Link to Draft Teach Out Plans document</a:t>
            </a:r>
            <a:endParaRPr lang="en-US" dirty="0"/>
          </a:p>
        </p:txBody>
      </p:sp>
      <p:pic>
        <p:nvPicPr>
          <p:cNvPr id="4" name="Picture 3"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96778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 y="142754"/>
            <a:ext cx="8229600" cy="1143000"/>
          </a:xfrm>
        </p:spPr>
        <p:txBody>
          <a:bodyPr>
            <a:normAutofit fontScale="90000"/>
          </a:bodyPr>
          <a:lstStyle/>
          <a:p>
            <a:pPr algn="l"/>
            <a:r>
              <a:rPr lang="en-US" dirty="0" smtClean="0"/>
              <a:t>Teach Out Plan Example – </a:t>
            </a:r>
            <a:br>
              <a:rPr lang="en-US" dirty="0" smtClean="0"/>
            </a:br>
            <a:r>
              <a:rPr lang="en-US" dirty="0" smtClean="0"/>
              <a:t>B.A. RUSSIAN</a:t>
            </a:r>
            <a:endParaRPr lang="en-US" dirty="0"/>
          </a:p>
        </p:txBody>
      </p:sp>
      <p:sp>
        <p:nvSpPr>
          <p:cNvPr id="3" name="Content Placeholder 2"/>
          <p:cNvSpPr>
            <a:spLocks noGrp="1"/>
          </p:cNvSpPr>
          <p:nvPr>
            <p:ph idx="1"/>
          </p:nvPr>
        </p:nvSpPr>
        <p:spPr>
          <a:xfrm>
            <a:off x="175846" y="1600200"/>
            <a:ext cx="3779916" cy="4879731"/>
          </a:xfrm>
          <a:ln>
            <a:solidFill>
              <a:schemeClr val="accent6">
                <a:lumMod val="75000"/>
              </a:schemeClr>
            </a:solidFill>
          </a:ln>
        </p:spPr>
        <p:txBody>
          <a:bodyPr>
            <a:noAutofit/>
          </a:bodyPr>
          <a:lstStyle/>
          <a:p>
            <a:r>
              <a:rPr lang="en-US" sz="1600" u="sng" dirty="0" smtClean="0"/>
              <a:t>Starting Fall 2017</a:t>
            </a:r>
            <a:r>
              <a:rPr lang="en-US" sz="1600" dirty="0" smtClean="0"/>
              <a:t>: No </a:t>
            </a:r>
            <a:r>
              <a:rPr lang="en-US" sz="1600" dirty="0"/>
              <a:t>new majors will be allowed to declare, and no new </a:t>
            </a:r>
            <a:r>
              <a:rPr lang="en-US" sz="1600" dirty="0" smtClean="0"/>
              <a:t>beginning </a:t>
            </a:r>
            <a:r>
              <a:rPr lang="en-US" sz="1600" dirty="0"/>
              <a:t>courses will be </a:t>
            </a:r>
            <a:r>
              <a:rPr lang="en-US" sz="1600" dirty="0" smtClean="0"/>
              <a:t>offered.</a:t>
            </a:r>
          </a:p>
          <a:p>
            <a:r>
              <a:rPr lang="en-US" sz="1600" u="sng" dirty="0" smtClean="0"/>
              <a:t>Teaching capacity</a:t>
            </a:r>
            <a:r>
              <a:rPr lang="en-US" sz="1600" dirty="0" smtClean="0"/>
              <a:t>:  Russian Fulbright Language Teaching Assistant awarded to UW for next year. </a:t>
            </a:r>
            <a:r>
              <a:rPr lang="en-US" sz="1600" dirty="0"/>
              <a:t>Assistant Professor in </a:t>
            </a:r>
            <a:r>
              <a:rPr lang="en-US" sz="1600" dirty="0" smtClean="0"/>
              <a:t>French, Dr. Alexandrova, a </a:t>
            </a:r>
            <a:r>
              <a:rPr lang="en-US" sz="1600" dirty="0"/>
              <a:t>native </a:t>
            </a:r>
            <a:r>
              <a:rPr lang="en-US" sz="1600" dirty="0" smtClean="0"/>
              <a:t>Russian, is </a:t>
            </a:r>
            <a:r>
              <a:rPr lang="en-US" sz="1600" dirty="0"/>
              <a:t>willing to teach at least one course per year. </a:t>
            </a:r>
            <a:endParaRPr lang="en-US" sz="1600" dirty="0" smtClean="0"/>
          </a:p>
          <a:p>
            <a:r>
              <a:rPr lang="en-US" sz="1600" u="sng" dirty="0" smtClean="0"/>
              <a:t>Sequence</a:t>
            </a:r>
            <a:r>
              <a:rPr lang="en-US" sz="1600" dirty="0" smtClean="0"/>
              <a:t>:  Anticipate stacking two courses per semester for the next 4 semesters. Adjunct </a:t>
            </a:r>
            <a:r>
              <a:rPr lang="en-US" sz="1600" dirty="0"/>
              <a:t>to take the place of the Fulbright TA in </a:t>
            </a:r>
            <a:r>
              <a:rPr lang="en-US" sz="1600" dirty="0" smtClean="0"/>
              <a:t>2018-19.  Students must </a:t>
            </a:r>
            <a:r>
              <a:rPr lang="en-US" sz="1600" dirty="0"/>
              <a:t>take </a:t>
            </a:r>
            <a:r>
              <a:rPr lang="en-US" sz="1600" dirty="0" smtClean="0"/>
              <a:t>courses </a:t>
            </a:r>
            <a:r>
              <a:rPr lang="en-US" sz="1600" dirty="0"/>
              <a:t>when they are </a:t>
            </a:r>
            <a:r>
              <a:rPr lang="en-US" sz="1600" dirty="0" smtClean="0"/>
              <a:t>offered, in </a:t>
            </a:r>
            <a:r>
              <a:rPr lang="en-US" sz="1600" dirty="0"/>
              <a:t>the sequence they </a:t>
            </a:r>
            <a:r>
              <a:rPr lang="en-US" sz="1600" dirty="0" smtClean="0"/>
              <a:t>are offered. They </a:t>
            </a:r>
            <a:r>
              <a:rPr lang="en-US" sz="1600" dirty="0"/>
              <a:t>may </a:t>
            </a:r>
            <a:r>
              <a:rPr lang="en-US" sz="1600" dirty="0" smtClean="0"/>
              <a:t>also complete majors </a:t>
            </a:r>
            <a:r>
              <a:rPr lang="en-US" sz="1600" dirty="0"/>
              <a:t>or </a:t>
            </a:r>
            <a:r>
              <a:rPr lang="en-US" sz="1600" dirty="0" smtClean="0"/>
              <a:t>minors with </a:t>
            </a:r>
            <a:r>
              <a:rPr lang="en-US" sz="1600" dirty="0"/>
              <a:t>study abroad in </a:t>
            </a:r>
            <a:r>
              <a:rPr lang="en-US" sz="1600" dirty="0" smtClean="0"/>
              <a:t>Saratov, Russia</a:t>
            </a:r>
            <a:r>
              <a:rPr lang="en-US" sz="1600" dirty="0"/>
              <a:t>, or with </a:t>
            </a:r>
            <a:r>
              <a:rPr lang="en-US" sz="1600" dirty="0" smtClean="0"/>
              <a:t>other university-level </a:t>
            </a:r>
            <a:r>
              <a:rPr lang="en-US" sz="1600" dirty="0"/>
              <a:t>transferrable </a:t>
            </a:r>
            <a:r>
              <a:rPr lang="en-US" sz="1600" dirty="0" smtClean="0"/>
              <a:t>credits.</a:t>
            </a:r>
            <a:endParaRPr lang="en-US" sz="1600" dirty="0"/>
          </a:p>
          <a:p>
            <a:endParaRPr lang="en-US" sz="1400" dirty="0"/>
          </a:p>
          <a:p>
            <a:endParaRPr lang="en-US" sz="1400" dirty="0"/>
          </a:p>
        </p:txBody>
      </p:sp>
      <p:pic>
        <p:nvPicPr>
          <p:cNvPr id="4" name="Picture 3"/>
          <p:cNvPicPr>
            <a:picLocks noChangeAspect="1"/>
          </p:cNvPicPr>
          <p:nvPr/>
        </p:nvPicPr>
        <p:blipFill>
          <a:blip r:embed="rId2"/>
          <a:stretch>
            <a:fillRect/>
          </a:stretch>
        </p:blipFill>
        <p:spPr>
          <a:xfrm>
            <a:off x="4246684" y="1072470"/>
            <a:ext cx="4788511" cy="4939393"/>
          </a:xfrm>
          <a:prstGeom prst="rect">
            <a:avLst/>
          </a:prstGeom>
        </p:spPr>
      </p:pic>
    </p:spTree>
    <p:extLst>
      <p:ext uri="{BB962C8B-B14F-4D97-AF65-F5344CB8AC3E}">
        <p14:creationId xmlns:p14="http://schemas.microsoft.com/office/powerpoint/2010/main" val="58319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1F66DDC5C64C4FB880189DA4215826" ma:contentTypeVersion="0" ma:contentTypeDescription="Create a new document." ma:contentTypeScope="" ma:versionID="d955a408f2a7a2591a3fbd2529054040">
  <xsd:schema xmlns:xsd="http://www.w3.org/2001/XMLSchema" xmlns:xs="http://www.w3.org/2001/XMLSchema" xmlns:p="http://schemas.microsoft.com/office/2006/metadata/properties" targetNamespace="http://schemas.microsoft.com/office/2006/metadata/properties" ma:root="true" ma:fieldsID="61e5cae58bac1e34ea9adabe6fb20b9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1C1D9-3CE0-49A8-897E-E6A5E1A1501F}">
  <ds:schemaRef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dcmitype/"/>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3CA346E6-3866-46F9-AF6A-A8C260FCF964}">
  <ds:schemaRefs>
    <ds:schemaRef ds:uri="http://schemas.microsoft.com/sharepoint/v3/contenttype/forms"/>
  </ds:schemaRefs>
</ds:datastoreItem>
</file>

<file path=customXml/itemProps3.xml><?xml version="1.0" encoding="utf-8"?>
<ds:datastoreItem xmlns:ds="http://schemas.openxmlformats.org/officeDocument/2006/customXml" ds:itemID="{DBDD3876-A437-4BB7-9688-EDE9FF995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10197</TotalTime>
  <Words>762</Words>
  <Application>Microsoft Office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 Background</vt:lpstr>
      <vt:lpstr> Background</vt:lpstr>
      <vt:lpstr> Multiphase Process</vt:lpstr>
      <vt:lpstr> Multiphase Process</vt:lpstr>
      <vt:lpstr> Multiphase Process</vt:lpstr>
      <vt:lpstr> Multiphase Process</vt:lpstr>
      <vt:lpstr>Teach Out Plans</vt:lpstr>
      <vt:lpstr>Teach Out Plan Example –  B.A. RUSSIAN</vt:lpstr>
      <vt:lpstr>Web information</vt:lpstr>
      <vt:lpstr> Programs Retracted with Performance Improvement Plans</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VPSA</dc:creator>
  <cp:lastModifiedBy>Anne M. Alexander</cp:lastModifiedBy>
  <cp:revision>187</cp:revision>
  <cp:lastPrinted>2017-05-05T23:23:00Z</cp:lastPrinted>
  <dcterms:created xsi:type="dcterms:W3CDTF">2014-04-07T17:38:45Z</dcterms:created>
  <dcterms:modified xsi:type="dcterms:W3CDTF">2017-05-10T18:22:43Z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0x010100E31F66DDC5C64C4FB880189DA4215826</vt:lpwstr>
  </property>
</Properties>
</file>