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7" r:id="rId5"/>
    <p:sldId id="303" r:id="rId6"/>
    <p:sldId id="328" r:id="rId7"/>
    <p:sldId id="332" r:id="rId8"/>
    <p:sldId id="329" r:id="rId9"/>
    <p:sldId id="333" r:id="rId10"/>
    <p:sldId id="330" r:id="rId11"/>
    <p:sldId id="331" r:id="rId12"/>
    <p:sldId id="282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8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302" y="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ACE82-DA56-40A0-8691-007331E28EB0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D1CEA-2154-4962-9480-5CD49554AC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00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BB618F-A430-481D-B11F-6DDB8C151A42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ABC86F-C4C4-4291-A775-2CAE3AF087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8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30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7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2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803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3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31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5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3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98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5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750D3-B930-3946-8189-8B6C097983EC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FF7D9-5687-704F-8252-9A16310B3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3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wpride_flag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24" y="-13510"/>
            <a:ext cx="4577090" cy="7011676"/>
          </a:xfrm>
          <a:prstGeom prst="rect">
            <a:avLst/>
          </a:prstGeom>
        </p:spPr>
      </p:pic>
      <p:pic>
        <p:nvPicPr>
          <p:cNvPr id="10" name="Picture 9" descr="brown box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5002" y="-1047560"/>
            <a:ext cx="7584695" cy="10126262"/>
          </a:xfrm>
          <a:prstGeom prst="rect">
            <a:avLst/>
          </a:prstGeom>
        </p:spPr>
      </p:pic>
      <p:pic>
        <p:nvPicPr>
          <p:cNvPr id="8" name="Picture 7" descr="Powerpoint text box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232" y="-2799536"/>
            <a:ext cx="7398878" cy="11986317"/>
          </a:xfrm>
          <a:prstGeom prst="rect">
            <a:avLst/>
          </a:prstGeom>
        </p:spPr>
      </p:pic>
      <p:pic>
        <p:nvPicPr>
          <p:cNvPr id="4" name="Picture 3" descr="BrandBar_New_Final_wSig.ps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900" y="5638802"/>
            <a:ext cx="9433097" cy="14715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13412" y="143435"/>
            <a:ext cx="48499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4000" dirty="0"/>
              <a:t>Fall 2017 Enrollment</a:t>
            </a:r>
            <a:endParaRPr lang="en-US" sz="900" dirty="0"/>
          </a:p>
          <a:p>
            <a:pPr algn="ctr"/>
            <a:endParaRPr lang="en-US" sz="4000" i="1" dirty="0"/>
          </a:p>
          <a:p>
            <a:pPr algn="ctr"/>
            <a:r>
              <a:rPr lang="en-US" sz="4000" i="1" dirty="0"/>
              <a:t>Board of Trustees</a:t>
            </a:r>
          </a:p>
          <a:p>
            <a:pPr algn="ctr"/>
            <a:r>
              <a:rPr lang="en-US" sz="2800" i="1" dirty="0"/>
              <a:t>May 2017</a:t>
            </a:r>
          </a:p>
          <a:p>
            <a:pPr algn="ctr"/>
            <a:endParaRPr lang="en-US" sz="2000" i="1" dirty="0"/>
          </a:p>
          <a:p>
            <a:pPr algn="ctr"/>
            <a:r>
              <a:rPr lang="en-US" sz="2000" i="1" dirty="0"/>
              <a:t>Kate Miller &amp; Mary Aguayo</a:t>
            </a:r>
          </a:p>
          <a:p>
            <a:pPr algn="ctr"/>
            <a:r>
              <a:rPr lang="en-US" sz="2000" i="1" dirty="0"/>
              <a:t>Academic Affairs</a:t>
            </a:r>
          </a:p>
        </p:txBody>
      </p:sp>
    </p:spTree>
    <p:extLst>
      <p:ext uri="{BB962C8B-B14F-4D97-AF65-F5344CB8AC3E}">
        <p14:creationId xmlns:p14="http://schemas.microsoft.com/office/powerpoint/2010/main" val="1235117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Freshman Confirmation Overview</a:t>
            </a:r>
          </a:p>
        </p:txBody>
      </p:sp>
      <p:pic>
        <p:nvPicPr>
          <p:cNvPr id="4" name="Content Placeholder 3" descr="BrandBar_New_Final_wSig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503" y="5572731"/>
            <a:ext cx="9355756" cy="135264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7575" y="1213757"/>
            <a:ext cx="8229600" cy="4562855"/>
          </a:xfrm>
        </p:spPr>
        <p:txBody>
          <a:bodyPr>
            <a:normAutofit/>
          </a:bodyPr>
          <a:lstStyle/>
          <a:p>
            <a:r>
              <a:rPr lang="en-US" dirty="0"/>
              <a:t>New, incoming freshman students are required to confirm their enrollment and pay a $300 deposit by May 1</a:t>
            </a:r>
          </a:p>
          <a:p>
            <a:pPr lvl="1"/>
            <a:r>
              <a:rPr lang="en-US" dirty="0"/>
              <a:t>Secures scholarships</a:t>
            </a:r>
          </a:p>
          <a:p>
            <a:pPr lvl="1"/>
            <a:r>
              <a:rPr lang="en-US" dirty="0"/>
              <a:t>Allows orientation registration</a:t>
            </a:r>
          </a:p>
          <a:p>
            <a:pPr lvl="1"/>
            <a:r>
              <a:rPr lang="en-US" dirty="0"/>
              <a:t>Alerts departments of class needs</a:t>
            </a:r>
          </a:p>
          <a:p>
            <a:pPr lvl="1"/>
            <a:r>
              <a:rPr lang="en-US" dirty="0"/>
              <a:t>Funds the housing deposit and is a pre-payment on tuition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24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Year-to-year Comparison</a:t>
            </a:r>
          </a:p>
        </p:txBody>
      </p:sp>
      <p:pic>
        <p:nvPicPr>
          <p:cNvPr id="4" name="Content Placeholder 3" descr="BrandBar_New_Final_wSig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503" y="5572731"/>
            <a:ext cx="9355756" cy="1352646"/>
          </a:xfrm>
          <a:prstGeom prst="rect">
            <a:avLst/>
          </a:prstGeom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422676"/>
              </p:ext>
            </p:extLst>
          </p:nvPr>
        </p:nvGraphicFramePr>
        <p:xfrm>
          <a:off x="447675" y="1800664"/>
          <a:ext cx="82296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464575001"/>
                    </a:ext>
                  </a:extLst>
                </a:gridCol>
                <a:gridCol w="1806128">
                  <a:extLst>
                    <a:ext uri="{9D8B030D-6E8A-4147-A177-3AD203B41FA5}">
                      <a16:colId xmlns:a16="http://schemas.microsoft.com/office/drawing/2014/main" val="4071925813"/>
                    </a:ext>
                  </a:extLst>
                </a:gridCol>
                <a:gridCol w="1880315">
                  <a:extLst>
                    <a:ext uri="{9D8B030D-6E8A-4147-A177-3AD203B41FA5}">
                      <a16:colId xmlns:a16="http://schemas.microsoft.com/office/drawing/2014/main" val="526971676"/>
                    </a:ext>
                  </a:extLst>
                </a:gridCol>
                <a:gridCol w="1799957">
                  <a:extLst>
                    <a:ext uri="{9D8B030D-6E8A-4147-A177-3AD203B41FA5}">
                      <a16:colId xmlns:a16="http://schemas.microsoft.com/office/drawing/2014/main" val="1349128948"/>
                    </a:ext>
                  </a:extLst>
                </a:gridCol>
              </a:tblGrid>
              <a:tr h="37536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2015</a:t>
                      </a:r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2016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2017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319908"/>
                  </a:ext>
                </a:extLst>
              </a:tr>
              <a:tr h="370223">
                <a:tc>
                  <a:txBody>
                    <a:bodyPr/>
                    <a:lstStyle/>
                    <a:p>
                      <a:r>
                        <a:rPr lang="en-US" sz="2400" dirty="0"/>
                        <a:t>May 1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1,627</a:t>
                      </a:r>
                      <a:endParaRPr lang="en-US" sz="2400" dirty="0"/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1,453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1,688</a:t>
                      </a:r>
                      <a:endParaRPr lang="en-US" sz="2400" dirty="0"/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29055674"/>
                  </a:ext>
                </a:extLst>
              </a:tr>
              <a:tr h="370223">
                <a:tc>
                  <a:txBody>
                    <a:bodyPr/>
                    <a:lstStyle/>
                    <a:p>
                      <a:r>
                        <a:rPr lang="en-US" sz="2400" dirty="0"/>
                        <a:t>Fall Number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1,695</a:t>
                      </a:r>
                      <a:endParaRPr lang="en-US" sz="2400" dirty="0"/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1,551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Up to 1,750*</a:t>
                      </a:r>
                      <a:endParaRPr lang="en-US" sz="2400" dirty="0"/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328532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0842" y="4248443"/>
            <a:ext cx="8095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i="1" dirty="0">
                <a:solidFill>
                  <a:prstClr val="black"/>
                </a:solidFill>
              </a:rPr>
              <a:t>Result: </a:t>
            </a:r>
            <a:r>
              <a:rPr lang="en-US" sz="3200" i="1" dirty="0" smtClean="0">
                <a:solidFill>
                  <a:prstClr val="black"/>
                </a:solidFill>
              </a:rPr>
              <a:t>up to +199 </a:t>
            </a:r>
            <a:r>
              <a:rPr lang="en-US" sz="3200" i="1" dirty="0">
                <a:solidFill>
                  <a:prstClr val="black"/>
                </a:solidFill>
              </a:rPr>
              <a:t>Freshman, a </a:t>
            </a:r>
            <a:r>
              <a:rPr lang="en-US" sz="3200" i="1" dirty="0" smtClean="0">
                <a:solidFill>
                  <a:prstClr val="black"/>
                </a:solidFill>
              </a:rPr>
              <a:t>13% increase</a:t>
            </a:r>
            <a:endParaRPr lang="en-US" sz="3200" i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438659"/>
            <a:ext cx="835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*Projected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92302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made the difference?</a:t>
            </a:r>
            <a:endParaRPr lang="en-US" dirty="0"/>
          </a:p>
        </p:txBody>
      </p:sp>
      <p:pic>
        <p:nvPicPr>
          <p:cNvPr id="4" name="Content Placeholder 3" descr="BrandBar_New_Final_wSig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503" y="5572731"/>
            <a:ext cx="9355756" cy="135264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7575" y="1213757"/>
            <a:ext cx="8229600" cy="4562855"/>
          </a:xfrm>
        </p:spPr>
        <p:txBody>
          <a:bodyPr>
            <a:normAutofit/>
          </a:bodyPr>
          <a:lstStyle/>
          <a:p>
            <a:r>
              <a:rPr lang="en-US" dirty="0" smtClean="0"/>
              <a:t>Efforts to increase the number of admitted students who enroll</a:t>
            </a:r>
          </a:p>
          <a:p>
            <a:pPr lvl="1"/>
            <a:r>
              <a:rPr lang="en-US" dirty="0" smtClean="0"/>
              <a:t>Yield increased from 32% to 42%</a:t>
            </a:r>
          </a:p>
          <a:p>
            <a:r>
              <a:rPr lang="en-US" dirty="0" smtClean="0"/>
              <a:t>Recruitment-driven collaborations with faculty (“top 10” lists), colleges, and alumni</a:t>
            </a:r>
          </a:p>
          <a:p>
            <a:r>
              <a:rPr lang="en-US" i="1" dirty="0" smtClean="0"/>
              <a:t>Admitted Student Days </a:t>
            </a:r>
            <a:r>
              <a:rPr lang="en-US" dirty="0" smtClean="0"/>
              <a:t>and </a:t>
            </a:r>
            <a:r>
              <a:rPr lang="en-US" i="1" dirty="0" smtClean="0"/>
              <a:t>Signing Days</a:t>
            </a:r>
          </a:p>
          <a:p>
            <a:r>
              <a:rPr lang="en-US" dirty="0" smtClean="0"/>
              <a:t>Early scholarship and aid awarding</a:t>
            </a:r>
          </a:p>
          <a:p>
            <a:r>
              <a:rPr lang="en-US" dirty="0" smtClean="0"/>
              <a:t>“Just in time”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94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Transfer Update</a:t>
            </a:r>
          </a:p>
        </p:txBody>
      </p:sp>
      <p:pic>
        <p:nvPicPr>
          <p:cNvPr id="4" name="Content Placeholder 3" descr="BrandBar_New_Final_wSig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503" y="5572731"/>
            <a:ext cx="9355756" cy="135264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7575" y="1213757"/>
            <a:ext cx="8229600" cy="4562855"/>
          </a:xfrm>
        </p:spPr>
        <p:txBody>
          <a:bodyPr>
            <a:normAutofit/>
          </a:bodyPr>
          <a:lstStyle/>
          <a:p>
            <a:r>
              <a:rPr lang="en-US" dirty="0"/>
              <a:t>Transfer students tend to apply later in the cycle, often in the summer</a:t>
            </a:r>
          </a:p>
          <a:p>
            <a:r>
              <a:rPr lang="en-US" dirty="0"/>
              <a:t>Early indicators are favorable: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Prediction is 1,050, +99 from 951 or 10%</a:t>
            </a:r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452442"/>
              </p:ext>
            </p:extLst>
          </p:nvPr>
        </p:nvGraphicFramePr>
        <p:xfrm>
          <a:off x="1842868" y="3143805"/>
          <a:ext cx="5777133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711">
                  <a:extLst>
                    <a:ext uri="{9D8B030D-6E8A-4147-A177-3AD203B41FA5}">
                      <a16:colId xmlns:a16="http://schemas.microsoft.com/office/drawing/2014/main" val="2248378889"/>
                    </a:ext>
                  </a:extLst>
                </a:gridCol>
                <a:gridCol w="1925711">
                  <a:extLst>
                    <a:ext uri="{9D8B030D-6E8A-4147-A177-3AD203B41FA5}">
                      <a16:colId xmlns:a16="http://schemas.microsoft.com/office/drawing/2014/main" val="1268753784"/>
                    </a:ext>
                  </a:extLst>
                </a:gridCol>
                <a:gridCol w="1925711">
                  <a:extLst>
                    <a:ext uri="{9D8B030D-6E8A-4147-A177-3AD203B41FA5}">
                      <a16:colId xmlns:a16="http://schemas.microsoft.com/office/drawing/2014/main" val="781680693"/>
                    </a:ext>
                  </a:extLst>
                </a:gridCol>
              </a:tblGrid>
              <a:tr h="45457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Admitted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Confirmed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034720"/>
                  </a:ext>
                </a:extLst>
              </a:tr>
              <a:tr h="818230">
                <a:tc>
                  <a:txBody>
                    <a:bodyPr/>
                    <a:lstStyle/>
                    <a:p>
                      <a:r>
                        <a:rPr lang="en-US" sz="2400" dirty="0"/>
                        <a:t>2017 v 2016 </a:t>
                      </a:r>
                    </a:p>
                    <a:p>
                      <a:r>
                        <a:rPr lang="en-US" sz="2400" dirty="0"/>
                        <a:t>as of April 28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+15%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+23%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31032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268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making the difference?</a:t>
            </a:r>
            <a:endParaRPr lang="en-US" dirty="0"/>
          </a:p>
        </p:txBody>
      </p:sp>
      <p:pic>
        <p:nvPicPr>
          <p:cNvPr id="4" name="Content Placeholder 3" descr="BrandBar_New_Final_wSig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503" y="5572731"/>
            <a:ext cx="9355756" cy="135264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7575" y="1213757"/>
            <a:ext cx="8229600" cy="4562855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Advising &amp; Registration Days </a:t>
            </a:r>
            <a:r>
              <a:rPr lang="en-US" dirty="0" smtClean="0"/>
              <a:t>for each Wyoming community college</a:t>
            </a:r>
          </a:p>
          <a:p>
            <a:r>
              <a:rPr lang="en-US" dirty="0"/>
              <a:t>Next-day transcript processing</a:t>
            </a:r>
          </a:p>
          <a:p>
            <a:r>
              <a:rPr lang="en-US" dirty="0" smtClean="0"/>
              <a:t>Reduction of enrollment deposit to $100</a:t>
            </a:r>
          </a:p>
          <a:p>
            <a:r>
              <a:rPr lang="en-US" dirty="0" smtClean="0"/>
              <a:t>Streamlining housing and vaccination record forms and processes</a:t>
            </a:r>
          </a:p>
          <a:p>
            <a:r>
              <a:rPr lang="en-US" dirty="0" smtClean="0"/>
              <a:t>Summer communication to statewide community college graduates</a:t>
            </a:r>
          </a:p>
          <a:p>
            <a:r>
              <a:rPr lang="en-US" dirty="0" smtClean="0"/>
              <a:t>Website update and inquiry development</a:t>
            </a:r>
          </a:p>
          <a:p>
            <a:r>
              <a:rPr lang="en-US" dirty="0" smtClean="0"/>
              <a:t>Now a </a:t>
            </a:r>
            <a:r>
              <a:rPr lang="en-US" i="1" dirty="0" smtClean="0"/>
              <a:t>Yellow Ribbon </a:t>
            </a:r>
            <a:r>
              <a:rPr lang="en-US" dirty="0" smtClean="0"/>
              <a:t>school for Veterans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106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Graduation Update</a:t>
            </a:r>
          </a:p>
        </p:txBody>
      </p:sp>
      <p:pic>
        <p:nvPicPr>
          <p:cNvPr id="4" name="Content Placeholder 3" descr="BrandBar_New_Final_wSig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503" y="5572731"/>
            <a:ext cx="9355756" cy="135264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7575" y="1213757"/>
            <a:ext cx="8229600" cy="4562855"/>
          </a:xfrm>
        </p:spPr>
        <p:txBody>
          <a:bodyPr>
            <a:normAutofit/>
          </a:bodyPr>
          <a:lstStyle/>
          <a:p>
            <a:r>
              <a:rPr lang="en-US" dirty="0"/>
              <a:t>Preliminarily, approximately 112 more students will graduate from UW this spring and summer than last year, which is +5%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59403"/>
              </p:ext>
            </p:extLst>
          </p:nvPr>
        </p:nvGraphicFramePr>
        <p:xfrm>
          <a:off x="1524000" y="3277772"/>
          <a:ext cx="6096000" cy="1396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360">
                  <a:extLst>
                    <a:ext uri="{9D8B030D-6E8A-4147-A177-3AD203B41FA5}">
                      <a16:colId xmlns:a16="http://schemas.microsoft.com/office/drawing/2014/main" val="2387687752"/>
                    </a:ext>
                  </a:extLst>
                </a:gridCol>
                <a:gridCol w="1547446">
                  <a:extLst>
                    <a:ext uri="{9D8B030D-6E8A-4147-A177-3AD203B41FA5}">
                      <a16:colId xmlns:a16="http://schemas.microsoft.com/office/drawing/2014/main" val="2780258796"/>
                    </a:ext>
                  </a:extLst>
                </a:gridCol>
                <a:gridCol w="2049194">
                  <a:extLst>
                    <a:ext uri="{9D8B030D-6E8A-4147-A177-3AD203B41FA5}">
                      <a16:colId xmlns:a16="http://schemas.microsoft.com/office/drawing/2014/main" val="422234268"/>
                    </a:ext>
                  </a:extLst>
                </a:gridCol>
              </a:tblGrid>
              <a:tr h="57309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2016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2017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476566"/>
                  </a:ext>
                </a:extLst>
              </a:tr>
              <a:tr h="573097">
                <a:tc>
                  <a:txBody>
                    <a:bodyPr/>
                    <a:lstStyle/>
                    <a:p>
                      <a:r>
                        <a:rPr lang="en-US" sz="2400" dirty="0"/>
                        <a:t>Spring + Summer Graduates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2,199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2,311*</a:t>
                      </a:r>
                      <a:endParaRPr lang="en-US" sz="2400" dirty="0"/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1951909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4984124"/>
            <a:ext cx="625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* Projected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14618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Expectation for Fall</a:t>
            </a:r>
          </a:p>
        </p:txBody>
      </p:sp>
      <p:pic>
        <p:nvPicPr>
          <p:cNvPr id="4" name="Content Placeholder 3" descr="BrandBar_New_Final_wSig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503" y="5572731"/>
            <a:ext cx="9355756" cy="135264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7574" y="1213757"/>
            <a:ext cx="8400211" cy="456285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Flat overall enrollment expected</a:t>
            </a:r>
          </a:p>
          <a:p>
            <a:pPr lvl="1"/>
            <a:r>
              <a:rPr lang="en-US" dirty="0" smtClean="0"/>
              <a:t>More n</a:t>
            </a:r>
            <a:r>
              <a:rPr lang="en-US" dirty="0" smtClean="0"/>
              <a:t>ew students offset </a:t>
            </a:r>
            <a:r>
              <a:rPr lang="en-US" dirty="0"/>
              <a:t>by </a:t>
            </a:r>
            <a:r>
              <a:rPr lang="en-US" dirty="0" smtClean="0"/>
              <a:t>fewer </a:t>
            </a:r>
            <a:r>
              <a:rPr lang="en-US" dirty="0"/>
              <a:t>continuing </a:t>
            </a:r>
            <a:r>
              <a:rPr lang="en-US" dirty="0" smtClean="0"/>
              <a:t>students</a:t>
            </a:r>
          </a:p>
          <a:p>
            <a:pPr lvl="1"/>
            <a:r>
              <a:rPr lang="en-US" dirty="0" smtClean="0"/>
              <a:t>Declining enrollments for several terms mean fewer students advancing </a:t>
            </a:r>
          </a:p>
          <a:p>
            <a:pPr lvl="1"/>
            <a:r>
              <a:rPr lang="en-US" dirty="0" smtClean="0"/>
              <a:t>Increase in 4, 5, and 6 year graduation rates</a:t>
            </a:r>
            <a:endParaRPr lang="en-US" dirty="0" smtClean="0"/>
          </a:p>
          <a:p>
            <a:r>
              <a:rPr lang="en-US" dirty="0" smtClean="0"/>
              <a:t>It is early in the cycle for transfer and distance enrollments, and many factors will influence those numbers over the coming months</a:t>
            </a:r>
          </a:p>
          <a:p>
            <a:r>
              <a:rPr lang="en-US" dirty="0" smtClean="0"/>
              <a:t>More information available in July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44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wpride_flag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24" y="-13510"/>
            <a:ext cx="4577090" cy="7011676"/>
          </a:xfrm>
          <a:prstGeom prst="rect">
            <a:avLst/>
          </a:prstGeom>
        </p:spPr>
      </p:pic>
      <p:pic>
        <p:nvPicPr>
          <p:cNvPr id="10" name="Picture 9" descr="brown box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5002" y="-1047560"/>
            <a:ext cx="7584695" cy="10126262"/>
          </a:xfrm>
          <a:prstGeom prst="rect">
            <a:avLst/>
          </a:prstGeom>
        </p:spPr>
      </p:pic>
      <p:pic>
        <p:nvPicPr>
          <p:cNvPr id="8" name="Picture 7" descr="Powerpoint text box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232" y="-2799536"/>
            <a:ext cx="7398878" cy="11986317"/>
          </a:xfrm>
          <a:prstGeom prst="rect">
            <a:avLst/>
          </a:prstGeom>
        </p:spPr>
      </p:pic>
      <p:pic>
        <p:nvPicPr>
          <p:cNvPr id="4" name="Picture 3" descr="BrandBar_New_Final_wSig.ps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900" y="5638802"/>
            <a:ext cx="9433097" cy="14715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62779" y="45253"/>
            <a:ext cx="332681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3600" dirty="0"/>
              <a:t>Questions?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6110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1F66DDC5C64C4FB880189DA4215826" ma:contentTypeVersion="0" ma:contentTypeDescription="Create a new document." ma:contentTypeScope="" ma:versionID="d955a408f2a7a2591a3fbd252905404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1e5cae58bac1e34ea9adabe6fb20b9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DD3876-A437-4BB7-9688-EDE9FF9959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CA346E6-3866-46F9-AF6A-A8C260FCF9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E1C1D9-3CE0-49A8-897E-E6A5E1A1501F}">
  <ds:schemaRefs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1058</TotalTime>
  <Words>344</Words>
  <Application>Microsoft Office PowerPoint</Application>
  <PresentationFormat>On-screen Show (4:3)</PresentationFormat>
  <Paragraphs>81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Freshman Confirmation Overview</vt:lpstr>
      <vt:lpstr>Year-to-year Comparison</vt:lpstr>
      <vt:lpstr>What made the difference?</vt:lpstr>
      <vt:lpstr>Transfer Update</vt:lpstr>
      <vt:lpstr>What is making the difference?</vt:lpstr>
      <vt:lpstr>Graduation Update</vt:lpstr>
      <vt:lpstr>Expectation for Fall</vt:lpstr>
      <vt:lpstr>PowerPoint Presentation</vt:lpstr>
    </vt:vector>
  </TitlesOfParts>
  <Company>University of Wyoming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VPSA</dc:creator>
  <cp:lastModifiedBy>Mary A. Aguayo</cp:lastModifiedBy>
  <cp:revision>118</cp:revision>
  <dcterms:created xsi:type="dcterms:W3CDTF">2014-04-07T17:38:45Z</dcterms:created>
  <dcterms:modified xsi:type="dcterms:W3CDTF">2017-05-10T23:48:12Z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0x010100E31F66DDC5C64C4FB880189DA4215826</vt:lpwstr>
  </property>
</Properties>
</file>