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267" r:id="rId5"/>
    <p:sldId id="316" r:id="rId6"/>
    <p:sldId id="365" r:id="rId7"/>
    <p:sldId id="367" r:id="rId8"/>
    <p:sldId id="370" r:id="rId9"/>
    <p:sldId id="373" r:id="rId10"/>
    <p:sldId id="411" r:id="rId11"/>
    <p:sldId id="429" r:id="rId12"/>
    <p:sldId id="430" r:id="rId13"/>
    <p:sldId id="326" r:id="rId14"/>
    <p:sldId id="377" r:id="rId15"/>
    <p:sldId id="433" r:id="rId16"/>
    <p:sldId id="381" r:id="rId17"/>
    <p:sldId id="379" r:id="rId18"/>
    <p:sldId id="417" r:id="rId19"/>
    <p:sldId id="385" r:id="rId20"/>
    <p:sldId id="387" r:id="rId21"/>
    <p:sldId id="389" r:id="rId22"/>
    <p:sldId id="393" r:id="rId23"/>
    <p:sldId id="431" r:id="rId24"/>
    <p:sldId id="432" r:id="rId25"/>
    <p:sldId id="394" r:id="rId26"/>
    <p:sldId id="413" r:id="rId27"/>
    <p:sldId id="414" r:id="rId28"/>
    <p:sldId id="412" r:id="rId29"/>
    <p:sldId id="415" r:id="rId30"/>
    <p:sldId id="416" r:id="rId31"/>
    <p:sldId id="418" r:id="rId32"/>
    <p:sldId id="419" r:id="rId33"/>
    <p:sldId id="420" r:id="rId34"/>
    <p:sldId id="421" r:id="rId35"/>
    <p:sldId id="422" r:id="rId36"/>
    <p:sldId id="423" r:id="rId37"/>
    <p:sldId id="424" r:id="rId38"/>
    <p:sldId id="425" r:id="rId39"/>
    <p:sldId id="426" r:id="rId40"/>
    <p:sldId id="427" r:id="rId41"/>
    <p:sldId id="428"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7A16"/>
    <a:srgbClr val="FFA320"/>
    <a:srgbClr val="B9580B"/>
    <a:srgbClr val="FFC220"/>
    <a:srgbClr val="FFDC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17" autoAdjust="0"/>
    <p:restoredTop sz="94476" autoAdjust="0"/>
  </p:normalViewPr>
  <p:slideViewPr>
    <p:cSldViewPr snapToGrid="0" snapToObjects="1">
      <p:cViewPr varScale="1">
        <p:scale>
          <a:sx n="109" d="100"/>
          <a:sy n="109" d="100"/>
        </p:scale>
        <p:origin x="12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Alex\OneDrive\Documents\honors%20baselin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US"/>
              <a:t>Spring 2017 Major Distribution</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A6FD-42D0-9E3F-E2229CA0A3F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A6FD-42D0-9E3F-E2229CA0A3F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A6FD-42D0-9E3F-E2229CA0A3F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A6FD-42D0-9E3F-E2229CA0A3F1}"/>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A6FD-42D0-9E3F-E2229CA0A3F1}"/>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A6FD-42D0-9E3F-E2229CA0A3F1}"/>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A6FD-42D0-9E3F-E2229CA0A3F1}"/>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A6FD-42D0-9E3F-E2229CA0A3F1}"/>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A6FD-42D0-9E3F-E2229CA0A3F1}"/>
              </c:ext>
            </c:extLst>
          </c:dPt>
          <c:cat>
            <c:strRef>
              <c:f>Sheet1!$A$7:$A$15</c:f>
              <c:strCache>
                <c:ptCount val="9"/>
                <c:pt idx="0">
                  <c:v>ANR</c:v>
                </c:pt>
                <c:pt idx="1">
                  <c:v>A&amp;S</c:v>
                </c:pt>
                <c:pt idx="2">
                  <c:v>BUS</c:v>
                </c:pt>
                <c:pt idx="3">
                  <c:v>ED</c:v>
                </c:pt>
                <c:pt idx="4">
                  <c:v>EAS</c:v>
                </c:pt>
                <c:pt idx="5">
                  <c:v>HS</c:v>
                </c:pt>
                <c:pt idx="6">
                  <c:v>UN</c:v>
                </c:pt>
                <c:pt idx="7">
                  <c:v>EN</c:v>
                </c:pt>
                <c:pt idx="8">
                  <c:v>ER</c:v>
                </c:pt>
              </c:strCache>
            </c:strRef>
          </c:cat>
          <c:val>
            <c:numRef>
              <c:f>Sheet1!$B$7:$B$15</c:f>
              <c:numCache>
                <c:formatCode>General</c:formatCode>
                <c:ptCount val="9"/>
                <c:pt idx="0">
                  <c:v>70</c:v>
                </c:pt>
                <c:pt idx="1">
                  <c:v>306</c:v>
                </c:pt>
                <c:pt idx="2">
                  <c:v>49</c:v>
                </c:pt>
                <c:pt idx="3">
                  <c:v>36</c:v>
                </c:pt>
                <c:pt idx="4">
                  <c:v>160</c:v>
                </c:pt>
                <c:pt idx="5">
                  <c:v>85</c:v>
                </c:pt>
                <c:pt idx="6">
                  <c:v>34</c:v>
                </c:pt>
                <c:pt idx="7">
                  <c:v>3</c:v>
                </c:pt>
                <c:pt idx="8">
                  <c:v>3</c:v>
                </c:pt>
              </c:numCache>
            </c:numRef>
          </c:val>
          <c:extLst>
            <c:ext xmlns:c16="http://schemas.microsoft.com/office/drawing/2014/chart" uri="{C3380CC4-5D6E-409C-BE32-E72D297353CC}">
              <c16:uniqueId val="{00000012-A6FD-42D0-9E3F-E2229CA0A3F1}"/>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477D14C5-CED9-4CFC-B338-DFB0C8090B9F}">
      <dgm:prSet phldrT="[Text]" custT="1"/>
      <dgm:spPr>
        <a:ln w="19050">
          <a:solidFill>
            <a:srgbClr val="FF0000"/>
          </a:solidFill>
        </a:ln>
      </dgm:spPr>
      <dgm:t>
        <a:bodyPr/>
        <a:lstStyle/>
        <a:p>
          <a:r>
            <a:rPr lang="en-US" sz="1800" dirty="0" smtClean="0"/>
            <a:t>EN Honors Class Options</a:t>
          </a:r>
          <a:endParaRPr lang="en-US" sz="1800" dirty="0"/>
        </a:p>
      </dgm:t>
      <dgm:extLst/>
    </dgm:pt>
    <dgm:pt modelId="{92DFCBC7-BC14-4697-8ECD-BF0D5B1EDA3B}" type="parTrans" cxnId="{7D461F02-AB37-447A-AC6B-D31C4D2EC6A9}">
      <dgm:prSet/>
      <dgm:spPr/>
      <dgm:t>
        <a:bodyPr/>
        <a:lstStyle/>
        <a:p>
          <a:endParaRPr lang="en-US" sz="2400"/>
        </a:p>
      </dgm:t>
    </dgm:pt>
    <dgm:pt modelId="{87E3C0DB-7BEE-424E-8E11-B838D238D595}" type="sibTrans" cxnId="{7D461F02-AB37-447A-AC6B-D31C4D2EC6A9}">
      <dgm:prSet/>
      <dgm:spPr/>
      <dgm:t>
        <a:bodyPr/>
        <a:lstStyle/>
        <a:p>
          <a:endParaRPr lang="en-US" sz="2400"/>
        </a:p>
      </dgm:t>
    </dgm:pt>
    <dgm:pt modelId="{C111C18A-FD96-4E63-821A-54D70D8DC65F}">
      <dgm:prSet phldrT="[Text]" custT="1"/>
      <dgm:spPr/>
      <dgm:t>
        <a:bodyPr/>
        <a:lstStyle/>
        <a:p>
          <a:r>
            <a:rPr lang="en-US" sz="1400" dirty="0" smtClean="0"/>
            <a:t>Methods/Seminar (3) [HP, UL Elective, COM3]</a:t>
          </a:r>
          <a:endParaRPr lang="en-US" sz="1400" dirty="0"/>
        </a:p>
      </dgm:t>
    </dgm:pt>
    <dgm:pt modelId="{83BE74EF-FAB4-45A2-BBED-7CD5259AB210}" type="parTrans" cxnId="{FFD8B471-C98F-4DB5-8DE3-2AB7E896ADD5}">
      <dgm:prSet/>
      <dgm:spPr/>
      <dgm:t>
        <a:bodyPr/>
        <a:lstStyle/>
        <a:p>
          <a:endParaRPr lang="en-US" sz="2400"/>
        </a:p>
      </dgm:t>
    </dgm:pt>
    <dgm:pt modelId="{B4F34DE2-2DAE-4F88-8C78-BD8892EBF4FF}" type="sibTrans" cxnId="{FFD8B471-C98F-4DB5-8DE3-2AB7E896ADD5}">
      <dgm:prSet/>
      <dgm:spPr/>
      <dgm:t>
        <a:bodyPr/>
        <a:lstStyle/>
        <a:p>
          <a:endParaRPr lang="en-US" sz="2400"/>
        </a:p>
      </dgm:t>
    </dgm:pt>
    <dgm:pt modelId="{33EAD35F-38F2-4CB7-9A6D-B04FFD8A51FD}">
      <dgm:prSet phldrT="[Text]" custT="1"/>
      <dgm:spPr/>
      <dgm:t>
        <a:bodyPr/>
        <a:lstStyle/>
        <a:p>
          <a:r>
            <a:rPr lang="en-US" sz="1400" dirty="0" smtClean="0"/>
            <a:t>Independent Study/Research (3) [HP, UL Elective]</a:t>
          </a:r>
          <a:endParaRPr lang="en-US" sz="1400" dirty="0"/>
        </a:p>
      </dgm:t>
    </dgm:pt>
    <dgm:pt modelId="{81FE7DB1-4BFC-4407-80A9-E5514E94C61D}" type="parTrans" cxnId="{FAC3D40F-8E66-452D-9CA4-C2871F2D10EF}">
      <dgm:prSet/>
      <dgm:spPr/>
      <dgm:t>
        <a:bodyPr/>
        <a:lstStyle/>
        <a:p>
          <a:endParaRPr lang="en-US" sz="2400"/>
        </a:p>
      </dgm:t>
    </dgm:pt>
    <dgm:pt modelId="{4B66B839-1910-459B-92B2-14846EBA7A70}" type="sibTrans" cxnId="{FAC3D40F-8E66-452D-9CA4-C2871F2D10EF}">
      <dgm:prSet/>
      <dgm:spPr/>
      <dgm:t>
        <a:bodyPr/>
        <a:lstStyle/>
        <a:p>
          <a:endParaRPr lang="en-US" sz="2400"/>
        </a:p>
      </dgm:t>
    </dgm:pt>
    <dgm:pt modelId="{3C67E77D-62FA-499D-B5E6-E79A091C5267}">
      <dgm:prSet phldrT="[Text]" custT="1"/>
      <dgm:spPr>
        <a:ln w="19050">
          <a:solidFill>
            <a:srgbClr val="FF0000"/>
          </a:solidFill>
        </a:ln>
      </dgm:spPr>
      <dgm:t>
        <a:bodyPr/>
        <a:lstStyle/>
        <a:p>
          <a:r>
            <a:rPr lang="en-US" sz="1800" dirty="0" smtClean="0"/>
            <a:t>Interdisciplinary EN Honors Class Options</a:t>
          </a:r>
          <a:endParaRPr lang="en-US" sz="1800" dirty="0"/>
        </a:p>
      </dgm:t>
    </dgm:pt>
    <dgm:pt modelId="{5337D229-E330-4525-B0FA-14EC5A80604A}" type="parTrans" cxnId="{32AA6160-4426-4C4D-93AE-E2F474E37AD9}">
      <dgm:prSet/>
      <dgm:spPr/>
      <dgm:t>
        <a:bodyPr/>
        <a:lstStyle/>
        <a:p>
          <a:endParaRPr lang="en-US" sz="2400"/>
        </a:p>
      </dgm:t>
    </dgm:pt>
    <dgm:pt modelId="{C056AC5D-B04E-4376-A1CB-3EAB7BE5AF5B}" type="sibTrans" cxnId="{32AA6160-4426-4C4D-93AE-E2F474E37AD9}">
      <dgm:prSet/>
      <dgm:spPr/>
      <dgm:t>
        <a:bodyPr/>
        <a:lstStyle/>
        <a:p>
          <a:endParaRPr lang="en-US" sz="2400"/>
        </a:p>
      </dgm:t>
    </dgm:pt>
    <dgm:pt modelId="{D6510970-8F9C-4B45-A0F3-6ACB9AA76D40}">
      <dgm:prSet phldrT="[Text]" custT="1"/>
      <dgm:spPr/>
      <dgm:t>
        <a:bodyPr/>
        <a:lstStyle/>
        <a:p>
          <a:r>
            <a:rPr lang="en-US" sz="1400" dirty="0" smtClean="0"/>
            <a:t>ARE 3030 (3) [H, HP 315 Mode of Understanding]</a:t>
          </a:r>
          <a:endParaRPr lang="en-US" sz="1400" dirty="0"/>
        </a:p>
      </dgm:t>
    </dgm:pt>
    <dgm:pt modelId="{7A9FC291-2B6A-4475-8B09-917F9F09E3AB}" type="parTrans" cxnId="{C6E7222A-5F84-456A-9806-D51868FAF8A9}">
      <dgm:prSet/>
      <dgm:spPr/>
      <dgm:t>
        <a:bodyPr/>
        <a:lstStyle/>
        <a:p>
          <a:endParaRPr lang="en-US" sz="2400"/>
        </a:p>
      </dgm:t>
    </dgm:pt>
    <dgm:pt modelId="{4B87F32C-3630-48F2-9114-4262C0BEEA9E}" type="sibTrans" cxnId="{C6E7222A-5F84-456A-9806-D51868FAF8A9}">
      <dgm:prSet/>
      <dgm:spPr/>
      <dgm:t>
        <a:bodyPr/>
        <a:lstStyle/>
        <a:p>
          <a:endParaRPr lang="en-US" sz="2400"/>
        </a:p>
      </dgm:t>
    </dgm:pt>
    <dgm:pt modelId="{CC6B7442-0B72-4EF2-9F13-1325B51AFF9F}">
      <dgm:prSet phldrT="[Text]" custT="1"/>
      <dgm:spPr>
        <a:ln w="19050">
          <a:solidFill>
            <a:srgbClr val="FF0000"/>
          </a:solidFill>
        </a:ln>
      </dgm:spPr>
      <dgm:t>
        <a:bodyPr/>
        <a:lstStyle/>
        <a:p>
          <a:r>
            <a:rPr lang="en-US" sz="1800" dirty="0" smtClean="0"/>
            <a:t>Identified EN Honors Section Courses</a:t>
          </a:r>
          <a:endParaRPr lang="en-US" sz="1800" dirty="0"/>
        </a:p>
      </dgm:t>
    </dgm:pt>
    <dgm:pt modelId="{E3D139E0-5DC2-4F8E-9F8F-B3F0EBCD4689}" type="parTrans" cxnId="{102D6D4D-90C9-40F4-A001-35DCC329B127}">
      <dgm:prSet/>
      <dgm:spPr/>
      <dgm:t>
        <a:bodyPr/>
        <a:lstStyle/>
        <a:p>
          <a:endParaRPr lang="en-US" sz="2400"/>
        </a:p>
      </dgm:t>
    </dgm:pt>
    <dgm:pt modelId="{FF80E1BA-0D6F-4EE8-9640-892A5897DBCD}" type="sibTrans" cxnId="{102D6D4D-90C9-40F4-A001-35DCC329B127}">
      <dgm:prSet/>
      <dgm:spPr/>
      <dgm:t>
        <a:bodyPr/>
        <a:lstStyle/>
        <a:p>
          <a:endParaRPr lang="en-US" sz="2400"/>
        </a:p>
      </dgm:t>
    </dgm:pt>
    <dgm:pt modelId="{FE0A3CAE-D039-42F2-AF12-1E6F6793A633}">
      <dgm:prSet phldrT="[Text]" custT="1"/>
      <dgm:spPr/>
      <dgm:t>
        <a:bodyPr/>
        <a:lstStyle/>
        <a:p>
          <a:r>
            <a:rPr lang="en-US" sz="1400" dirty="0" smtClean="0"/>
            <a:t>ARE 1600 (3) [HP for ARE] </a:t>
          </a:r>
          <a:endParaRPr lang="en-US" sz="1400" dirty="0"/>
        </a:p>
      </dgm:t>
    </dgm:pt>
    <dgm:pt modelId="{7E2ED2D1-AFF4-4DED-BB53-30A310825CE2}" type="parTrans" cxnId="{A6FB3C49-AB75-4315-BB6B-886AA454F16F}">
      <dgm:prSet/>
      <dgm:spPr/>
      <dgm:t>
        <a:bodyPr/>
        <a:lstStyle/>
        <a:p>
          <a:endParaRPr lang="en-US" sz="2400"/>
        </a:p>
      </dgm:t>
    </dgm:pt>
    <dgm:pt modelId="{417BDEF2-191B-4000-BDE8-D3D22A51FCF3}" type="sibTrans" cxnId="{A6FB3C49-AB75-4315-BB6B-886AA454F16F}">
      <dgm:prSet/>
      <dgm:spPr/>
      <dgm:t>
        <a:bodyPr/>
        <a:lstStyle/>
        <a:p>
          <a:endParaRPr lang="en-US" sz="2400"/>
        </a:p>
      </dgm:t>
    </dgm:pt>
    <dgm:pt modelId="{17D2A5FE-4F70-4DF9-AC46-9098C5BD64AA}">
      <dgm:prSet phldrT="[Text]" custT="1"/>
      <dgm:spPr/>
      <dgm:t>
        <a:bodyPr/>
        <a:lstStyle/>
        <a:p>
          <a:endParaRPr lang="en-US" sz="1400" dirty="0"/>
        </a:p>
      </dgm:t>
    </dgm:pt>
    <dgm:pt modelId="{101B1F44-8411-4177-AEC3-7688929F222A}" type="parTrans" cxnId="{5A7E7697-D5F8-46E0-931D-1B11FA1D692E}">
      <dgm:prSet/>
      <dgm:spPr/>
      <dgm:t>
        <a:bodyPr/>
        <a:lstStyle/>
        <a:p>
          <a:endParaRPr lang="en-US" sz="2400"/>
        </a:p>
      </dgm:t>
    </dgm:pt>
    <dgm:pt modelId="{A87DD57C-7E8E-41C3-9602-914C7D985119}" type="sibTrans" cxnId="{5A7E7697-D5F8-46E0-931D-1B11FA1D692E}">
      <dgm:prSet/>
      <dgm:spPr/>
      <dgm:t>
        <a:bodyPr/>
        <a:lstStyle/>
        <a:p>
          <a:endParaRPr lang="en-US" sz="2400"/>
        </a:p>
      </dgm:t>
    </dgm:pt>
    <dgm:pt modelId="{9AEAFAB9-E536-4ACF-AA30-073F10E98B11}">
      <dgm:prSet phldrT="[Text]" custT="1"/>
      <dgm:spPr/>
      <dgm:t>
        <a:bodyPr/>
        <a:lstStyle/>
        <a:p>
          <a:r>
            <a:rPr lang="en-US" sz="1400" dirty="0" smtClean="0"/>
            <a:t>Graduate Level Course (3) [HP, UL Elective]</a:t>
          </a:r>
          <a:endParaRPr lang="en-US" sz="1400" dirty="0"/>
        </a:p>
      </dgm:t>
    </dgm:pt>
    <dgm:pt modelId="{5BA14381-AFFD-467C-B375-4A4E8173F417}" type="parTrans" cxnId="{8C8BEAF7-C28F-4C22-8EA6-E5BCCE652E91}">
      <dgm:prSet/>
      <dgm:spPr/>
      <dgm:t>
        <a:bodyPr/>
        <a:lstStyle/>
        <a:p>
          <a:endParaRPr lang="en-US" sz="2400"/>
        </a:p>
      </dgm:t>
    </dgm:pt>
    <dgm:pt modelId="{9262F345-93BB-46CD-9083-880724E5C4E5}" type="sibTrans" cxnId="{8C8BEAF7-C28F-4C22-8EA6-E5BCCE652E91}">
      <dgm:prSet/>
      <dgm:spPr/>
      <dgm:t>
        <a:bodyPr/>
        <a:lstStyle/>
        <a:p>
          <a:endParaRPr lang="en-US" sz="2400"/>
        </a:p>
      </dgm:t>
    </dgm:pt>
    <dgm:pt modelId="{8880F468-A473-4B29-8738-FF06E9CC91FF}">
      <dgm:prSet phldrT="[Text]" custT="1"/>
      <dgm:spPr/>
      <dgm:t>
        <a:bodyPr/>
        <a:lstStyle/>
        <a:p>
          <a:r>
            <a:rPr lang="en-US" sz="1400" dirty="0" smtClean="0"/>
            <a:t>Existing Course Honors Section (3) [HP, UL Elective]</a:t>
          </a:r>
          <a:endParaRPr lang="en-US" sz="1400" dirty="0"/>
        </a:p>
      </dgm:t>
    </dgm:pt>
    <dgm:pt modelId="{249A8A60-56CE-4114-AF14-43DD50F240AB}" type="parTrans" cxnId="{E15E1A9D-3CA0-437F-9D56-CFEACC9EDE1F}">
      <dgm:prSet/>
      <dgm:spPr/>
      <dgm:t>
        <a:bodyPr/>
        <a:lstStyle/>
        <a:p>
          <a:endParaRPr lang="en-US" sz="2400"/>
        </a:p>
      </dgm:t>
    </dgm:pt>
    <dgm:pt modelId="{0BE3A11A-EDF3-43E5-8DF7-B8E9ED1AD2DF}" type="sibTrans" cxnId="{E15E1A9D-3CA0-437F-9D56-CFEACC9EDE1F}">
      <dgm:prSet/>
      <dgm:spPr/>
      <dgm:t>
        <a:bodyPr/>
        <a:lstStyle/>
        <a:p>
          <a:endParaRPr lang="en-US" sz="2400"/>
        </a:p>
      </dgm:t>
    </dgm:pt>
    <dgm:pt modelId="{3FA57C0E-6912-435B-A5D8-1EFE67914E70}">
      <dgm:prSet phldrT="[Text]" custT="1"/>
      <dgm:spPr/>
      <dgm:t>
        <a:bodyPr/>
        <a:lstStyle/>
        <a:p>
          <a:r>
            <a:rPr lang="en-US" sz="1400" dirty="0" smtClean="0"/>
            <a:t>EE 4620 (3) [HP UL Elective]</a:t>
          </a:r>
          <a:endParaRPr lang="en-US" sz="1400" dirty="0"/>
        </a:p>
      </dgm:t>
    </dgm:pt>
    <dgm:pt modelId="{F3332DFD-B5BE-4B5F-A866-A26739732695}" type="parTrans" cxnId="{883AE0A4-A36E-4A8A-8F9F-DC803C15D37C}">
      <dgm:prSet/>
      <dgm:spPr/>
      <dgm:t>
        <a:bodyPr/>
        <a:lstStyle/>
        <a:p>
          <a:endParaRPr lang="en-US" sz="2400"/>
        </a:p>
      </dgm:t>
    </dgm:pt>
    <dgm:pt modelId="{E66E6163-EA81-452F-91E7-CEDC6FD5DB82}" type="sibTrans" cxnId="{883AE0A4-A36E-4A8A-8F9F-DC803C15D37C}">
      <dgm:prSet/>
      <dgm:spPr/>
      <dgm:t>
        <a:bodyPr/>
        <a:lstStyle/>
        <a:p>
          <a:endParaRPr lang="en-US" sz="2400"/>
        </a:p>
      </dgm:t>
    </dgm:pt>
    <dgm:pt modelId="{D4F716F0-0332-4329-ACAB-127A4DBFBC9F}">
      <dgm:prSet phldrT="[Text]" custT="1"/>
      <dgm:spPr/>
      <dgm:t>
        <a:bodyPr/>
        <a:lstStyle/>
        <a:p>
          <a:r>
            <a:rPr lang="en-US" sz="1400" smtClean="0"/>
            <a:t>COSC 1020 </a:t>
          </a:r>
          <a:r>
            <a:rPr lang="en-US" sz="1400" dirty="0" smtClean="0"/>
            <a:t>(3) [Q, HP for COSC]</a:t>
          </a:r>
          <a:endParaRPr lang="en-US" sz="1400" dirty="0"/>
        </a:p>
      </dgm:t>
    </dgm:pt>
    <dgm:pt modelId="{595CD8EF-EE0A-4356-B3F5-936A0F196AEF}" type="parTrans" cxnId="{C41EF8A8-F7C3-4052-B011-7F3A2BCDBDD6}">
      <dgm:prSet/>
      <dgm:spPr/>
      <dgm:t>
        <a:bodyPr/>
        <a:lstStyle/>
        <a:p>
          <a:endParaRPr lang="en-US" sz="2400"/>
        </a:p>
      </dgm:t>
    </dgm:pt>
    <dgm:pt modelId="{5AF88A0B-57A0-47CD-9C66-0C0BDAFC3362}" type="sibTrans" cxnId="{C41EF8A8-F7C3-4052-B011-7F3A2BCDBDD6}">
      <dgm:prSet/>
      <dgm:spPr/>
      <dgm:t>
        <a:bodyPr/>
        <a:lstStyle/>
        <a:p>
          <a:endParaRPr lang="en-US" sz="2400"/>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A9DD881E-A532-414B-870C-8ADE2076F78C}" type="pres">
      <dgm:prSet presAssocID="{477D14C5-CED9-4CFC-B338-DFB0C8090B9F}" presName="parentText" presStyleLbl="node1" presStyleIdx="0" presStyleCnt="3" custLinFactNeighborY="-4222">
        <dgm:presLayoutVars>
          <dgm:chMax val="0"/>
          <dgm:bulletEnabled val="1"/>
        </dgm:presLayoutVars>
      </dgm:prSet>
      <dgm:spPr/>
      <dgm:t>
        <a:bodyPr/>
        <a:lstStyle/>
        <a:p>
          <a:endParaRPr lang="en-US"/>
        </a:p>
      </dgm:t>
    </dgm:pt>
    <dgm:pt modelId="{CD5F6E02-AD43-4E7A-935B-DDF5D6C74800}" type="pres">
      <dgm:prSet presAssocID="{477D14C5-CED9-4CFC-B338-DFB0C8090B9F}" presName="childText" presStyleLbl="revTx" presStyleIdx="0" presStyleCnt="3" custScaleY="97444" custLinFactNeighborY="12080">
        <dgm:presLayoutVars>
          <dgm:bulletEnabled val="1"/>
        </dgm:presLayoutVars>
      </dgm:prSet>
      <dgm:spPr/>
      <dgm:t>
        <a:bodyPr/>
        <a:lstStyle/>
        <a:p>
          <a:endParaRPr lang="en-US"/>
        </a:p>
      </dgm:t>
    </dgm:pt>
    <dgm:pt modelId="{81203336-F3DE-4B3A-BCF4-0F68C23AC2BB}" type="pres">
      <dgm:prSet presAssocID="{3C67E77D-62FA-499D-B5E6-E79A091C5267}" presName="parentText" presStyleLbl="node1" presStyleIdx="1" presStyleCnt="3" custLinFactNeighborY="-28546">
        <dgm:presLayoutVars>
          <dgm:chMax val="0"/>
          <dgm:bulletEnabled val="1"/>
        </dgm:presLayoutVars>
      </dgm:prSet>
      <dgm:spPr/>
      <dgm:t>
        <a:bodyPr/>
        <a:lstStyle/>
        <a:p>
          <a:endParaRPr lang="en-US"/>
        </a:p>
      </dgm:t>
    </dgm:pt>
    <dgm:pt modelId="{782956A5-ADC8-4959-B856-589B9D9B9635}" type="pres">
      <dgm:prSet presAssocID="{3C67E77D-62FA-499D-B5E6-E79A091C5267}" presName="childText" presStyleLbl="revTx" presStyleIdx="1" presStyleCnt="3" custScaleY="111801">
        <dgm:presLayoutVars>
          <dgm:bulletEnabled val="1"/>
        </dgm:presLayoutVars>
      </dgm:prSet>
      <dgm:spPr/>
      <dgm:t>
        <a:bodyPr/>
        <a:lstStyle/>
        <a:p>
          <a:endParaRPr lang="en-US"/>
        </a:p>
      </dgm:t>
    </dgm:pt>
    <dgm:pt modelId="{D64CB5D5-837D-47FC-9E42-A26D800BC695}" type="pres">
      <dgm:prSet presAssocID="{CC6B7442-0B72-4EF2-9F13-1325B51AFF9F}" presName="parentText" presStyleLbl="node1" presStyleIdx="2" presStyleCnt="3" custLinFactNeighborX="-229" custLinFactNeighborY="-3857">
        <dgm:presLayoutVars>
          <dgm:chMax val="0"/>
          <dgm:bulletEnabled val="1"/>
        </dgm:presLayoutVars>
      </dgm:prSet>
      <dgm:spPr/>
      <dgm:t>
        <a:bodyPr/>
        <a:lstStyle/>
        <a:p>
          <a:endParaRPr lang="en-US"/>
        </a:p>
      </dgm:t>
    </dgm:pt>
    <dgm:pt modelId="{08B7B17B-8600-44B0-B235-389E5D71D804}" type="pres">
      <dgm:prSet presAssocID="{CC6B7442-0B72-4EF2-9F13-1325B51AFF9F}" presName="childText" presStyleLbl="revTx" presStyleIdx="2" presStyleCnt="3">
        <dgm:presLayoutVars>
          <dgm:bulletEnabled val="1"/>
        </dgm:presLayoutVars>
      </dgm:prSet>
      <dgm:spPr/>
      <dgm:t>
        <a:bodyPr/>
        <a:lstStyle/>
        <a:p>
          <a:endParaRPr lang="en-US"/>
        </a:p>
      </dgm:t>
    </dgm:pt>
  </dgm:ptLst>
  <dgm:cxnLst>
    <dgm:cxn modelId="{87AD0085-41E8-4E29-BBED-9D1036577237}" type="presOf" srcId="{C111C18A-FD96-4E63-821A-54D70D8DC65F}" destId="{CD5F6E02-AD43-4E7A-935B-DDF5D6C74800}" srcOrd="0" destOrd="0" presId="urn:microsoft.com/office/officeart/2005/8/layout/vList2"/>
    <dgm:cxn modelId="{606E9736-4A1B-4117-A39C-656F3D099C99}" type="presOf" srcId="{8880F468-A473-4B29-8738-FF06E9CC91FF}" destId="{CD5F6E02-AD43-4E7A-935B-DDF5D6C74800}" srcOrd="0" destOrd="3" presId="urn:microsoft.com/office/officeart/2005/8/layout/vList2"/>
    <dgm:cxn modelId="{883AE0A4-A36E-4A8A-8F9F-DC803C15D37C}" srcId="{CC6B7442-0B72-4EF2-9F13-1325B51AFF9F}" destId="{3FA57C0E-6912-435B-A5D8-1EFE67914E70}" srcOrd="2" destOrd="0" parTransId="{F3332DFD-B5BE-4B5F-A866-A26739732695}" sibTransId="{E66E6163-EA81-452F-91E7-CEDC6FD5DB82}"/>
    <dgm:cxn modelId="{FFD8B471-C98F-4DB5-8DE3-2AB7E896ADD5}" srcId="{477D14C5-CED9-4CFC-B338-DFB0C8090B9F}" destId="{C111C18A-FD96-4E63-821A-54D70D8DC65F}" srcOrd="0" destOrd="0" parTransId="{83BE74EF-FAB4-45A2-BBED-7CD5259AB210}" sibTransId="{B4F34DE2-2DAE-4F88-8C78-BD8892EBF4FF}"/>
    <dgm:cxn modelId="{85B80D8C-EBB2-4A80-BB6C-93E30B69F4BB}" type="presOf" srcId="{33EAD35F-38F2-4CB7-9A6D-B04FFD8A51FD}" destId="{CD5F6E02-AD43-4E7A-935B-DDF5D6C74800}" srcOrd="0" destOrd="1" presId="urn:microsoft.com/office/officeart/2005/8/layout/vList2"/>
    <dgm:cxn modelId="{E15E1A9D-3CA0-437F-9D56-CFEACC9EDE1F}" srcId="{477D14C5-CED9-4CFC-B338-DFB0C8090B9F}" destId="{8880F468-A473-4B29-8738-FF06E9CC91FF}" srcOrd="3" destOrd="0" parTransId="{249A8A60-56CE-4114-AF14-43DD50F240AB}" sibTransId="{0BE3A11A-EDF3-43E5-8DF7-B8E9ED1AD2DF}"/>
    <dgm:cxn modelId="{0C06C103-5EAB-4DAA-9BC6-01ED326F4F18}" type="presOf" srcId="{9AEAFAB9-E536-4ACF-AA30-073F10E98B11}" destId="{CD5F6E02-AD43-4E7A-935B-DDF5D6C74800}" srcOrd="0" destOrd="2" presId="urn:microsoft.com/office/officeart/2005/8/layout/vList2"/>
    <dgm:cxn modelId="{7D461F02-AB37-447A-AC6B-D31C4D2EC6A9}" srcId="{90119837-5B71-4D44-BB01-DB0B084933C8}" destId="{477D14C5-CED9-4CFC-B338-DFB0C8090B9F}" srcOrd="0" destOrd="0" parTransId="{92DFCBC7-BC14-4697-8ECD-BF0D5B1EDA3B}" sibTransId="{87E3C0DB-7BEE-424E-8E11-B838D238D595}"/>
    <dgm:cxn modelId="{32AA6160-4426-4C4D-93AE-E2F474E37AD9}" srcId="{90119837-5B71-4D44-BB01-DB0B084933C8}" destId="{3C67E77D-62FA-499D-B5E6-E79A091C5267}" srcOrd="1" destOrd="0" parTransId="{5337D229-E330-4525-B0FA-14EC5A80604A}" sibTransId="{C056AC5D-B04E-4376-A1CB-3EAB7BE5AF5B}"/>
    <dgm:cxn modelId="{5A7E7697-D5F8-46E0-931D-1B11FA1D692E}" srcId="{477D14C5-CED9-4CFC-B338-DFB0C8090B9F}" destId="{17D2A5FE-4F70-4DF9-AC46-9098C5BD64AA}" srcOrd="4" destOrd="0" parTransId="{101B1F44-8411-4177-AEC3-7688929F222A}" sibTransId="{A87DD57C-7E8E-41C3-9602-914C7D985119}"/>
    <dgm:cxn modelId="{C727AD81-96EF-4D1F-BBB6-4801BA48C453}" type="presOf" srcId="{3FA57C0E-6912-435B-A5D8-1EFE67914E70}" destId="{08B7B17B-8600-44B0-B235-389E5D71D804}" srcOrd="0" destOrd="2" presId="urn:microsoft.com/office/officeart/2005/8/layout/vList2"/>
    <dgm:cxn modelId="{AB09493F-37CB-481D-BE1C-7A521AC3963B}" type="presOf" srcId="{477D14C5-CED9-4CFC-B338-DFB0C8090B9F}" destId="{A9DD881E-A532-414B-870C-8ADE2076F78C}" srcOrd="0" destOrd="0" presId="urn:microsoft.com/office/officeart/2005/8/layout/vList2"/>
    <dgm:cxn modelId="{A6FB3C49-AB75-4315-BB6B-886AA454F16F}" srcId="{CC6B7442-0B72-4EF2-9F13-1325B51AFF9F}" destId="{FE0A3CAE-D039-42F2-AF12-1E6F6793A633}" srcOrd="1" destOrd="0" parTransId="{7E2ED2D1-AFF4-4DED-BB53-30A310825CE2}" sibTransId="{417BDEF2-191B-4000-BDE8-D3D22A51FCF3}"/>
    <dgm:cxn modelId="{C6E7222A-5F84-456A-9806-D51868FAF8A9}" srcId="{3C67E77D-62FA-499D-B5E6-E79A091C5267}" destId="{D6510970-8F9C-4B45-A0F3-6ACB9AA76D40}" srcOrd="0" destOrd="0" parTransId="{7A9FC291-2B6A-4475-8B09-917F9F09E3AB}" sibTransId="{4B87F32C-3630-48F2-9114-4262C0BEEA9E}"/>
    <dgm:cxn modelId="{DC6E05B4-83E9-4C3F-9822-9E1D41C41D9E}" type="presOf" srcId="{CC6B7442-0B72-4EF2-9F13-1325B51AFF9F}" destId="{D64CB5D5-837D-47FC-9E42-A26D800BC695}" srcOrd="0" destOrd="0" presId="urn:microsoft.com/office/officeart/2005/8/layout/vList2"/>
    <dgm:cxn modelId="{FAC3D40F-8E66-452D-9CA4-C2871F2D10EF}" srcId="{477D14C5-CED9-4CFC-B338-DFB0C8090B9F}" destId="{33EAD35F-38F2-4CB7-9A6D-B04FFD8A51FD}" srcOrd="1" destOrd="0" parTransId="{81FE7DB1-4BFC-4407-80A9-E5514E94C61D}" sibTransId="{4B66B839-1910-459B-92B2-14846EBA7A70}"/>
    <dgm:cxn modelId="{102D6D4D-90C9-40F4-A001-35DCC329B127}" srcId="{90119837-5B71-4D44-BB01-DB0B084933C8}" destId="{CC6B7442-0B72-4EF2-9F13-1325B51AFF9F}" srcOrd="2" destOrd="0" parTransId="{E3D139E0-5DC2-4F8E-9F8F-B3F0EBCD4689}" sibTransId="{FF80E1BA-0D6F-4EE8-9640-892A5897DBCD}"/>
    <dgm:cxn modelId="{8C8BEAF7-C28F-4C22-8EA6-E5BCCE652E91}" srcId="{477D14C5-CED9-4CFC-B338-DFB0C8090B9F}" destId="{9AEAFAB9-E536-4ACF-AA30-073F10E98B11}" srcOrd="2" destOrd="0" parTransId="{5BA14381-AFFD-467C-B375-4A4E8173F417}" sibTransId="{9262F345-93BB-46CD-9083-880724E5C4E5}"/>
    <dgm:cxn modelId="{E2EE33AC-3CDB-41AB-99D0-EE89822B0377}" type="presOf" srcId="{90119837-5B71-4D44-BB01-DB0B084933C8}" destId="{ED5DCCC5-BCA8-4491-AA37-BAF153ECA184}" srcOrd="0" destOrd="0" presId="urn:microsoft.com/office/officeart/2005/8/layout/vList2"/>
    <dgm:cxn modelId="{44946EF3-425E-42C8-A6FB-ABA83804B586}" type="presOf" srcId="{D6510970-8F9C-4B45-A0F3-6ACB9AA76D40}" destId="{782956A5-ADC8-4959-B856-589B9D9B9635}" srcOrd="0" destOrd="0" presId="urn:microsoft.com/office/officeart/2005/8/layout/vList2"/>
    <dgm:cxn modelId="{F3770B74-60B7-438A-9C14-87FF95D04624}" type="presOf" srcId="{FE0A3CAE-D039-42F2-AF12-1E6F6793A633}" destId="{08B7B17B-8600-44B0-B235-389E5D71D804}" srcOrd="0" destOrd="1" presId="urn:microsoft.com/office/officeart/2005/8/layout/vList2"/>
    <dgm:cxn modelId="{910CEA5B-99F5-4CDE-8ED2-878D4E0D586A}" type="presOf" srcId="{17D2A5FE-4F70-4DF9-AC46-9098C5BD64AA}" destId="{CD5F6E02-AD43-4E7A-935B-DDF5D6C74800}" srcOrd="0" destOrd="4" presId="urn:microsoft.com/office/officeart/2005/8/layout/vList2"/>
    <dgm:cxn modelId="{1FAFEA8A-F5E1-4415-B664-B88FE7A09186}" type="presOf" srcId="{D4F716F0-0332-4329-ACAB-127A4DBFBC9F}" destId="{08B7B17B-8600-44B0-B235-389E5D71D804}" srcOrd="0" destOrd="0" presId="urn:microsoft.com/office/officeart/2005/8/layout/vList2"/>
    <dgm:cxn modelId="{80D369CF-62F1-4541-AEE2-AB29E5A204FB}" type="presOf" srcId="{3C67E77D-62FA-499D-B5E6-E79A091C5267}" destId="{81203336-F3DE-4B3A-BCF4-0F68C23AC2BB}" srcOrd="0" destOrd="0" presId="urn:microsoft.com/office/officeart/2005/8/layout/vList2"/>
    <dgm:cxn modelId="{C41EF8A8-F7C3-4052-B011-7F3A2BCDBDD6}" srcId="{CC6B7442-0B72-4EF2-9F13-1325B51AFF9F}" destId="{D4F716F0-0332-4329-ACAB-127A4DBFBC9F}" srcOrd="0" destOrd="0" parTransId="{595CD8EF-EE0A-4356-B3F5-936A0F196AEF}" sibTransId="{5AF88A0B-57A0-47CD-9C66-0C0BDAFC3362}"/>
    <dgm:cxn modelId="{8ED8745E-70AE-4940-BBB9-FB6376BDA0D9}" type="presParOf" srcId="{ED5DCCC5-BCA8-4491-AA37-BAF153ECA184}" destId="{A9DD881E-A532-414B-870C-8ADE2076F78C}" srcOrd="0" destOrd="0" presId="urn:microsoft.com/office/officeart/2005/8/layout/vList2"/>
    <dgm:cxn modelId="{31CF7A1A-6E4D-4D10-861C-4FF0D37EB7F8}" type="presParOf" srcId="{ED5DCCC5-BCA8-4491-AA37-BAF153ECA184}" destId="{CD5F6E02-AD43-4E7A-935B-DDF5D6C74800}" srcOrd="1" destOrd="0" presId="urn:microsoft.com/office/officeart/2005/8/layout/vList2"/>
    <dgm:cxn modelId="{9126909B-F016-45D1-8092-6C3135AB4C8A}" type="presParOf" srcId="{ED5DCCC5-BCA8-4491-AA37-BAF153ECA184}" destId="{81203336-F3DE-4B3A-BCF4-0F68C23AC2BB}" srcOrd="2" destOrd="0" presId="urn:microsoft.com/office/officeart/2005/8/layout/vList2"/>
    <dgm:cxn modelId="{730D2F2D-B4CA-4D4B-834E-CF6050C80AD0}" type="presParOf" srcId="{ED5DCCC5-BCA8-4491-AA37-BAF153ECA184}" destId="{782956A5-ADC8-4959-B856-589B9D9B9635}" srcOrd="3" destOrd="0" presId="urn:microsoft.com/office/officeart/2005/8/layout/vList2"/>
    <dgm:cxn modelId="{4902803D-CBF9-4D0B-9ABD-A3F2B1110870}" type="presParOf" srcId="{ED5DCCC5-BCA8-4491-AA37-BAF153ECA184}" destId="{D64CB5D5-837D-47FC-9E42-A26D800BC695}" srcOrd="4" destOrd="0" presId="urn:microsoft.com/office/officeart/2005/8/layout/vList2"/>
    <dgm:cxn modelId="{23FA2328-0584-487D-931D-ED8370AFC6E0}"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4260099" cy="617156"/>
        </a:xfrm>
        <a:prstGeom prst="roundRect">
          <a:avLst/>
        </a:prstGeom>
        <a:solidFill>
          <a:schemeClr val="lt1">
            <a:hueOff val="0"/>
            <a:satOff val="0"/>
            <a:lumOff val="0"/>
            <a:alphaOff val="0"/>
          </a:schemeClr>
        </a:solidFill>
        <a:ln w="190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EN Honors Class Options</a:t>
          </a:r>
          <a:endParaRPr lang="en-US" sz="1800" kern="1200" dirty="0"/>
        </a:p>
      </dsp:txBody>
      <dsp:txXfrm>
        <a:off x="30127" y="30127"/>
        <a:ext cx="4199845" cy="556902"/>
      </dsp:txXfrm>
    </dsp:sp>
    <dsp:sp modelId="{CD5F6E02-AD43-4E7A-935B-DDF5D6C74800}">
      <dsp:nvSpPr>
        <dsp:cNvPr id="0" name=""/>
        <dsp:cNvSpPr/>
      </dsp:nvSpPr>
      <dsp:spPr>
        <a:xfrm>
          <a:off x="0" y="698879"/>
          <a:ext cx="4260099" cy="116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5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Methods/Seminar (3) [HP, UL Elective, COM3]</a:t>
          </a:r>
          <a:endParaRPr lang="en-US" sz="1400" kern="1200" dirty="0"/>
        </a:p>
        <a:p>
          <a:pPr marL="114300" lvl="1" indent="-114300" algn="l" defTabSz="622300">
            <a:lnSpc>
              <a:spcPct val="90000"/>
            </a:lnSpc>
            <a:spcBef>
              <a:spcPct val="0"/>
            </a:spcBef>
            <a:spcAft>
              <a:spcPct val="20000"/>
            </a:spcAft>
            <a:buChar char="••"/>
          </a:pPr>
          <a:r>
            <a:rPr lang="en-US" sz="1400" kern="1200" dirty="0" smtClean="0"/>
            <a:t>Independent Study/Research (3) [HP, UL Elective]</a:t>
          </a:r>
          <a:endParaRPr lang="en-US" sz="1400" kern="1200" dirty="0"/>
        </a:p>
        <a:p>
          <a:pPr marL="114300" lvl="1" indent="-114300" algn="l" defTabSz="622300">
            <a:lnSpc>
              <a:spcPct val="90000"/>
            </a:lnSpc>
            <a:spcBef>
              <a:spcPct val="0"/>
            </a:spcBef>
            <a:spcAft>
              <a:spcPct val="20000"/>
            </a:spcAft>
            <a:buChar char="••"/>
          </a:pPr>
          <a:r>
            <a:rPr lang="en-US" sz="1400" kern="1200" dirty="0" smtClean="0"/>
            <a:t>Graduate Level Course (3) [HP, UL Elective]</a:t>
          </a:r>
          <a:endParaRPr lang="en-US" sz="1400" kern="1200" dirty="0"/>
        </a:p>
        <a:p>
          <a:pPr marL="114300" lvl="1" indent="-114300" algn="l" defTabSz="622300">
            <a:lnSpc>
              <a:spcPct val="90000"/>
            </a:lnSpc>
            <a:spcBef>
              <a:spcPct val="0"/>
            </a:spcBef>
            <a:spcAft>
              <a:spcPct val="20000"/>
            </a:spcAft>
            <a:buChar char="••"/>
          </a:pPr>
          <a:r>
            <a:rPr lang="en-US" sz="1400" kern="1200" dirty="0" smtClean="0"/>
            <a:t>Existing Course Honors Section (3) [HP, UL Elective]</a:t>
          </a:r>
          <a:endParaRPr lang="en-US" sz="1400" kern="1200" dirty="0"/>
        </a:p>
        <a:p>
          <a:pPr marL="114300" lvl="1" indent="-114300" algn="l" defTabSz="622300">
            <a:lnSpc>
              <a:spcPct val="90000"/>
            </a:lnSpc>
            <a:spcBef>
              <a:spcPct val="0"/>
            </a:spcBef>
            <a:spcAft>
              <a:spcPct val="20000"/>
            </a:spcAft>
            <a:buChar char="••"/>
          </a:pPr>
          <a:endParaRPr lang="en-US" sz="1400" kern="1200" dirty="0"/>
        </a:p>
      </dsp:txBody>
      <dsp:txXfrm>
        <a:off x="0" y="698879"/>
        <a:ext cx="4260099" cy="1163732"/>
      </dsp:txXfrm>
    </dsp:sp>
    <dsp:sp modelId="{81203336-F3DE-4B3A-BCF4-0F68C23AC2BB}">
      <dsp:nvSpPr>
        <dsp:cNvPr id="0" name=""/>
        <dsp:cNvSpPr/>
      </dsp:nvSpPr>
      <dsp:spPr>
        <a:xfrm>
          <a:off x="0" y="1632213"/>
          <a:ext cx="4260099" cy="617156"/>
        </a:xfrm>
        <a:prstGeom prst="roundRect">
          <a:avLst/>
        </a:prstGeom>
        <a:solidFill>
          <a:schemeClr val="lt1">
            <a:hueOff val="0"/>
            <a:satOff val="0"/>
            <a:lumOff val="0"/>
            <a:alphaOff val="0"/>
          </a:schemeClr>
        </a:solidFill>
        <a:ln w="190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Interdisciplinary EN Honors Class Options</a:t>
          </a:r>
          <a:endParaRPr lang="en-US" sz="1800" kern="1200" dirty="0"/>
        </a:p>
      </dsp:txBody>
      <dsp:txXfrm>
        <a:off x="30127" y="1662340"/>
        <a:ext cx="4199845" cy="556902"/>
      </dsp:txXfrm>
    </dsp:sp>
    <dsp:sp modelId="{782956A5-ADC8-4959-B856-589B9D9B9635}">
      <dsp:nvSpPr>
        <dsp:cNvPr id="0" name=""/>
        <dsp:cNvSpPr/>
      </dsp:nvSpPr>
      <dsp:spPr>
        <a:xfrm>
          <a:off x="0" y="2405216"/>
          <a:ext cx="4260099" cy="610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5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ARE 3030 (3) [H, HP 315 Mode of Understanding]</a:t>
          </a:r>
          <a:endParaRPr lang="en-US" sz="1400" kern="1200" dirty="0"/>
        </a:p>
      </dsp:txBody>
      <dsp:txXfrm>
        <a:off x="0" y="2405216"/>
        <a:ext cx="4260099" cy="610373"/>
      </dsp:txXfrm>
    </dsp:sp>
    <dsp:sp modelId="{D64CB5D5-837D-47FC-9E42-A26D800BC695}">
      <dsp:nvSpPr>
        <dsp:cNvPr id="0" name=""/>
        <dsp:cNvSpPr/>
      </dsp:nvSpPr>
      <dsp:spPr>
        <a:xfrm>
          <a:off x="0" y="2987952"/>
          <a:ext cx="4260099" cy="617156"/>
        </a:xfrm>
        <a:prstGeom prst="roundRect">
          <a:avLst/>
        </a:prstGeom>
        <a:solidFill>
          <a:schemeClr val="lt1">
            <a:hueOff val="0"/>
            <a:satOff val="0"/>
            <a:lumOff val="0"/>
            <a:alphaOff val="0"/>
          </a:schemeClr>
        </a:solidFill>
        <a:ln w="190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Identified EN Honors Section Courses</a:t>
          </a:r>
          <a:endParaRPr lang="en-US" sz="1800" kern="1200" dirty="0"/>
        </a:p>
      </dsp:txBody>
      <dsp:txXfrm>
        <a:off x="30127" y="3018079"/>
        <a:ext cx="4199845" cy="556902"/>
      </dsp:txXfrm>
    </dsp:sp>
    <dsp:sp modelId="{08B7B17B-8600-44B0-B235-389E5D71D804}">
      <dsp:nvSpPr>
        <dsp:cNvPr id="0" name=""/>
        <dsp:cNvSpPr/>
      </dsp:nvSpPr>
      <dsp:spPr>
        <a:xfrm>
          <a:off x="0" y="3632746"/>
          <a:ext cx="4260099" cy="716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5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smtClean="0"/>
            <a:t>COSC 1020 </a:t>
          </a:r>
          <a:r>
            <a:rPr lang="en-US" sz="1400" kern="1200" dirty="0" smtClean="0"/>
            <a:t>(3) [Q, HP for COSC]</a:t>
          </a:r>
          <a:endParaRPr lang="en-US" sz="1400" kern="1200" dirty="0"/>
        </a:p>
        <a:p>
          <a:pPr marL="114300" lvl="1" indent="-114300" algn="l" defTabSz="622300">
            <a:lnSpc>
              <a:spcPct val="90000"/>
            </a:lnSpc>
            <a:spcBef>
              <a:spcPct val="0"/>
            </a:spcBef>
            <a:spcAft>
              <a:spcPct val="20000"/>
            </a:spcAft>
            <a:buChar char="••"/>
          </a:pPr>
          <a:r>
            <a:rPr lang="en-US" sz="1400" kern="1200" dirty="0" smtClean="0"/>
            <a:t>ARE 1600 (3) [HP for ARE] </a:t>
          </a:r>
          <a:endParaRPr lang="en-US" sz="1400" kern="1200" dirty="0"/>
        </a:p>
        <a:p>
          <a:pPr marL="114300" lvl="1" indent="-114300" algn="l" defTabSz="622300">
            <a:lnSpc>
              <a:spcPct val="90000"/>
            </a:lnSpc>
            <a:spcBef>
              <a:spcPct val="0"/>
            </a:spcBef>
            <a:spcAft>
              <a:spcPct val="20000"/>
            </a:spcAft>
            <a:buChar char="••"/>
          </a:pPr>
          <a:r>
            <a:rPr lang="en-US" sz="1400" kern="1200" dirty="0" smtClean="0"/>
            <a:t>EE 4620 (3) [HP UL Elective]</a:t>
          </a:r>
          <a:endParaRPr lang="en-US" sz="1400" kern="1200" dirty="0"/>
        </a:p>
      </dsp:txBody>
      <dsp:txXfrm>
        <a:off x="0" y="3632746"/>
        <a:ext cx="4260099" cy="7165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BCCE093-19E0-4A05-957A-B2CD755D587E}" type="datetimeFigureOut">
              <a:rPr lang="en-US" smtClean="0"/>
              <a:t>5/10/2017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CF455C0-81A8-4B01-B915-D49041E2ACB2}" type="slidenum">
              <a:rPr lang="en-US" smtClean="0"/>
              <a:t>‹#›</a:t>
            </a:fld>
            <a:endParaRPr lang="en-US"/>
          </a:p>
        </p:txBody>
      </p:sp>
    </p:spTree>
    <p:extLst>
      <p:ext uri="{BB962C8B-B14F-4D97-AF65-F5344CB8AC3E}">
        <p14:creationId xmlns:p14="http://schemas.microsoft.com/office/powerpoint/2010/main" val="1523732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BB618F-A430-481D-B11F-6DDB8C151A42}" type="datetimeFigureOut">
              <a:rPr lang="en-US" smtClean="0"/>
              <a:t>5/10/2017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ABC86F-C4C4-4291-A775-2CAE3AF0871F}" type="slidenum">
              <a:rPr lang="en-US" smtClean="0"/>
              <a:t>‹#›</a:t>
            </a:fld>
            <a:endParaRPr lang="en-US" dirty="0"/>
          </a:p>
        </p:txBody>
      </p:sp>
    </p:spTree>
    <p:extLst>
      <p:ext uri="{BB962C8B-B14F-4D97-AF65-F5344CB8AC3E}">
        <p14:creationId xmlns:p14="http://schemas.microsoft.com/office/powerpoint/2010/main" val="365558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BC86F-C4C4-4291-A775-2CAE3AF0871F}" type="slidenum">
              <a:rPr lang="en-US" smtClean="0"/>
              <a:t>5</a:t>
            </a:fld>
            <a:endParaRPr lang="en-US" dirty="0"/>
          </a:p>
        </p:txBody>
      </p:sp>
    </p:spTree>
    <p:extLst>
      <p:ext uri="{BB962C8B-B14F-4D97-AF65-F5344CB8AC3E}">
        <p14:creationId xmlns:p14="http://schemas.microsoft.com/office/powerpoint/2010/main" val="10946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BC86F-C4C4-4291-A775-2CAE3AF0871F}" type="slidenum">
              <a:rPr lang="en-US" smtClean="0"/>
              <a:t>11</a:t>
            </a:fld>
            <a:endParaRPr lang="en-US" dirty="0"/>
          </a:p>
        </p:txBody>
      </p:sp>
    </p:spTree>
    <p:extLst>
      <p:ext uri="{BB962C8B-B14F-4D97-AF65-F5344CB8AC3E}">
        <p14:creationId xmlns:p14="http://schemas.microsoft.com/office/powerpoint/2010/main" val="11947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BC86F-C4C4-4291-A775-2CAE3AF0871F}" type="slidenum">
              <a:rPr lang="en-US" smtClean="0"/>
              <a:t>12</a:t>
            </a:fld>
            <a:endParaRPr lang="en-US" dirty="0"/>
          </a:p>
        </p:txBody>
      </p:sp>
    </p:spTree>
    <p:extLst>
      <p:ext uri="{BB962C8B-B14F-4D97-AF65-F5344CB8AC3E}">
        <p14:creationId xmlns:p14="http://schemas.microsoft.com/office/powerpoint/2010/main" val="103707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BC86F-C4C4-4291-A775-2CAE3AF0871F}" type="slidenum">
              <a:rPr lang="en-US" smtClean="0"/>
              <a:t>14</a:t>
            </a:fld>
            <a:endParaRPr lang="en-US" dirty="0"/>
          </a:p>
        </p:txBody>
      </p:sp>
    </p:spTree>
    <p:extLst>
      <p:ext uri="{BB962C8B-B14F-4D97-AF65-F5344CB8AC3E}">
        <p14:creationId xmlns:p14="http://schemas.microsoft.com/office/powerpoint/2010/main" val="25788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BC86F-C4C4-4291-A775-2CAE3AF0871F}" type="slidenum">
              <a:rPr lang="en-US" smtClean="0"/>
              <a:t>15</a:t>
            </a:fld>
            <a:endParaRPr lang="en-US" dirty="0"/>
          </a:p>
        </p:txBody>
      </p:sp>
    </p:spTree>
    <p:extLst>
      <p:ext uri="{BB962C8B-B14F-4D97-AF65-F5344CB8AC3E}">
        <p14:creationId xmlns:p14="http://schemas.microsoft.com/office/powerpoint/2010/main" val="94184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29</a:t>
            </a:fld>
            <a:endParaRPr lang="en-US"/>
          </a:p>
        </p:txBody>
      </p:sp>
    </p:spTree>
    <p:extLst>
      <p:ext uri="{BB962C8B-B14F-4D97-AF65-F5344CB8AC3E}">
        <p14:creationId xmlns:p14="http://schemas.microsoft.com/office/powerpoint/2010/main" val="3705450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30</a:t>
            </a:fld>
            <a:endParaRPr lang="en-US"/>
          </a:p>
        </p:txBody>
      </p:sp>
    </p:spTree>
    <p:extLst>
      <p:ext uri="{BB962C8B-B14F-4D97-AF65-F5344CB8AC3E}">
        <p14:creationId xmlns:p14="http://schemas.microsoft.com/office/powerpoint/2010/main" val="56594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C750D3-B930-3946-8189-8B6C097983EC}"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578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28617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7532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66480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C750D3-B930-3946-8189-8B6C097983EC}"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255653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C750D3-B930-3946-8189-8B6C097983EC}"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5731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C750D3-B930-3946-8189-8B6C097983EC}" type="datetimeFigureOut">
              <a:rPr lang="en-US" smtClean="0"/>
              <a:t>5/10/2017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36865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C750D3-B930-3946-8189-8B6C097983EC}" type="datetimeFigureOut">
              <a:rPr lang="en-US" smtClean="0"/>
              <a:t>5/10/2017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07363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750D3-B930-3946-8189-8B6C097983EC}" type="datetimeFigureOut">
              <a:rPr lang="en-US" smtClean="0"/>
              <a:t>5/10/2017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0237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79698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49435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220">
            <a:alpha val="5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750D3-B930-3946-8189-8B6C097983EC}" type="datetimeFigureOut">
              <a:rPr lang="en-US" smtClean="0"/>
              <a:t>5/10/2017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FF7D9-5687-704F-8252-9A16310B396B}" type="slidenum">
              <a:rPr lang="en-US" smtClean="0"/>
              <a:t>‹#›</a:t>
            </a:fld>
            <a:endParaRPr lang="en-US" dirty="0"/>
          </a:p>
        </p:txBody>
      </p:sp>
    </p:spTree>
    <p:extLst>
      <p:ext uri="{BB962C8B-B14F-4D97-AF65-F5344CB8AC3E}">
        <p14:creationId xmlns:p14="http://schemas.microsoft.com/office/powerpoint/2010/main" val="2522839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pride_flag.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4" y="-13510"/>
            <a:ext cx="4577090" cy="701167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9536"/>
            <a:ext cx="7398878" cy="11986317"/>
          </a:xfrm>
          <a:prstGeom prst="rect">
            <a:avLst/>
          </a:prstGeom>
        </p:spPr>
      </p:pic>
      <p:pic>
        <p:nvPicPr>
          <p:cNvPr id="4" name="Picture 3"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
        <p:nvSpPr>
          <p:cNvPr id="2" name="TextBox 1"/>
          <p:cNvSpPr txBox="1"/>
          <p:nvPr/>
        </p:nvSpPr>
        <p:spPr>
          <a:xfrm>
            <a:off x="4213412" y="143435"/>
            <a:ext cx="4849906" cy="2954655"/>
          </a:xfrm>
          <a:prstGeom prst="rect">
            <a:avLst/>
          </a:prstGeom>
          <a:noFill/>
        </p:spPr>
        <p:txBody>
          <a:bodyPr wrap="square" rtlCol="0">
            <a:spAutoFit/>
          </a:bodyPr>
          <a:lstStyle/>
          <a:p>
            <a:pPr algn="ctr"/>
            <a:endParaRPr lang="en-US" sz="2400" dirty="0"/>
          </a:p>
          <a:p>
            <a:pPr algn="ctr"/>
            <a:endParaRPr lang="en-US" sz="2400" dirty="0"/>
          </a:p>
          <a:p>
            <a:pPr algn="ctr"/>
            <a:r>
              <a:rPr lang="en-US" sz="4800" dirty="0" smtClean="0"/>
              <a:t>UWYO Honors:</a:t>
            </a:r>
          </a:p>
          <a:p>
            <a:pPr algn="ctr"/>
            <a:r>
              <a:rPr lang="en-US" sz="4000" dirty="0" smtClean="0"/>
              <a:t>Moving Forward</a:t>
            </a:r>
          </a:p>
          <a:p>
            <a:pPr algn="ctr"/>
            <a:r>
              <a:rPr lang="en-US" i="1" dirty="0" smtClean="0"/>
              <a:t>Kate Miller and Anne Alexander, Academic Affairs</a:t>
            </a:r>
          </a:p>
          <a:p>
            <a:pPr algn="ctr"/>
            <a:r>
              <a:rPr lang="en-US" sz="1200" i="1" dirty="0" smtClean="0"/>
              <a:t>Board of Trustees Meeting, May 2017</a:t>
            </a:r>
          </a:p>
          <a:p>
            <a:pPr algn="ctr"/>
            <a:endParaRPr lang="en-US" sz="2000" i="1" dirty="0" smtClean="0"/>
          </a:p>
        </p:txBody>
      </p:sp>
    </p:spTree>
    <p:extLst>
      <p:ext uri="{BB962C8B-B14F-4D97-AF65-F5344CB8AC3E}">
        <p14:creationId xmlns:p14="http://schemas.microsoft.com/office/powerpoint/2010/main" val="1235117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0"/>
            <a:ext cx="8229600" cy="1171453"/>
          </a:xfrm>
        </p:spPr>
        <p:txBody>
          <a:bodyPr>
            <a:normAutofit/>
          </a:bodyPr>
          <a:lstStyle/>
          <a:p>
            <a:r>
              <a:rPr lang="en-US" sz="3200" dirty="0" smtClean="0"/>
              <a:t>Timeline </a:t>
            </a:r>
            <a:r>
              <a:rPr lang="en-US" sz="3200" dirty="0"/>
              <a:t>for College</a:t>
            </a:r>
            <a:br>
              <a:rPr lang="en-US" sz="3200" dirty="0"/>
            </a:br>
            <a:r>
              <a:rPr lang="en-US" sz="3200" dirty="0" smtClean="0"/>
              <a:t>Multiphase Staged Approach</a:t>
            </a:r>
            <a:endParaRPr lang="en-US" sz="3200" dirty="0"/>
          </a:p>
        </p:txBody>
      </p:sp>
      <p:sp>
        <p:nvSpPr>
          <p:cNvPr id="3" name="Content Placeholder 2"/>
          <p:cNvSpPr>
            <a:spLocks noGrp="1"/>
          </p:cNvSpPr>
          <p:nvPr>
            <p:ph idx="1"/>
          </p:nvPr>
        </p:nvSpPr>
        <p:spPr>
          <a:xfrm>
            <a:off x="694592" y="1441938"/>
            <a:ext cx="8229600" cy="4525963"/>
          </a:xfrm>
        </p:spPr>
        <p:txBody>
          <a:bodyPr>
            <a:normAutofit fontScale="92500" lnSpcReduction="20000"/>
          </a:bodyPr>
          <a:lstStyle/>
          <a:p>
            <a:pPr>
              <a:buFont typeface="Arial" charset="0"/>
              <a:buChar char="•"/>
            </a:pPr>
            <a:r>
              <a:rPr lang="en-US" sz="2600" dirty="0" smtClean="0"/>
              <a:t>Near Term: August 2017</a:t>
            </a:r>
          </a:p>
          <a:p>
            <a:pPr lvl="1">
              <a:buFont typeface="Arial" charset="0"/>
              <a:buChar char="•"/>
            </a:pPr>
            <a:r>
              <a:rPr lang="en-US" sz="2200" dirty="0" smtClean="0"/>
              <a:t>Hire Honors Dean and one supporting staff (added to current Program Coordinator in HP).</a:t>
            </a:r>
          </a:p>
          <a:p>
            <a:pPr>
              <a:buFont typeface="Arial" charset="0"/>
              <a:buChar char="•"/>
            </a:pPr>
            <a:r>
              <a:rPr lang="en-US" sz="2600" dirty="0"/>
              <a:t>Startup </a:t>
            </a:r>
            <a:r>
              <a:rPr lang="en-US" sz="2600" dirty="0" smtClean="0"/>
              <a:t>Phase: Fall 2017-Spring 2018</a:t>
            </a:r>
          </a:p>
          <a:p>
            <a:pPr lvl="1">
              <a:buFont typeface="Arial" charset="0"/>
              <a:buChar char="•"/>
            </a:pPr>
            <a:r>
              <a:rPr lang="en-US" sz="2200" dirty="0" smtClean="0"/>
              <a:t>Honors Dean strategically evaluates all previous studies, current landscape, and develops their collaborative vision for curriculum and programming</a:t>
            </a:r>
          </a:p>
          <a:p>
            <a:pPr>
              <a:buFont typeface="Arial" charset="0"/>
              <a:buChar char="•"/>
            </a:pPr>
            <a:r>
              <a:rPr lang="en-US" sz="2600" dirty="0"/>
              <a:t>Incubation </a:t>
            </a:r>
            <a:r>
              <a:rPr lang="en-US" sz="2600" dirty="0" smtClean="0"/>
              <a:t>Phase: Fall 2018 – Spring 2020</a:t>
            </a:r>
          </a:p>
          <a:p>
            <a:pPr lvl="1">
              <a:buFont typeface="Arial" charset="0"/>
              <a:buChar char="•"/>
            </a:pPr>
            <a:r>
              <a:rPr lang="en-US" sz="2200" dirty="0" smtClean="0"/>
              <a:t>Advising and instructional staffing, fundraising, and curriculum development</a:t>
            </a:r>
          </a:p>
          <a:p>
            <a:pPr>
              <a:buFont typeface="Arial" charset="0"/>
              <a:buChar char="•"/>
            </a:pPr>
            <a:r>
              <a:rPr lang="en-US" sz="2600" dirty="0"/>
              <a:t>Established </a:t>
            </a:r>
            <a:r>
              <a:rPr lang="en-US" sz="2600" dirty="0" smtClean="0"/>
              <a:t>Phase: Fall 2020 and beyond</a:t>
            </a:r>
          </a:p>
          <a:p>
            <a:pPr lvl="1">
              <a:buFont typeface="Arial" charset="0"/>
              <a:buChar char="•"/>
            </a:pPr>
            <a:r>
              <a:rPr lang="en-US" sz="2200" dirty="0" smtClean="0"/>
              <a:t>Honors College is fully established; departments and colleges have developed curriculum with Honors Dean’s assistance; HIP portfolio fully deployed</a:t>
            </a:r>
          </a:p>
          <a:p>
            <a:pPr lvl="1">
              <a:buFont typeface="Arial" charset="0"/>
              <a:buChar char="•"/>
            </a:pPr>
            <a:endParaRPr lang="en-US" sz="2000" dirty="0" smtClean="0"/>
          </a:p>
          <a:p>
            <a:pPr>
              <a:buFont typeface="Arial" charset="0"/>
              <a:buChar char="•"/>
            </a:pPr>
            <a:endParaRPr lang="en-US" sz="2400" dirty="0" smtClean="0"/>
          </a:p>
          <a:p>
            <a:pPr lvl="1">
              <a:buFont typeface="Arial" charset="0"/>
              <a:buChar char="•"/>
            </a:pPr>
            <a:endParaRPr lang="en-US" sz="2000" dirty="0" smtClean="0"/>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709695"/>
            <a:ext cx="9433097" cy="1471564"/>
          </a:xfrm>
          <a:prstGeom prst="rect">
            <a:avLst/>
          </a:prstGeom>
        </p:spPr>
      </p:pic>
    </p:spTree>
    <p:extLst>
      <p:ext uri="{BB962C8B-B14F-4D97-AF65-F5344CB8AC3E}">
        <p14:creationId xmlns:p14="http://schemas.microsoft.com/office/powerpoint/2010/main" val="17297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Phase-In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00B050"/>
                </a:solidFill>
              </a:rPr>
              <a:t>Startup phase</a:t>
            </a:r>
            <a:r>
              <a:rPr lang="en-US" b="1" dirty="0" smtClean="0">
                <a:solidFill>
                  <a:schemeClr val="accent6">
                    <a:lumMod val="50000"/>
                  </a:schemeClr>
                </a:solidFill>
              </a:rPr>
              <a:t>:  By August 2017</a:t>
            </a:r>
          </a:p>
          <a:p>
            <a:pPr marL="514350" indent="-514350">
              <a:buFont typeface="+mj-lt"/>
              <a:buAutoNum type="arabicPeriod"/>
            </a:pPr>
            <a:r>
              <a:rPr lang="en-US" sz="2800" dirty="0" smtClean="0"/>
              <a:t>Convert Honors Program Director position to Honors College Dean position. </a:t>
            </a:r>
            <a:endParaRPr lang="en-US" sz="2400" dirty="0"/>
          </a:p>
          <a:p>
            <a:pPr marL="400050" lvl="1" indent="0">
              <a:buNone/>
            </a:pPr>
            <a:r>
              <a:rPr lang="en-US" sz="2000" dirty="0" smtClean="0"/>
              <a:t>		Current </a:t>
            </a:r>
            <a:r>
              <a:rPr lang="en-US" sz="2000" dirty="0" smtClean="0"/>
              <a:t>Honors </a:t>
            </a:r>
            <a:r>
              <a:rPr lang="en-US" sz="2000" dirty="0"/>
              <a:t>P</a:t>
            </a:r>
            <a:r>
              <a:rPr lang="en-US" sz="2000" dirty="0" smtClean="0"/>
              <a:t>rogram Director is interim and going back to faculty </a:t>
            </a:r>
            <a:r>
              <a:rPr lang="en-US" sz="2000" dirty="0" smtClean="0"/>
              <a:t>		at </a:t>
            </a:r>
            <a:r>
              <a:rPr lang="en-US" sz="2000" dirty="0" smtClean="0"/>
              <a:t>end of AY 2016-17)</a:t>
            </a:r>
          </a:p>
          <a:p>
            <a:pPr marL="514350" indent="-514350">
              <a:buFont typeface="+mj-lt"/>
              <a:buAutoNum type="arabicPeriod"/>
            </a:pPr>
            <a:r>
              <a:rPr lang="en-US" sz="2800" dirty="0" smtClean="0"/>
              <a:t>Hire Office Associate</a:t>
            </a:r>
            <a:r>
              <a:rPr lang="en-US" sz="2800" dirty="0"/>
              <a:t>	</a:t>
            </a:r>
            <a:r>
              <a:rPr lang="en-US" sz="2800" dirty="0" smtClean="0"/>
              <a:t>to augment support staff (one FTE program coordinator, currently)</a:t>
            </a:r>
          </a:p>
          <a:p>
            <a:pPr marL="0" indent="0">
              <a:buNone/>
            </a:pPr>
            <a:r>
              <a:rPr lang="en-US" sz="2800" dirty="0" smtClean="0"/>
              <a:t>	</a:t>
            </a:r>
            <a:r>
              <a:rPr lang="en-US" sz="2800" b="1" dirty="0" smtClean="0"/>
              <a:t>Note:  Existing HP funding is ~$400,000</a:t>
            </a:r>
            <a:endParaRPr lang="en-US" sz="2800" b="1" dirty="0"/>
          </a:p>
        </p:txBody>
      </p:sp>
      <p:pic>
        <p:nvPicPr>
          <p:cNvPr id="4" name="Picture 3" descr="BrandBar_New_Final_wSig.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5405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199" y="1222131"/>
            <a:ext cx="8229600" cy="4525963"/>
          </a:xfrm>
        </p:spPr>
        <p:txBody>
          <a:bodyPr>
            <a:normAutofit lnSpcReduction="10000"/>
          </a:bodyPr>
          <a:lstStyle/>
          <a:p>
            <a:pPr marL="0" indent="0">
              <a:buNone/>
            </a:pPr>
            <a:r>
              <a:rPr lang="en-US" b="1" dirty="0" smtClean="0">
                <a:solidFill>
                  <a:srgbClr val="00B050"/>
                </a:solidFill>
              </a:rPr>
              <a:t>Startup phase</a:t>
            </a:r>
            <a:r>
              <a:rPr lang="en-US" b="1" dirty="0" smtClean="0">
                <a:solidFill>
                  <a:schemeClr val="accent6">
                    <a:lumMod val="50000"/>
                  </a:schemeClr>
                </a:solidFill>
              </a:rPr>
              <a:t>:  By August 2017</a:t>
            </a:r>
          </a:p>
          <a:p>
            <a:pPr marL="0" indent="0">
              <a:buNone/>
            </a:pPr>
            <a:r>
              <a:rPr lang="en-US" sz="2800" dirty="0" smtClean="0"/>
              <a:t>Search for Director/Dean has commenced, applications due May 26, 2017 (internal search).</a:t>
            </a:r>
          </a:p>
          <a:p>
            <a:pPr marL="400050" lvl="1" indent="0">
              <a:buNone/>
            </a:pPr>
            <a:r>
              <a:rPr lang="en-US" sz="2400" dirty="0" smtClean="0"/>
              <a:t>	Chair of search advisory committee: Dr. Steve Barrett, 	Associate Dean, Engineering and Applied Science.  </a:t>
            </a:r>
          </a:p>
          <a:p>
            <a:pPr marL="400050" lvl="1" indent="0">
              <a:buNone/>
            </a:pPr>
            <a:r>
              <a:rPr lang="en-US" sz="2400" dirty="0" smtClean="0"/>
              <a:t>	Committee has broad campus representation, including 	students, faculty, and staff.  They aim to bring candidates in during weeks </a:t>
            </a:r>
            <a:r>
              <a:rPr lang="en-US" sz="2400" dirty="0"/>
              <a:t>of June </a:t>
            </a:r>
            <a:r>
              <a:rPr lang="en-US" sz="2400" dirty="0" smtClean="0"/>
              <a:t>12 and June </a:t>
            </a:r>
            <a:r>
              <a:rPr lang="en-US" sz="2400" dirty="0"/>
              <a:t>19, </a:t>
            </a:r>
            <a:r>
              <a:rPr lang="en-US" sz="2400" dirty="0" smtClean="0"/>
              <a:t>2017 for public presentations and campus interviews.</a:t>
            </a:r>
          </a:p>
          <a:p>
            <a:pPr marL="400050" lvl="1" indent="0">
              <a:buNone/>
            </a:pPr>
            <a:r>
              <a:rPr lang="en-US" sz="2400" dirty="0" smtClean="0"/>
              <a:t>Summary of strengths/weaknesses of candidates to Provost Miller by June 26, 2017.</a:t>
            </a:r>
            <a:endParaRPr lang="en-US" sz="2400" dirty="0"/>
          </a:p>
          <a:p>
            <a:endParaRPr lang="en-US" sz="6000" b="1" dirty="0"/>
          </a:p>
        </p:txBody>
      </p:sp>
      <p:pic>
        <p:nvPicPr>
          <p:cNvPr id="4" name="Picture 3" descr="BrandBar_New_Final_wSig.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253935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solidFill>
                  <a:srgbClr val="00B050"/>
                </a:solidFill>
              </a:rPr>
              <a:t>Startup phase</a:t>
            </a:r>
            <a:r>
              <a:rPr lang="en-US" b="1" dirty="0" smtClean="0">
                <a:solidFill>
                  <a:schemeClr val="accent6">
                    <a:lumMod val="50000"/>
                  </a:schemeClr>
                </a:solidFill>
              </a:rPr>
              <a:t>:  Fall 2017 – Spring 2018</a:t>
            </a:r>
          </a:p>
          <a:p>
            <a:pPr marL="0" indent="0">
              <a:buNone/>
            </a:pPr>
            <a:r>
              <a:rPr lang="en-US" b="1" dirty="0" smtClean="0"/>
              <a:t>Actions/Projects for Honors Dean</a:t>
            </a:r>
          </a:p>
          <a:p>
            <a:pPr marL="514350" indent="-514350">
              <a:buFont typeface="+mj-lt"/>
              <a:buAutoNum type="arabicPeriod"/>
            </a:pPr>
            <a:r>
              <a:rPr lang="en-US" sz="2800" dirty="0" smtClean="0"/>
              <a:t>Working with departments and colleges, coordinate and negotiate development of upper division courses and college track curriculum, as appropriate</a:t>
            </a:r>
          </a:p>
          <a:p>
            <a:pPr marL="514350" indent="-514350">
              <a:buFont typeface="+mj-lt"/>
              <a:buAutoNum type="arabicPeriod"/>
            </a:pPr>
            <a:r>
              <a:rPr lang="en-US" sz="2800" dirty="0" smtClean="0"/>
              <a:t>Develop faculty advisory committees</a:t>
            </a:r>
          </a:p>
          <a:p>
            <a:pPr marL="514350" indent="-514350">
              <a:buFont typeface="+mj-lt"/>
              <a:buAutoNum type="arabicPeriod"/>
            </a:pPr>
            <a:r>
              <a:rPr lang="en-US" sz="2800" dirty="0" smtClean="0"/>
              <a:t>Begin fundraising</a:t>
            </a:r>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98291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48" y="1058526"/>
            <a:ext cx="8229600" cy="4525963"/>
          </a:xfrm>
        </p:spPr>
        <p:txBody>
          <a:bodyPr/>
          <a:lstStyle/>
          <a:p>
            <a:pPr marL="0" indent="0">
              <a:buNone/>
            </a:pPr>
            <a:r>
              <a:rPr lang="en-US" b="1" dirty="0" smtClean="0">
                <a:solidFill>
                  <a:srgbClr val="00B050"/>
                </a:solidFill>
              </a:rPr>
              <a:t>Startup phase</a:t>
            </a:r>
            <a:r>
              <a:rPr lang="en-US" b="1" dirty="0" smtClean="0">
                <a:solidFill>
                  <a:schemeClr val="accent6">
                    <a:lumMod val="50000"/>
                  </a:schemeClr>
                </a:solidFill>
              </a:rPr>
              <a:t>:  Fall 2017- Spring 2018 – additional budget required (marginal budget requirements)</a:t>
            </a:r>
          </a:p>
        </p:txBody>
      </p:sp>
      <p:graphicFrame>
        <p:nvGraphicFramePr>
          <p:cNvPr id="4" name="Table 3"/>
          <p:cNvGraphicFramePr>
            <a:graphicFrameLocks noGrp="1"/>
          </p:cNvGraphicFramePr>
          <p:nvPr>
            <p:extLst>
              <p:ext uri="{D42A27DB-BD31-4B8C-83A1-F6EECF244321}">
                <p14:modId xmlns:p14="http://schemas.microsoft.com/office/powerpoint/2010/main" val="2267805072"/>
              </p:ext>
            </p:extLst>
          </p:nvPr>
        </p:nvGraphicFramePr>
        <p:xfrm>
          <a:off x="1063866" y="2574205"/>
          <a:ext cx="6831626" cy="2918069"/>
        </p:xfrm>
        <a:graphic>
          <a:graphicData uri="http://schemas.openxmlformats.org/drawingml/2006/table">
            <a:tbl>
              <a:tblPr>
                <a:tableStyleId>{E8B1032C-EA38-4F05-BA0D-38AFFFC7BED3}</a:tableStyleId>
              </a:tblPr>
              <a:tblGrid>
                <a:gridCol w="2400303">
                  <a:extLst>
                    <a:ext uri="{9D8B030D-6E8A-4147-A177-3AD203B41FA5}">
                      <a16:colId xmlns:a16="http://schemas.microsoft.com/office/drawing/2014/main" val="3547524679"/>
                    </a:ext>
                  </a:extLst>
                </a:gridCol>
                <a:gridCol w="1613054">
                  <a:extLst>
                    <a:ext uri="{9D8B030D-6E8A-4147-A177-3AD203B41FA5}">
                      <a16:colId xmlns:a16="http://schemas.microsoft.com/office/drawing/2014/main" val="4202743690"/>
                    </a:ext>
                  </a:extLst>
                </a:gridCol>
                <a:gridCol w="1455462">
                  <a:extLst>
                    <a:ext uri="{9D8B030D-6E8A-4147-A177-3AD203B41FA5}">
                      <a16:colId xmlns:a16="http://schemas.microsoft.com/office/drawing/2014/main" val="2626640260"/>
                    </a:ext>
                  </a:extLst>
                </a:gridCol>
                <a:gridCol w="1362807">
                  <a:extLst>
                    <a:ext uri="{9D8B030D-6E8A-4147-A177-3AD203B41FA5}">
                      <a16:colId xmlns:a16="http://schemas.microsoft.com/office/drawing/2014/main" val="2776638537"/>
                    </a:ext>
                  </a:extLst>
                </a:gridCol>
              </a:tblGrid>
              <a:tr h="762692">
                <a:tc>
                  <a:txBody>
                    <a:bodyPr/>
                    <a:lstStyle/>
                    <a:p>
                      <a:pPr algn="l" fontAlgn="b"/>
                      <a:r>
                        <a:rPr lang="en-US" sz="1600" b="1" u="none" strike="noStrike" dirty="0">
                          <a:solidFill>
                            <a:schemeClr val="accent3">
                              <a:lumMod val="50000"/>
                            </a:schemeClr>
                          </a:solidFill>
                          <a:effectLst/>
                        </a:rPr>
                        <a:t>Startup Budget - Honors College</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a:solidFill>
                            <a:schemeClr val="accent3">
                              <a:lumMod val="50000"/>
                            </a:schemeClr>
                          </a:solidFill>
                          <a:effectLst/>
                        </a:rPr>
                        <a:t>Salary + EPB's</a:t>
                      </a:r>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r" fontAlgn="b"/>
                      <a:r>
                        <a:rPr lang="en-US" sz="1600" b="1" u="none" strike="noStrike">
                          <a:solidFill>
                            <a:schemeClr val="accent3">
                              <a:lumMod val="50000"/>
                            </a:schemeClr>
                          </a:solidFill>
                          <a:effectLst/>
                        </a:rPr>
                        <a:t>Existing funding, </a:t>
                      </a:r>
                      <a:br>
                        <a:rPr lang="en-US" sz="1600" b="1" u="none" strike="noStrike">
                          <a:solidFill>
                            <a:schemeClr val="accent3">
                              <a:lumMod val="50000"/>
                            </a:schemeClr>
                          </a:solidFill>
                          <a:effectLst/>
                        </a:rPr>
                      </a:br>
                      <a:r>
                        <a:rPr lang="en-US" sz="1600" b="1" u="none" strike="noStrike">
                          <a:solidFill>
                            <a:schemeClr val="accent3">
                              <a:lumMod val="50000"/>
                            </a:schemeClr>
                          </a:solidFill>
                          <a:effectLst/>
                        </a:rPr>
                        <a:t>Salary + EPB's</a:t>
                      </a:r>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solidFill>
                            <a:schemeClr val="accent3">
                              <a:lumMod val="50000"/>
                            </a:schemeClr>
                          </a:solidFill>
                          <a:effectLst/>
                        </a:rPr>
                        <a:t>Net </a:t>
                      </a:r>
                      <a:r>
                        <a:rPr lang="en-US" sz="1600" b="1" u="none" strike="noStrike" dirty="0" smtClean="0">
                          <a:solidFill>
                            <a:schemeClr val="accent3">
                              <a:lumMod val="50000"/>
                            </a:schemeClr>
                          </a:solidFill>
                          <a:effectLst/>
                        </a:rPr>
                        <a:t>new </a:t>
                      </a:r>
                      <a:r>
                        <a:rPr lang="en-US" sz="1600" b="1" u="none" strike="noStrike" dirty="0" err="1" smtClean="0">
                          <a:solidFill>
                            <a:schemeClr val="accent3">
                              <a:lumMod val="50000"/>
                            </a:schemeClr>
                          </a:solidFill>
                          <a:effectLst/>
                        </a:rPr>
                        <a:t>req'd</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4887235"/>
                  </a:ext>
                </a:extLst>
              </a:tr>
              <a:tr h="514134">
                <a:tc>
                  <a:txBody>
                    <a:bodyPr/>
                    <a:lstStyle/>
                    <a:p>
                      <a:pPr algn="l" fontAlgn="b"/>
                      <a:r>
                        <a:rPr lang="en-US" sz="1600" b="1" u="none" strike="noStrike" dirty="0">
                          <a:solidFill>
                            <a:schemeClr val="accent3">
                              <a:lumMod val="50000"/>
                            </a:schemeClr>
                          </a:solidFill>
                          <a:effectLst/>
                        </a:rPr>
                        <a:t>Honors College Dean</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3">
                              <a:lumMod val="50000"/>
                            </a:schemeClr>
                          </a:solidFill>
                          <a:effectLst/>
                        </a:rPr>
                        <a:t> $  220,976.00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solidFill>
                            <a:schemeClr val="accent3">
                              <a:lumMod val="50000"/>
                            </a:schemeClr>
                          </a:solidFill>
                          <a:effectLst/>
                        </a:rPr>
                        <a:t> $181,250*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3">
                              <a:lumMod val="50000"/>
                            </a:schemeClr>
                          </a:solidFill>
                          <a:effectLst/>
                        </a:rPr>
                        <a:t> $  220,976.00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6893571"/>
                  </a:ext>
                </a:extLst>
              </a:tr>
              <a:tr h="381346">
                <a:tc>
                  <a:txBody>
                    <a:bodyPr/>
                    <a:lstStyle/>
                    <a:p>
                      <a:pPr algn="l" fontAlgn="b"/>
                      <a:r>
                        <a:rPr lang="en-US" sz="1600" b="1" u="none" strike="noStrike">
                          <a:solidFill>
                            <a:schemeClr val="accent3">
                              <a:lumMod val="50000"/>
                            </a:schemeClr>
                          </a:solidFill>
                          <a:effectLst/>
                        </a:rPr>
                        <a:t>Office Associate</a:t>
                      </a:r>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a:solidFill>
                            <a:schemeClr val="accent3">
                              <a:lumMod val="50000"/>
                            </a:schemeClr>
                          </a:solidFill>
                          <a:effectLst/>
                        </a:rPr>
                        <a:t> $     47,311.00 </a:t>
                      </a:r>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solidFill>
                            <a:schemeClr val="accent3">
                              <a:lumMod val="50000"/>
                            </a:schemeClr>
                          </a:solidFill>
                          <a:effectLst/>
                        </a:rPr>
                        <a:t> </a:t>
                      </a:r>
                      <a:r>
                        <a:rPr lang="en-US" sz="1600" b="1" u="none" strike="noStrike" dirty="0" smtClean="0">
                          <a:solidFill>
                            <a:schemeClr val="accent3">
                              <a:lumMod val="50000"/>
                            </a:schemeClr>
                          </a:solidFill>
                          <a:effectLst/>
                        </a:rPr>
                        <a:t>                               </a:t>
                      </a:r>
                      <a:r>
                        <a:rPr lang="en-US" sz="1600" b="1" u="none" strike="noStrike" dirty="0">
                          <a:solidFill>
                            <a:schemeClr val="accent3">
                              <a:lumMod val="50000"/>
                            </a:schemeClr>
                          </a:solidFill>
                          <a:effectLst/>
                        </a:rPr>
                        <a:t>-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3">
                              <a:lumMod val="50000"/>
                            </a:schemeClr>
                          </a:solidFill>
                          <a:effectLst/>
                        </a:rPr>
                        <a:t> $    47,311.00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2055283"/>
                  </a:ext>
                </a:extLst>
              </a:tr>
              <a:tr h="381346">
                <a:tc>
                  <a:txBody>
                    <a:bodyPr/>
                    <a:lstStyle/>
                    <a:p>
                      <a:pPr algn="l" fontAlgn="b"/>
                      <a:r>
                        <a:rPr lang="en-US" sz="1600" b="1" u="none" strike="noStrike" dirty="0">
                          <a:solidFill>
                            <a:schemeClr val="accent3">
                              <a:lumMod val="50000"/>
                            </a:schemeClr>
                          </a:solidFill>
                          <a:effectLst/>
                        </a:rPr>
                        <a:t>Total </a:t>
                      </a:r>
                      <a:r>
                        <a:rPr lang="en-US" sz="1600" b="1" u="none" strike="noStrike" dirty="0" smtClean="0">
                          <a:solidFill>
                            <a:schemeClr val="accent3">
                              <a:lumMod val="50000"/>
                            </a:schemeClr>
                          </a:solidFill>
                          <a:effectLst/>
                        </a:rPr>
                        <a:t>Startup Budget</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3">
                              <a:lumMod val="50000"/>
                            </a:schemeClr>
                          </a:solidFill>
                          <a:effectLst/>
                        </a:rPr>
                        <a:t> $  268,287.00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3402133"/>
                  </a:ext>
                </a:extLst>
              </a:tr>
              <a:tr h="381346">
                <a:tc gridSpan="3">
                  <a:txBody>
                    <a:bodyPr/>
                    <a:lstStyle/>
                    <a:p>
                      <a:pPr algn="l" fontAlgn="b"/>
                      <a:r>
                        <a:rPr lang="en-US" sz="1200" u="none" strike="noStrike" dirty="0">
                          <a:effectLst/>
                        </a:rPr>
                        <a:t>* Line and funding return to </a:t>
                      </a:r>
                      <a:r>
                        <a:rPr lang="en-US" sz="1200" u="none" strike="noStrike" dirty="0" smtClean="0">
                          <a:effectLst/>
                        </a:rPr>
                        <a:t>college/</a:t>
                      </a:r>
                      <a:r>
                        <a:rPr lang="en-US" sz="1200" u="none" strike="noStrike" dirty="0" err="1" smtClean="0">
                          <a:effectLst/>
                        </a:rPr>
                        <a:t>dept</a:t>
                      </a:r>
                      <a:r>
                        <a:rPr lang="en-US" sz="1200" u="none" strike="noStrike" dirty="0" smtClean="0">
                          <a:effectLst/>
                        </a:rPr>
                        <a:t> </a:t>
                      </a:r>
                      <a:r>
                        <a:rPr lang="en-US" sz="1200" u="none" strike="noStrike" dirty="0">
                          <a:effectLst/>
                        </a:rPr>
                        <a:t>of interim director</a:t>
                      </a:r>
                      <a:endParaRPr lang="en-US"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6116649"/>
                  </a:ext>
                </a:extLst>
              </a:tr>
              <a:tr h="381346">
                <a:tc gridSpan="3">
                  <a:txBody>
                    <a:bodyPr/>
                    <a:lstStyle/>
                    <a:p>
                      <a:pPr algn="l" fontAlgn="b"/>
                      <a:r>
                        <a:rPr lang="en-US" sz="1200" b="1" i="1" u="none" strike="noStrike" dirty="0" smtClean="0">
                          <a:solidFill>
                            <a:srgbClr val="000000"/>
                          </a:solidFill>
                          <a:effectLst/>
                          <a:latin typeface="Calibri" panose="020F0502020204030204" pitchFamily="34" charset="0"/>
                        </a:rPr>
                        <a:t>Total marginal startup + existing funding</a:t>
                      </a:r>
                      <a:endParaRPr lang="en-US" sz="1200" b="1" i="1"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200" b="1" i="1" u="none" strike="noStrike" dirty="0">
                          <a:solidFill>
                            <a:srgbClr val="000000"/>
                          </a:solidFill>
                          <a:effectLst/>
                          <a:latin typeface="Calibri" panose="020F0502020204030204" pitchFamily="34" charset="0"/>
                        </a:rPr>
                        <a:t> </a:t>
                      </a:r>
                      <a:r>
                        <a:rPr lang="en-US" sz="1200" b="1" i="1" u="none" strike="noStrike" dirty="0" smtClean="0">
                          <a:solidFill>
                            <a:srgbClr val="000000"/>
                          </a:solidFill>
                          <a:effectLst/>
                          <a:latin typeface="Calibri" panose="020F0502020204030204" pitchFamily="34" charset="0"/>
                        </a:rPr>
                        <a:t>$652,741.00 </a:t>
                      </a:r>
                      <a:endParaRPr lang="en-US" sz="1200" b="1"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3297327"/>
                  </a:ext>
                </a:extLst>
              </a:tr>
            </a:tbl>
          </a:graphicData>
        </a:graphic>
      </p:graphicFrame>
      <p:pic>
        <p:nvPicPr>
          <p:cNvPr id="5" name="Picture 4" descr="BrandBar_New_Final_wSig.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9" y="5561404"/>
            <a:ext cx="9433097" cy="1471564"/>
          </a:xfrm>
          <a:prstGeom prst="rect">
            <a:avLst/>
          </a:prstGeom>
        </p:spPr>
      </p:pic>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1935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48" y="1058526"/>
            <a:ext cx="8229600" cy="4525963"/>
          </a:xfrm>
        </p:spPr>
        <p:txBody>
          <a:bodyPr/>
          <a:lstStyle/>
          <a:p>
            <a:pPr marL="0" indent="0">
              <a:buNone/>
            </a:pPr>
            <a:r>
              <a:rPr lang="en-US" b="1" dirty="0" smtClean="0">
                <a:solidFill>
                  <a:srgbClr val="00B050"/>
                </a:solidFill>
              </a:rPr>
              <a:t>Startup phase</a:t>
            </a:r>
            <a:r>
              <a:rPr lang="en-US" b="1" dirty="0" smtClean="0">
                <a:solidFill>
                  <a:schemeClr val="accent6">
                    <a:lumMod val="50000"/>
                  </a:schemeClr>
                </a:solidFill>
              </a:rPr>
              <a:t>:  Fall 2017- Spring 2018 – additional budget required (marginal budget requirements)</a:t>
            </a:r>
          </a:p>
        </p:txBody>
      </p:sp>
      <p:graphicFrame>
        <p:nvGraphicFramePr>
          <p:cNvPr id="4" name="Table 3"/>
          <p:cNvGraphicFramePr>
            <a:graphicFrameLocks noGrp="1"/>
          </p:cNvGraphicFramePr>
          <p:nvPr>
            <p:extLst>
              <p:ext uri="{D42A27DB-BD31-4B8C-83A1-F6EECF244321}">
                <p14:modId xmlns:p14="http://schemas.microsoft.com/office/powerpoint/2010/main" val="2267805072"/>
              </p:ext>
            </p:extLst>
          </p:nvPr>
        </p:nvGraphicFramePr>
        <p:xfrm>
          <a:off x="1063866" y="2574205"/>
          <a:ext cx="6831626" cy="2918069"/>
        </p:xfrm>
        <a:graphic>
          <a:graphicData uri="http://schemas.openxmlformats.org/drawingml/2006/table">
            <a:tbl>
              <a:tblPr>
                <a:tableStyleId>{E8B1032C-EA38-4F05-BA0D-38AFFFC7BED3}</a:tableStyleId>
              </a:tblPr>
              <a:tblGrid>
                <a:gridCol w="2400303">
                  <a:extLst>
                    <a:ext uri="{9D8B030D-6E8A-4147-A177-3AD203B41FA5}">
                      <a16:colId xmlns:a16="http://schemas.microsoft.com/office/drawing/2014/main" val="3547524679"/>
                    </a:ext>
                  </a:extLst>
                </a:gridCol>
                <a:gridCol w="1613054">
                  <a:extLst>
                    <a:ext uri="{9D8B030D-6E8A-4147-A177-3AD203B41FA5}">
                      <a16:colId xmlns:a16="http://schemas.microsoft.com/office/drawing/2014/main" val="4202743690"/>
                    </a:ext>
                  </a:extLst>
                </a:gridCol>
                <a:gridCol w="1455462">
                  <a:extLst>
                    <a:ext uri="{9D8B030D-6E8A-4147-A177-3AD203B41FA5}">
                      <a16:colId xmlns:a16="http://schemas.microsoft.com/office/drawing/2014/main" val="2626640260"/>
                    </a:ext>
                  </a:extLst>
                </a:gridCol>
                <a:gridCol w="1362807">
                  <a:extLst>
                    <a:ext uri="{9D8B030D-6E8A-4147-A177-3AD203B41FA5}">
                      <a16:colId xmlns:a16="http://schemas.microsoft.com/office/drawing/2014/main" val="2776638537"/>
                    </a:ext>
                  </a:extLst>
                </a:gridCol>
              </a:tblGrid>
              <a:tr h="762692">
                <a:tc>
                  <a:txBody>
                    <a:bodyPr/>
                    <a:lstStyle/>
                    <a:p>
                      <a:pPr algn="l" fontAlgn="b"/>
                      <a:r>
                        <a:rPr lang="en-US" sz="1600" b="1" u="none" strike="noStrike" dirty="0">
                          <a:solidFill>
                            <a:schemeClr val="accent3">
                              <a:lumMod val="50000"/>
                            </a:schemeClr>
                          </a:solidFill>
                          <a:effectLst/>
                        </a:rPr>
                        <a:t>Startup Budget - Honors College</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a:solidFill>
                            <a:schemeClr val="accent3">
                              <a:lumMod val="50000"/>
                            </a:schemeClr>
                          </a:solidFill>
                          <a:effectLst/>
                        </a:rPr>
                        <a:t>Salary + EPB's</a:t>
                      </a:r>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r" fontAlgn="b"/>
                      <a:r>
                        <a:rPr lang="en-US" sz="1600" b="1" u="none" strike="noStrike">
                          <a:solidFill>
                            <a:schemeClr val="accent3">
                              <a:lumMod val="50000"/>
                            </a:schemeClr>
                          </a:solidFill>
                          <a:effectLst/>
                        </a:rPr>
                        <a:t>Existing funding, </a:t>
                      </a:r>
                      <a:br>
                        <a:rPr lang="en-US" sz="1600" b="1" u="none" strike="noStrike">
                          <a:solidFill>
                            <a:schemeClr val="accent3">
                              <a:lumMod val="50000"/>
                            </a:schemeClr>
                          </a:solidFill>
                          <a:effectLst/>
                        </a:rPr>
                      </a:br>
                      <a:r>
                        <a:rPr lang="en-US" sz="1600" b="1" u="none" strike="noStrike">
                          <a:solidFill>
                            <a:schemeClr val="accent3">
                              <a:lumMod val="50000"/>
                            </a:schemeClr>
                          </a:solidFill>
                          <a:effectLst/>
                        </a:rPr>
                        <a:t>Salary + EPB's</a:t>
                      </a:r>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solidFill>
                            <a:schemeClr val="accent3">
                              <a:lumMod val="50000"/>
                            </a:schemeClr>
                          </a:solidFill>
                          <a:effectLst/>
                        </a:rPr>
                        <a:t>Net </a:t>
                      </a:r>
                      <a:r>
                        <a:rPr lang="en-US" sz="1600" b="1" u="none" strike="noStrike" dirty="0" smtClean="0">
                          <a:solidFill>
                            <a:schemeClr val="accent3">
                              <a:lumMod val="50000"/>
                            </a:schemeClr>
                          </a:solidFill>
                          <a:effectLst/>
                        </a:rPr>
                        <a:t>new </a:t>
                      </a:r>
                      <a:r>
                        <a:rPr lang="en-US" sz="1600" b="1" u="none" strike="noStrike" dirty="0" err="1" smtClean="0">
                          <a:solidFill>
                            <a:schemeClr val="accent3">
                              <a:lumMod val="50000"/>
                            </a:schemeClr>
                          </a:solidFill>
                          <a:effectLst/>
                        </a:rPr>
                        <a:t>req'd</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4887235"/>
                  </a:ext>
                </a:extLst>
              </a:tr>
              <a:tr h="514134">
                <a:tc>
                  <a:txBody>
                    <a:bodyPr/>
                    <a:lstStyle/>
                    <a:p>
                      <a:pPr algn="l" fontAlgn="b"/>
                      <a:r>
                        <a:rPr lang="en-US" sz="1600" b="1" u="none" strike="noStrike" dirty="0">
                          <a:solidFill>
                            <a:schemeClr val="accent3">
                              <a:lumMod val="50000"/>
                            </a:schemeClr>
                          </a:solidFill>
                          <a:effectLst/>
                        </a:rPr>
                        <a:t>Honors College Dean</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3">
                              <a:lumMod val="50000"/>
                            </a:schemeClr>
                          </a:solidFill>
                          <a:effectLst/>
                        </a:rPr>
                        <a:t> $  220,976.00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solidFill>
                            <a:schemeClr val="accent3">
                              <a:lumMod val="50000"/>
                            </a:schemeClr>
                          </a:solidFill>
                          <a:effectLst/>
                        </a:rPr>
                        <a:t> $181,250*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3">
                              <a:lumMod val="50000"/>
                            </a:schemeClr>
                          </a:solidFill>
                          <a:effectLst/>
                        </a:rPr>
                        <a:t> $  220,976.00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6893571"/>
                  </a:ext>
                </a:extLst>
              </a:tr>
              <a:tr h="381346">
                <a:tc>
                  <a:txBody>
                    <a:bodyPr/>
                    <a:lstStyle/>
                    <a:p>
                      <a:pPr algn="l" fontAlgn="b"/>
                      <a:r>
                        <a:rPr lang="en-US" sz="1600" b="1" u="none" strike="noStrike">
                          <a:solidFill>
                            <a:schemeClr val="accent3">
                              <a:lumMod val="50000"/>
                            </a:schemeClr>
                          </a:solidFill>
                          <a:effectLst/>
                        </a:rPr>
                        <a:t>Office Associate</a:t>
                      </a:r>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a:solidFill>
                            <a:schemeClr val="accent3">
                              <a:lumMod val="50000"/>
                            </a:schemeClr>
                          </a:solidFill>
                          <a:effectLst/>
                        </a:rPr>
                        <a:t> $     47,311.00 </a:t>
                      </a:r>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solidFill>
                            <a:schemeClr val="accent3">
                              <a:lumMod val="50000"/>
                            </a:schemeClr>
                          </a:solidFill>
                          <a:effectLst/>
                        </a:rPr>
                        <a:t> </a:t>
                      </a:r>
                      <a:r>
                        <a:rPr lang="en-US" sz="1600" b="1" u="none" strike="noStrike" dirty="0" smtClean="0">
                          <a:solidFill>
                            <a:schemeClr val="accent3">
                              <a:lumMod val="50000"/>
                            </a:schemeClr>
                          </a:solidFill>
                          <a:effectLst/>
                        </a:rPr>
                        <a:t>                               </a:t>
                      </a:r>
                      <a:r>
                        <a:rPr lang="en-US" sz="1600" b="1" u="none" strike="noStrike" dirty="0">
                          <a:solidFill>
                            <a:schemeClr val="accent3">
                              <a:lumMod val="50000"/>
                            </a:schemeClr>
                          </a:solidFill>
                          <a:effectLst/>
                        </a:rPr>
                        <a:t>-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3">
                              <a:lumMod val="50000"/>
                            </a:schemeClr>
                          </a:solidFill>
                          <a:effectLst/>
                        </a:rPr>
                        <a:t> $    47,311.00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2055283"/>
                  </a:ext>
                </a:extLst>
              </a:tr>
              <a:tr h="381346">
                <a:tc>
                  <a:txBody>
                    <a:bodyPr/>
                    <a:lstStyle/>
                    <a:p>
                      <a:pPr algn="l" fontAlgn="b"/>
                      <a:r>
                        <a:rPr lang="en-US" sz="1600" b="1" u="none" strike="noStrike" dirty="0">
                          <a:solidFill>
                            <a:schemeClr val="accent3">
                              <a:lumMod val="50000"/>
                            </a:schemeClr>
                          </a:solidFill>
                          <a:effectLst/>
                        </a:rPr>
                        <a:t>Total </a:t>
                      </a:r>
                      <a:r>
                        <a:rPr lang="en-US" sz="1600" b="1" u="none" strike="noStrike" dirty="0" smtClean="0">
                          <a:solidFill>
                            <a:schemeClr val="accent3">
                              <a:lumMod val="50000"/>
                            </a:schemeClr>
                          </a:solidFill>
                          <a:effectLst/>
                        </a:rPr>
                        <a:t>Startup Budget</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endParaRPr lang="en-US" sz="1600" b="1" i="0" u="none" strike="noStrike">
                        <a:solidFill>
                          <a:schemeClr val="accent3">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3">
                              <a:lumMod val="50000"/>
                            </a:schemeClr>
                          </a:solidFill>
                          <a:effectLst/>
                        </a:rPr>
                        <a:t> $  268,287.00 </a:t>
                      </a:r>
                      <a:endParaRPr lang="en-US" sz="1600" b="1" i="0" u="none" strike="noStrike" dirty="0">
                        <a:solidFill>
                          <a:schemeClr val="accent3">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3402133"/>
                  </a:ext>
                </a:extLst>
              </a:tr>
              <a:tr h="381346">
                <a:tc gridSpan="3">
                  <a:txBody>
                    <a:bodyPr/>
                    <a:lstStyle/>
                    <a:p>
                      <a:pPr algn="l" fontAlgn="b"/>
                      <a:r>
                        <a:rPr lang="en-US" sz="1200" u="none" strike="noStrike" dirty="0">
                          <a:effectLst/>
                        </a:rPr>
                        <a:t>* Line and funding return to </a:t>
                      </a:r>
                      <a:r>
                        <a:rPr lang="en-US" sz="1200" u="none" strike="noStrike" dirty="0" smtClean="0">
                          <a:effectLst/>
                        </a:rPr>
                        <a:t>college/</a:t>
                      </a:r>
                      <a:r>
                        <a:rPr lang="en-US" sz="1200" u="none" strike="noStrike" dirty="0" err="1" smtClean="0">
                          <a:effectLst/>
                        </a:rPr>
                        <a:t>dept</a:t>
                      </a:r>
                      <a:r>
                        <a:rPr lang="en-US" sz="1200" u="none" strike="noStrike" dirty="0" smtClean="0">
                          <a:effectLst/>
                        </a:rPr>
                        <a:t> </a:t>
                      </a:r>
                      <a:r>
                        <a:rPr lang="en-US" sz="1200" u="none" strike="noStrike" dirty="0">
                          <a:effectLst/>
                        </a:rPr>
                        <a:t>of interim director</a:t>
                      </a:r>
                      <a:endParaRPr lang="en-US"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6116649"/>
                  </a:ext>
                </a:extLst>
              </a:tr>
              <a:tr h="381346">
                <a:tc gridSpan="3">
                  <a:txBody>
                    <a:bodyPr/>
                    <a:lstStyle/>
                    <a:p>
                      <a:pPr algn="l" fontAlgn="b"/>
                      <a:r>
                        <a:rPr lang="en-US" sz="1200" b="1" i="1" u="none" strike="noStrike" dirty="0" smtClean="0">
                          <a:solidFill>
                            <a:srgbClr val="000000"/>
                          </a:solidFill>
                          <a:effectLst/>
                          <a:latin typeface="Calibri" panose="020F0502020204030204" pitchFamily="34" charset="0"/>
                        </a:rPr>
                        <a:t>Total marginal startup + existing funding</a:t>
                      </a:r>
                      <a:endParaRPr lang="en-US" sz="1200" b="1" i="1"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200" b="1" i="1" u="none" strike="noStrike" dirty="0">
                          <a:solidFill>
                            <a:srgbClr val="000000"/>
                          </a:solidFill>
                          <a:effectLst/>
                          <a:latin typeface="Calibri" panose="020F0502020204030204" pitchFamily="34" charset="0"/>
                        </a:rPr>
                        <a:t> </a:t>
                      </a:r>
                      <a:r>
                        <a:rPr lang="en-US" sz="1200" b="1" i="1" u="none" strike="noStrike" dirty="0" smtClean="0">
                          <a:solidFill>
                            <a:srgbClr val="000000"/>
                          </a:solidFill>
                          <a:effectLst/>
                          <a:latin typeface="Calibri" panose="020F0502020204030204" pitchFamily="34" charset="0"/>
                        </a:rPr>
                        <a:t>$652,741.00 </a:t>
                      </a:r>
                      <a:endParaRPr lang="en-US" sz="1200" b="1"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3297327"/>
                  </a:ext>
                </a:extLst>
              </a:tr>
            </a:tbl>
          </a:graphicData>
        </a:graphic>
      </p:graphicFrame>
      <p:pic>
        <p:nvPicPr>
          <p:cNvPr id="5" name="Picture 4" descr="BrandBar_New_Final_wSig.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9" y="5561404"/>
            <a:ext cx="9433097" cy="1471564"/>
          </a:xfrm>
          <a:prstGeom prst="rect">
            <a:avLst/>
          </a:prstGeom>
        </p:spPr>
      </p:pic>
      <p:sp>
        <p:nvSpPr>
          <p:cNvPr id="6" name="Oval Callout 5"/>
          <p:cNvSpPr/>
          <p:nvPr/>
        </p:nvSpPr>
        <p:spPr>
          <a:xfrm>
            <a:off x="6119447" y="1074538"/>
            <a:ext cx="3270738" cy="221028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2060"/>
                </a:solidFill>
              </a:rPr>
              <a:t>This will be a required cost regardless if college/program</a:t>
            </a:r>
            <a:endParaRPr lang="en-US" sz="2000" dirty="0">
              <a:solidFill>
                <a:srgbClr val="002060"/>
              </a:solidFill>
            </a:endParaRPr>
          </a:p>
        </p:txBody>
      </p: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360831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Phase-In</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5">
                    <a:lumMod val="75000"/>
                  </a:schemeClr>
                </a:solidFill>
              </a:rPr>
              <a:t>Incubation phase</a:t>
            </a:r>
            <a:r>
              <a:rPr lang="en-US" b="1" dirty="0" smtClean="0">
                <a:solidFill>
                  <a:srgbClr val="C07A16"/>
                </a:solidFill>
              </a:rPr>
              <a:t>:  Fall 2018 – Spring 2020</a:t>
            </a:r>
          </a:p>
          <a:p>
            <a:pPr marL="0" indent="0">
              <a:buNone/>
            </a:pPr>
            <a:r>
              <a:rPr lang="en-US" b="1" dirty="0" smtClean="0"/>
              <a:t>Actions/Projects for Honors Dean</a:t>
            </a:r>
          </a:p>
          <a:p>
            <a:pPr marL="514350" indent="-514350">
              <a:buFont typeface="+mj-lt"/>
              <a:buAutoNum type="arabicPeriod"/>
            </a:pPr>
            <a:r>
              <a:rPr lang="en-US" sz="2800" b="1" dirty="0" smtClean="0"/>
              <a:t>Developing and begin managing Experiential Learning portfolio with formalized HIP</a:t>
            </a:r>
          </a:p>
          <a:p>
            <a:pPr marL="514350" indent="-514350">
              <a:buFont typeface="+mj-lt"/>
              <a:buAutoNum type="arabicPeriod"/>
            </a:pPr>
            <a:r>
              <a:rPr lang="en-US" sz="2800" b="1" dirty="0" smtClean="0"/>
              <a:t>Continue working with faculty to develop college curriculum and tracks</a:t>
            </a:r>
          </a:p>
          <a:p>
            <a:pPr marL="514350" indent="-514350">
              <a:buFont typeface="+mj-lt"/>
              <a:buAutoNum type="arabicPeriod"/>
            </a:pPr>
            <a:r>
              <a:rPr lang="en-US" sz="2800" b="1" dirty="0" smtClean="0"/>
              <a:t>Continued fundraising</a:t>
            </a:r>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52309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Phase-In</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5">
                    <a:lumMod val="75000"/>
                  </a:schemeClr>
                </a:solidFill>
              </a:rPr>
              <a:t>Incubation phase</a:t>
            </a:r>
            <a:r>
              <a:rPr lang="en-US" b="1" dirty="0" smtClean="0">
                <a:solidFill>
                  <a:srgbClr val="C07A16"/>
                </a:solidFill>
              </a:rPr>
              <a:t>:  Fall 2018 - Spring 2020</a:t>
            </a:r>
          </a:p>
        </p:txBody>
      </p:sp>
      <p:graphicFrame>
        <p:nvGraphicFramePr>
          <p:cNvPr id="4" name="Table 3"/>
          <p:cNvGraphicFramePr>
            <a:graphicFrameLocks noGrp="1"/>
          </p:cNvGraphicFramePr>
          <p:nvPr>
            <p:extLst>
              <p:ext uri="{D42A27DB-BD31-4B8C-83A1-F6EECF244321}">
                <p14:modId xmlns:p14="http://schemas.microsoft.com/office/powerpoint/2010/main" val="1273421129"/>
              </p:ext>
            </p:extLst>
          </p:nvPr>
        </p:nvGraphicFramePr>
        <p:xfrm>
          <a:off x="958361" y="2391507"/>
          <a:ext cx="6427177" cy="4179473"/>
        </p:xfrm>
        <a:graphic>
          <a:graphicData uri="http://schemas.openxmlformats.org/drawingml/2006/table">
            <a:tbl>
              <a:tblPr>
                <a:tableStyleId>{8799B23B-EC83-4686-B30A-512413B5E67A}</a:tableStyleId>
              </a:tblPr>
              <a:tblGrid>
                <a:gridCol w="3183176">
                  <a:extLst>
                    <a:ext uri="{9D8B030D-6E8A-4147-A177-3AD203B41FA5}">
                      <a16:colId xmlns:a16="http://schemas.microsoft.com/office/drawing/2014/main" val="3546882069"/>
                    </a:ext>
                  </a:extLst>
                </a:gridCol>
                <a:gridCol w="1378700">
                  <a:extLst>
                    <a:ext uri="{9D8B030D-6E8A-4147-A177-3AD203B41FA5}">
                      <a16:colId xmlns:a16="http://schemas.microsoft.com/office/drawing/2014/main" val="3437814038"/>
                    </a:ext>
                  </a:extLst>
                </a:gridCol>
                <a:gridCol w="1865301">
                  <a:extLst>
                    <a:ext uri="{9D8B030D-6E8A-4147-A177-3AD203B41FA5}">
                      <a16:colId xmlns:a16="http://schemas.microsoft.com/office/drawing/2014/main" val="3955934420"/>
                    </a:ext>
                  </a:extLst>
                </a:gridCol>
              </a:tblGrid>
              <a:tr h="340486">
                <a:tc>
                  <a:txBody>
                    <a:bodyPr/>
                    <a:lstStyle/>
                    <a:p>
                      <a:pPr algn="l" fontAlgn="b"/>
                      <a:r>
                        <a:rPr lang="en-US" sz="1600" b="1" u="none" strike="noStrike" dirty="0" smtClean="0">
                          <a:solidFill>
                            <a:schemeClr val="accent5">
                              <a:lumMod val="75000"/>
                            </a:schemeClr>
                          </a:solidFill>
                          <a:effectLst/>
                        </a:rPr>
                        <a:t>Potential Incubation </a:t>
                      </a:r>
                      <a:r>
                        <a:rPr lang="en-US" sz="1600" b="1" u="none" strike="noStrike" dirty="0">
                          <a:solidFill>
                            <a:schemeClr val="accent5">
                              <a:lumMod val="75000"/>
                            </a:schemeClr>
                          </a:solidFill>
                          <a:effectLst/>
                        </a:rPr>
                        <a:t>Budget</a:t>
                      </a:r>
                      <a:endParaRPr lang="en-US" sz="16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5">
                              <a:lumMod val="75000"/>
                            </a:schemeClr>
                          </a:solidFill>
                          <a:effectLst/>
                        </a:rPr>
                        <a:t>Salary + </a:t>
                      </a:r>
                      <a:r>
                        <a:rPr lang="en-US" sz="1600" b="1" u="none" strike="noStrike" dirty="0" smtClean="0">
                          <a:solidFill>
                            <a:schemeClr val="accent5">
                              <a:lumMod val="75000"/>
                            </a:schemeClr>
                          </a:solidFill>
                          <a:effectLst/>
                        </a:rPr>
                        <a:t>EPBs marginal budget</a:t>
                      </a:r>
                      <a:endParaRPr lang="en-US" sz="16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1400" b="1" i="1" u="none" strike="noStrike" dirty="0" smtClean="0">
                          <a:solidFill>
                            <a:schemeClr val="bg2">
                              <a:lumMod val="50000"/>
                            </a:schemeClr>
                          </a:solidFill>
                          <a:effectLst/>
                          <a:latin typeface="Calibri" panose="020F0502020204030204" pitchFamily="34" charset="0"/>
                        </a:rPr>
                        <a:t>Running Total</a:t>
                      </a:r>
                      <a:endParaRPr lang="en-US" sz="1400" b="1" i="1" u="none" strike="noStrike" dirty="0">
                        <a:solidFill>
                          <a:schemeClr val="bg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3361263"/>
                  </a:ext>
                </a:extLst>
              </a:tr>
              <a:tr h="616280">
                <a:tc>
                  <a:txBody>
                    <a:bodyPr/>
                    <a:lstStyle/>
                    <a:p>
                      <a:pPr algn="l" fontAlgn="b"/>
                      <a:r>
                        <a:rPr lang="en-US" sz="1600" u="none" strike="noStrike">
                          <a:solidFill>
                            <a:schemeClr val="accent5">
                              <a:lumMod val="75000"/>
                            </a:schemeClr>
                          </a:solidFill>
                          <a:effectLst/>
                        </a:rPr>
                        <a:t>Associate Dean</a:t>
                      </a:r>
                      <a:endParaRPr lang="en-US" sz="1600" b="0" i="0" u="none" strike="noStrike">
                        <a:solidFill>
                          <a:schemeClr val="accent5">
                            <a:lumMod val="75000"/>
                          </a:schemeClr>
                        </a:solidFill>
                        <a:effectLst/>
                        <a:latin typeface="Calibri" panose="020F0502020204030204" pitchFamily="34" charset="0"/>
                      </a:endParaRPr>
                    </a:p>
                  </a:txBody>
                  <a:tcPr marL="9525" marR="9525" marT="9525" marB="0" anchor="b"/>
                </a:tc>
                <a:tc>
                  <a:txBody>
                    <a:bodyPr/>
                    <a:lstStyle/>
                    <a:p>
                      <a:pPr algn="l" fontAlgn="b"/>
                      <a:r>
                        <a:rPr lang="en-US" sz="1600" u="none" strike="noStrike">
                          <a:solidFill>
                            <a:schemeClr val="accent5">
                              <a:lumMod val="75000"/>
                            </a:schemeClr>
                          </a:solidFill>
                          <a:effectLst/>
                        </a:rPr>
                        <a:t> $  151,477.00 </a:t>
                      </a:r>
                      <a:endParaRPr lang="en-US" sz="1600" b="0" i="0" u="none" strike="noStrike">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1400" b="1" i="1" u="none" strike="noStrike" dirty="0">
                          <a:solidFill>
                            <a:schemeClr val="bg2">
                              <a:lumMod val="50000"/>
                            </a:schemeClr>
                          </a:solidFill>
                          <a:effectLst/>
                        </a:rPr>
                        <a:t>Total </a:t>
                      </a:r>
                      <a:r>
                        <a:rPr lang="en-US" sz="1400" b="1" i="1" u="none" strike="noStrike" dirty="0" smtClean="0">
                          <a:solidFill>
                            <a:schemeClr val="bg2">
                              <a:lumMod val="50000"/>
                            </a:schemeClr>
                          </a:solidFill>
                          <a:effectLst/>
                        </a:rPr>
                        <a:t>Marginal Incubation </a:t>
                      </a:r>
                      <a:r>
                        <a:rPr lang="en-US" sz="1400" b="1" i="1" u="none" strike="noStrike" dirty="0">
                          <a:solidFill>
                            <a:schemeClr val="bg2">
                              <a:lumMod val="50000"/>
                            </a:schemeClr>
                          </a:solidFill>
                          <a:effectLst/>
                        </a:rPr>
                        <a:t>+ </a:t>
                      </a:r>
                      <a:r>
                        <a:rPr lang="en-US" sz="1400" b="1" i="1" u="none" strike="noStrike" dirty="0" smtClean="0">
                          <a:solidFill>
                            <a:schemeClr val="bg2">
                              <a:lumMod val="50000"/>
                            </a:schemeClr>
                          </a:solidFill>
                          <a:effectLst/>
                        </a:rPr>
                        <a:t>Startup Marginal</a:t>
                      </a:r>
                    </a:p>
                    <a:p>
                      <a:pPr marL="0" marR="0" lvl="0" indent="0" algn="r" defTabSz="457200" rtl="0" eaLnBrk="1" fontAlgn="b" latinLnBrk="0" hangingPunct="1">
                        <a:lnSpc>
                          <a:spcPct val="100000"/>
                        </a:lnSpc>
                        <a:spcBef>
                          <a:spcPts val="0"/>
                        </a:spcBef>
                        <a:spcAft>
                          <a:spcPts val="0"/>
                        </a:spcAft>
                        <a:buClrTx/>
                        <a:buSzTx/>
                        <a:buFontTx/>
                        <a:buNone/>
                        <a:tabLst/>
                        <a:defRPr/>
                      </a:pPr>
                      <a:r>
                        <a:rPr lang="en-US" sz="1400" b="1" i="1" u="none" strike="noStrike" dirty="0" smtClean="0">
                          <a:solidFill>
                            <a:schemeClr val="bg2">
                              <a:lumMod val="50000"/>
                            </a:schemeClr>
                          </a:solidFill>
                          <a:effectLst/>
                        </a:rPr>
                        <a:t>=  $ 710,388.00</a:t>
                      </a:r>
                      <a:endParaRPr lang="en-US" sz="1400" b="1" i="1" u="none" strike="noStrike" dirty="0" smtClean="0">
                        <a:solidFill>
                          <a:schemeClr val="bg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929286"/>
                  </a:ext>
                </a:extLst>
              </a:tr>
              <a:tr h="616280">
                <a:tc>
                  <a:txBody>
                    <a:bodyPr/>
                    <a:lstStyle/>
                    <a:p>
                      <a:pPr algn="l" fontAlgn="b"/>
                      <a:r>
                        <a:rPr lang="en-US" sz="1600" u="none" strike="noStrike">
                          <a:solidFill>
                            <a:schemeClr val="accent5">
                              <a:lumMod val="75000"/>
                            </a:schemeClr>
                          </a:solidFill>
                          <a:effectLst/>
                        </a:rPr>
                        <a:t>1 new faculty hire</a:t>
                      </a:r>
                      <a:endParaRPr lang="en-US" sz="1600" b="0" i="0" u="none" strike="noStrike">
                        <a:solidFill>
                          <a:schemeClr val="accent5">
                            <a:lumMod val="75000"/>
                          </a:schemeClr>
                        </a:solidFill>
                        <a:effectLst/>
                        <a:latin typeface="Calibri" panose="020F0502020204030204" pitchFamily="34" charset="0"/>
                      </a:endParaRPr>
                    </a:p>
                  </a:txBody>
                  <a:tcPr marL="9525" marR="9525" marT="9525" marB="0" anchor="b"/>
                </a:tc>
                <a:tc>
                  <a:txBody>
                    <a:bodyPr/>
                    <a:lstStyle/>
                    <a:p>
                      <a:pPr algn="l" fontAlgn="b"/>
                      <a:r>
                        <a:rPr lang="en-US" sz="1600" u="none" strike="noStrike">
                          <a:solidFill>
                            <a:schemeClr val="accent5">
                              <a:lumMod val="75000"/>
                            </a:schemeClr>
                          </a:solidFill>
                          <a:effectLst/>
                        </a:rPr>
                        <a:t> $     98,850.00 </a:t>
                      </a:r>
                      <a:endParaRPr lang="en-US" sz="1600" b="0" i="0" u="none" strike="noStrike">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endParaRPr lang="en-US" sz="1400" b="1" i="1" u="none" strike="noStrike" dirty="0">
                        <a:solidFill>
                          <a:schemeClr val="bg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6457849"/>
                  </a:ext>
                </a:extLst>
              </a:tr>
              <a:tr h="340486">
                <a:tc>
                  <a:txBody>
                    <a:bodyPr/>
                    <a:lstStyle/>
                    <a:p>
                      <a:pPr algn="l" fontAlgn="b"/>
                      <a:r>
                        <a:rPr lang="en-US" sz="1600" u="none" strike="noStrike">
                          <a:solidFill>
                            <a:schemeClr val="accent5">
                              <a:lumMod val="75000"/>
                            </a:schemeClr>
                          </a:solidFill>
                          <a:effectLst/>
                        </a:rPr>
                        <a:t>3 50/50 college liasion hires</a:t>
                      </a:r>
                      <a:endParaRPr lang="en-US" sz="1600" b="0" i="0" u="none" strike="noStrike">
                        <a:solidFill>
                          <a:schemeClr val="accent5">
                            <a:lumMod val="75000"/>
                          </a:schemeClr>
                        </a:solidFill>
                        <a:effectLst/>
                        <a:latin typeface="Calibri" panose="020F0502020204030204" pitchFamily="34" charset="0"/>
                      </a:endParaRPr>
                    </a:p>
                  </a:txBody>
                  <a:tcPr marL="9525" marR="9525" marT="9525" marB="0" anchor="b"/>
                </a:tc>
                <a:tc>
                  <a:txBody>
                    <a:bodyPr/>
                    <a:lstStyle/>
                    <a:p>
                      <a:pPr algn="l" fontAlgn="b"/>
                      <a:r>
                        <a:rPr lang="en-US" sz="1600" u="none" strike="noStrike">
                          <a:solidFill>
                            <a:schemeClr val="accent5">
                              <a:lumMod val="75000"/>
                            </a:schemeClr>
                          </a:solidFill>
                          <a:effectLst/>
                        </a:rPr>
                        <a:t> $  148,274.00 </a:t>
                      </a:r>
                      <a:endParaRPr lang="en-US" sz="1600" b="0" i="0" u="none" strike="noStrike">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1400" b="1" i="1" u="none" strike="noStrike" dirty="0" smtClean="0">
                          <a:solidFill>
                            <a:schemeClr val="bg2">
                              <a:lumMod val="50000"/>
                            </a:schemeClr>
                          </a:solidFill>
                          <a:effectLst/>
                          <a:latin typeface="Calibri" panose="020F0502020204030204" pitchFamily="34" charset="0"/>
                        </a:rPr>
                        <a:t>Total</a:t>
                      </a:r>
                      <a:r>
                        <a:rPr lang="en-US" sz="1400" b="1" i="1" u="none" strike="noStrike" baseline="0" dirty="0" smtClean="0">
                          <a:solidFill>
                            <a:schemeClr val="bg2">
                              <a:lumMod val="50000"/>
                            </a:schemeClr>
                          </a:solidFill>
                          <a:effectLst/>
                          <a:latin typeface="Calibri" panose="020F0502020204030204" pitchFamily="34" charset="0"/>
                        </a:rPr>
                        <a:t> Marginal Incubation, Marginal Startup, and existing funding</a:t>
                      </a:r>
                    </a:p>
                    <a:p>
                      <a:pPr marL="0" marR="0" lvl="0" indent="0" algn="r" defTabSz="457200" rtl="0" eaLnBrk="1" fontAlgn="b" latinLnBrk="0" hangingPunct="1">
                        <a:lnSpc>
                          <a:spcPct val="100000"/>
                        </a:lnSpc>
                        <a:spcBef>
                          <a:spcPts val="0"/>
                        </a:spcBef>
                        <a:spcAft>
                          <a:spcPts val="0"/>
                        </a:spcAft>
                        <a:buClrTx/>
                        <a:buSzTx/>
                        <a:buFontTx/>
                        <a:buNone/>
                        <a:tabLst/>
                        <a:defRPr/>
                      </a:pPr>
                      <a:r>
                        <a:rPr lang="en-US" sz="1400" b="1" i="1" u="none" strike="noStrike" dirty="0" smtClean="0">
                          <a:solidFill>
                            <a:schemeClr val="bg2">
                              <a:lumMod val="50000"/>
                            </a:schemeClr>
                          </a:solidFill>
                          <a:effectLst/>
                          <a:latin typeface="Calibri" panose="020F0502020204030204" pitchFamily="34" charset="0"/>
                        </a:rPr>
                        <a:t> = $1,094,842.00 </a:t>
                      </a:r>
                      <a:r>
                        <a:rPr lang="en-US" sz="1400" b="1" i="1" u="none" strike="noStrike" baseline="0" dirty="0" smtClean="0">
                          <a:solidFill>
                            <a:schemeClr val="bg2">
                              <a:lumMod val="50000"/>
                            </a:schemeClr>
                          </a:solidFill>
                          <a:effectLst/>
                          <a:latin typeface="Calibri" panose="020F0502020204030204" pitchFamily="34" charset="0"/>
                        </a:rPr>
                        <a:t>:</a:t>
                      </a:r>
                      <a:endParaRPr lang="en-US" sz="1400" b="1" i="1" u="none" strike="noStrike" dirty="0">
                        <a:solidFill>
                          <a:schemeClr val="bg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1339569"/>
                  </a:ext>
                </a:extLst>
              </a:tr>
              <a:tr h="542372">
                <a:tc>
                  <a:txBody>
                    <a:bodyPr/>
                    <a:lstStyle/>
                    <a:p>
                      <a:pPr algn="l" fontAlgn="b"/>
                      <a:r>
                        <a:rPr lang="en-US" sz="1600" u="none" strike="noStrike">
                          <a:solidFill>
                            <a:schemeClr val="accent5">
                              <a:lumMod val="75000"/>
                            </a:schemeClr>
                          </a:solidFill>
                          <a:effectLst/>
                        </a:rPr>
                        <a:t>3 Faculty Fellows</a:t>
                      </a:r>
                      <a:endParaRPr lang="en-US" sz="1600" b="0" i="0" u="none" strike="noStrike">
                        <a:solidFill>
                          <a:schemeClr val="accent5">
                            <a:lumMod val="75000"/>
                          </a:schemeClr>
                        </a:solidFill>
                        <a:effectLst/>
                        <a:latin typeface="Calibri" panose="020F0502020204030204" pitchFamily="34" charset="0"/>
                      </a:endParaRPr>
                    </a:p>
                  </a:txBody>
                  <a:tcPr marL="9525" marR="9525" marT="9525" marB="0" anchor="b"/>
                </a:tc>
                <a:tc>
                  <a:txBody>
                    <a:bodyPr/>
                    <a:lstStyle/>
                    <a:p>
                      <a:pPr algn="l" fontAlgn="b"/>
                      <a:r>
                        <a:rPr lang="en-US" sz="1600" u="none" strike="noStrike">
                          <a:solidFill>
                            <a:schemeClr val="accent5">
                              <a:lumMod val="75000"/>
                            </a:schemeClr>
                          </a:solidFill>
                          <a:effectLst/>
                        </a:rPr>
                        <a:t> $     43,500.00 </a:t>
                      </a:r>
                      <a:endParaRPr lang="en-US" sz="1600" b="0" i="0" u="none" strike="noStrike">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endParaRPr lang="en-US" sz="1400" b="1" i="1" u="none" strike="noStrike" dirty="0">
                        <a:solidFill>
                          <a:schemeClr val="bg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8028956"/>
                  </a:ext>
                </a:extLst>
              </a:tr>
              <a:tr h="340486">
                <a:tc>
                  <a:txBody>
                    <a:bodyPr/>
                    <a:lstStyle/>
                    <a:p>
                      <a:pPr algn="l" fontAlgn="b"/>
                      <a:r>
                        <a:rPr lang="en-US" sz="1600" b="1" u="none" strike="noStrike" dirty="0" smtClean="0">
                          <a:solidFill>
                            <a:schemeClr val="accent5">
                              <a:lumMod val="75000"/>
                            </a:schemeClr>
                          </a:solidFill>
                          <a:effectLst/>
                        </a:rPr>
                        <a:t>Total marginal incubation budget</a:t>
                      </a:r>
                      <a:endParaRPr lang="en-US" sz="16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5">
                              <a:lumMod val="75000"/>
                            </a:schemeClr>
                          </a:solidFill>
                          <a:effectLst/>
                        </a:rPr>
                        <a:t> $  442,101.00 </a:t>
                      </a:r>
                      <a:endParaRPr lang="en-US" sz="16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l" fontAlgn="b"/>
                      <a:endParaRPr lang="en-US" sz="1400" b="1" i="0" u="none" strike="noStrike" dirty="0">
                        <a:solidFill>
                          <a:schemeClr val="bg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7972389"/>
                  </a:ext>
                </a:extLst>
              </a:tr>
            </a:tbl>
          </a:graphicData>
        </a:graphic>
      </p:graphicFrame>
    </p:spTree>
    <p:extLst>
      <p:ext uri="{BB962C8B-B14F-4D97-AF65-F5344CB8AC3E}">
        <p14:creationId xmlns:p14="http://schemas.microsoft.com/office/powerpoint/2010/main" val="185897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Phase-In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bg2">
                    <a:lumMod val="25000"/>
                  </a:schemeClr>
                </a:solidFill>
              </a:rPr>
              <a:t>Established phase:  Fall 2020 and forward</a:t>
            </a:r>
          </a:p>
          <a:p>
            <a:pPr marL="0" indent="0">
              <a:buNone/>
            </a:pPr>
            <a:r>
              <a:rPr lang="en-US" b="1" dirty="0" smtClean="0"/>
              <a:t>Actions/Projects for Honors Dean</a:t>
            </a:r>
          </a:p>
          <a:p>
            <a:pPr marL="514350" indent="-514350">
              <a:buFont typeface="+mj-lt"/>
              <a:buAutoNum type="arabicPeriod"/>
            </a:pPr>
            <a:r>
              <a:rPr lang="en-US" sz="2800" b="1" dirty="0" smtClean="0"/>
              <a:t>Manage and expand Experiential Learning portfolio with formalized HIP’s</a:t>
            </a:r>
          </a:p>
          <a:p>
            <a:pPr marL="514350" indent="-514350">
              <a:buFont typeface="+mj-lt"/>
              <a:buAutoNum type="arabicPeriod"/>
            </a:pPr>
            <a:r>
              <a:rPr lang="en-US" sz="2800" b="1" dirty="0" smtClean="0"/>
              <a:t>Develop 2+2 agreements with community colleges</a:t>
            </a:r>
          </a:p>
          <a:p>
            <a:pPr marL="514350" indent="-514350">
              <a:buFont typeface="+mj-lt"/>
              <a:buAutoNum type="arabicPeriod"/>
            </a:pPr>
            <a:r>
              <a:rPr lang="en-US" sz="2800" b="1" dirty="0" smtClean="0"/>
              <a:t>Continue to develop college tracks and other curricular options</a:t>
            </a:r>
          </a:p>
          <a:p>
            <a:pPr marL="514350" indent="-514350">
              <a:buFont typeface="+mj-lt"/>
              <a:buAutoNum type="arabicPeriod"/>
            </a:pPr>
            <a:r>
              <a:rPr lang="en-US" sz="2800" b="1" dirty="0" smtClean="0"/>
              <a:t>Continued fundraising</a:t>
            </a:r>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898381"/>
            <a:ext cx="9433097" cy="1471564"/>
          </a:xfrm>
          <a:prstGeom prst="rect">
            <a:avLst/>
          </a:prstGeom>
        </p:spPr>
      </p:pic>
    </p:spTree>
    <p:extLst>
      <p:ext uri="{BB962C8B-B14F-4D97-AF65-F5344CB8AC3E}">
        <p14:creationId xmlns:p14="http://schemas.microsoft.com/office/powerpoint/2010/main" val="17073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Phase-In</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bg2">
                    <a:lumMod val="25000"/>
                  </a:schemeClr>
                </a:solidFill>
              </a:rPr>
              <a:t>Established phase:  Fall 2020 and forward</a:t>
            </a:r>
          </a:p>
          <a:p>
            <a:pPr marL="0" indent="0">
              <a:buNone/>
            </a:pPr>
            <a:r>
              <a:rPr lang="en-US" b="1" dirty="0" smtClean="0"/>
              <a:t>Marginal budget requirements</a:t>
            </a:r>
          </a:p>
        </p:txBody>
      </p:sp>
      <p:graphicFrame>
        <p:nvGraphicFramePr>
          <p:cNvPr id="6" name="Table 5"/>
          <p:cNvGraphicFramePr>
            <a:graphicFrameLocks noGrp="1"/>
          </p:cNvGraphicFramePr>
          <p:nvPr>
            <p:extLst>
              <p:ext uri="{D42A27DB-BD31-4B8C-83A1-F6EECF244321}">
                <p14:modId xmlns:p14="http://schemas.microsoft.com/office/powerpoint/2010/main" val="1539863915"/>
              </p:ext>
            </p:extLst>
          </p:nvPr>
        </p:nvGraphicFramePr>
        <p:xfrm>
          <a:off x="1274885" y="2792412"/>
          <a:ext cx="6057900" cy="3165199"/>
        </p:xfrm>
        <a:graphic>
          <a:graphicData uri="http://schemas.openxmlformats.org/drawingml/2006/table">
            <a:tbl>
              <a:tblPr>
                <a:tableStyleId>{BC89EF96-8CEA-46FF-86C4-4CE0E7609802}</a:tableStyleId>
              </a:tblPr>
              <a:tblGrid>
                <a:gridCol w="3000285">
                  <a:extLst>
                    <a:ext uri="{9D8B030D-6E8A-4147-A177-3AD203B41FA5}">
                      <a16:colId xmlns:a16="http://schemas.microsoft.com/office/drawing/2014/main" val="4094129368"/>
                    </a:ext>
                  </a:extLst>
                </a:gridCol>
                <a:gridCol w="1518961">
                  <a:extLst>
                    <a:ext uri="{9D8B030D-6E8A-4147-A177-3AD203B41FA5}">
                      <a16:colId xmlns:a16="http://schemas.microsoft.com/office/drawing/2014/main" val="3241597906"/>
                    </a:ext>
                  </a:extLst>
                </a:gridCol>
                <a:gridCol w="1538654">
                  <a:extLst>
                    <a:ext uri="{9D8B030D-6E8A-4147-A177-3AD203B41FA5}">
                      <a16:colId xmlns:a16="http://schemas.microsoft.com/office/drawing/2014/main" val="34056309"/>
                    </a:ext>
                  </a:extLst>
                </a:gridCol>
              </a:tblGrid>
              <a:tr h="436859">
                <a:tc>
                  <a:txBody>
                    <a:bodyPr/>
                    <a:lstStyle/>
                    <a:p>
                      <a:pPr algn="l" fontAlgn="b"/>
                      <a:r>
                        <a:rPr lang="en-US" sz="1800" b="1" u="none" strike="noStrike" dirty="0" smtClean="0">
                          <a:solidFill>
                            <a:schemeClr val="bg2">
                              <a:lumMod val="25000"/>
                            </a:schemeClr>
                          </a:solidFill>
                          <a:effectLst/>
                        </a:rPr>
                        <a:t>Potential established </a:t>
                      </a:r>
                      <a:r>
                        <a:rPr lang="en-US" sz="1800" b="1" u="none" strike="noStrike" dirty="0" smtClean="0">
                          <a:solidFill>
                            <a:schemeClr val="bg2">
                              <a:lumMod val="25000"/>
                            </a:schemeClr>
                          </a:solidFill>
                          <a:effectLst/>
                        </a:rPr>
                        <a:t>phase budget</a:t>
                      </a:r>
                      <a:endParaRPr lang="en-US" sz="1800" b="1" i="0" u="none" strike="noStrike" dirty="0">
                        <a:solidFill>
                          <a:schemeClr val="bg2">
                            <a:lumMod val="25000"/>
                          </a:schemeClr>
                        </a:solidFill>
                        <a:effectLst/>
                        <a:latin typeface="Calibri" panose="020F0502020204030204" pitchFamily="34" charset="0"/>
                      </a:endParaRPr>
                    </a:p>
                  </a:txBody>
                  <a:tcPr marL="9525" marR="9525" marT="9525" marB="0" anchor="b"/>
                </a:tc>
                <a:tc>
                  <a:txBody>
                    <a:bodyPr/>
                    <a:lstStyle/>
                    <a:p>
                      <a:pPr algn="l" fontAlgn="b"/>
                      <a:r>
                        <a:rPr lang="en-US" sz="1800" b="1" u="none" strike="noStrike">
                          <a:solidFill>
                            <a:schemeClr val="bg2">
                              <a:lumMod val="25000"/>
                            </a:schemeClr>
                          </a:solidFill>
                          <a:effectLst/>
                        </a:rPr>
                        <a:t>Salary + EPB's</a:t>
                      </a:r>
                      <a:endParaRPr lang="en-US" sz="1800" b="1" i="0" u="none" strike="noStrike">
                        <a:solidFill>
                          <a:schemeClr val="bg2">
                            <a:lumMod val="25000"/>
                          </a:schemeClr>
                        </a:solidFill>
                        <a:effectLst/>
                        <a:latin typeface="Calibri" panose="020F0502020204030204" pitchFamily="34" charset="0"/>
                      </a:endParaRPr>
                    </a:p>
                  </a:txBody>
                  <a:tcPr marL="9525" marR="9525" marT="9525" marB="0" anchor="b"/>
                </a:tc>
                <a:tc>
                  <a:txBody>
                    <a:bodyPr/>
                    <a:lstStyle/>
                    <a:p>
                      <a:pPr algn="r" fontAlgn="b"/>
                      <a:r>
                        <a:rPr lang="en-US" sz="1400" b="1" i="0" u="none" strike="noStrike" dirty="0" smtClean="0">
                          <a:solidFill>
                            <a:srgbClr val="000000"/>
                          </a:solidFill>
                          <a:effectLst/>
                          <a:latin typeface="Calibri" panose="020F0502020204030204" pitchFamily="34" charset="0"/>
                        </a:rPr>
                        <a:t>Running Total</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2903814"/>
                  </a:ext>
                </a:extLst>
              </a:tr>
              <a:tr h="1175151">
                <a:tc>
                  <a:txBody>
                    <a:bodyPr/>
                    <a:lstStyle/>
                    <a:p>
                      <a:pPr algn="l" fontAlgn="b"/>
                      <a:r>
                        <a:rPr lang="en-US" sz="1800" u="none" strike="noStrike">
                          <a:solidFill>
                            <a:schemeClr val="bg2">
                              <a:lumMod val="25000"/>
                            </a:schemeClr>
                          </a:solidFill>
                          <a:effectLst/>
                        </a:rPr>
                        <a:t>1 new faculty hire</a:t>
                      </a:r>
                      <a:endParaRPr lang="en-US" sz="1800" b="0" i="0" u="none" strike="noStrike">
                        <a:solidFill>
                          <a:schemeClr val="bg2">
                            <a:lumMod val="25000"/>
                          </a:schemeClr>
                        </a:solidFill>
                        <a:effectLst/>
                        <a:latin typeface="Calibri" panose="020F0502020204030204" pitchFamily="34" charset="0"/>
                      </a:endParaRPr>
                    </a:p>
                  </a:txBody>
                  <a:tcPr marL="9525" marR="9525" marT="9525" marB="0" anchor="b"/>
                </a:tc>
                <a:tc>
                  <a:txBody>
                    <a:bodyPr/>
                    <a:lstStyle/>
                    <a:p>
                      <a:pPr algn="l" fontAlgn="b"/>
                      <a:r>
                        <a:rPr lang="en-US" sz="1800" u="none" strike="noStrike">
                          <a:solidFill>
                            <a:schemeClr val="bg2">
                              <a:lumMod val="25000"/>
                            </a:schemeClr>
                          </a:solidFill>
                          <a:effectLst/>
                        </a:rPr>
                        <a:t> $     98,850.00 </a:t>
                      </a:r>
                      <a:endParaRPr lang="en-US" sz="1800" b="0" i="0" u="none" strike="noStrike">
                        <a:solidFill>
                          <a:schemeClr val="bg2">
                            <a:lumMod val="2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Total incubation, startup, and </a:t>
                      </a:r>
                      <a:r>
                        <a:rPr lang="en-US" sz="1400" u="none" strike="noStrike" dirty="0" smtClean="0">
                          <a:effectLst/>
                        </a:rPr>
                        <a:t>sustainability= </a:t>
                      </a:r>
                    </a:p>
                    <a:p>
                      <a:pPr marL="0" marR="0" lvl="0" indent="0" algn="r" defTabSz="457200" rtl="0" eaLnBrk="1" fontAlgn="b" latinLnBrk="0" hangingPunct="1">
                        <a:lnSpc>
                          <a:spcPct val="100000"/>
                        </a:lnSpc>
                        <a:spcBef>
                          <a:spcPts val="0"/>
                        </a:spcBef>
                        <a:spcAft>
                          <a:spcPts val="0"/>
                        </a:spcAft>
                        <a:buClrTx/>
                        <a:buSzTx/>
                        <a:buFontTx/>
                        <a:buNone/>
                        <a:tabLst/>
                        <a:defRPr/>
                      </a:pPr>
                      <a:r>
                        <a:rPr lang="en-US" sz="1400" u="none" strike="noStrike" dirty="0" smtClean="0">
                          <a:effectLst/>
                        </a:rPr>
                        <a:t> $         1,001,012.00 </a:t>
                      </a:r>
                      <a:endParaRPr lang="en-US" sz="1400" b="0" i="0" u="none" strike="noStrike" dirty="0" smtClean="0">
                        <a:solidFill>
                          <a:srgbClr val="000000"/>
                        </a:solidFill>
                        <a:effectLst/>
                        <a:latin typeface="Calibri" panose="020F0502020204030204" pitchFamily="34" charset="0"/>
                      </a:endParaRPr>
                    </a:p>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7765237"/>
                  </a:ext>
                </a:extLst>
              </a:tr>
              <a:tr h="436859">
                <a:tc>
                  <a:txBody>
                    <a:bodyPr/>
                    <a:lstStyle/>
                    <a:p>
                      <a:pPr algn="l" fontAlgn="b"/>
                      <a:r>
                        <a:rPr lang="en-US" sz="1800" u="none" strike="noStrike">
                          <a:solidFill>
                            <a:schemeClr val="bg2">
                              <a:lumMod val="25000"/>
                            </a:schemeClr>
                          </a:solidFill>
                          <a:effectLst/>
                        </a:rPr>
                        <a:t>3 50/50 college liasion hires</a:t>
                      </a:r>
                      <a:endParaRPr lang="en-US" sz="1800" b="0" i="0" u="none" strike="noStrike">
                        <a:solidFill>
                          <a:schemeClr val="bg2">
                            <a:lumMod val="25000"/>
                          </a:schemeClr>
                        </a:solidFill>
                        <a:effectLst/>
                        <a:latin typeface="Calibri" panose="020F0502020204030204" pitchFamily="34" charset="0"/>
                      </a:endParaRPr>
                    </a:p>
                  </a:txBody>
                  <a:tcPr marL="9525" marR="9525" marT="9525" marB="0" anchor="b"/>
                </a:tc>
                <a:tc>
                  <a:txBody>
                    <a:bodyPr/>
                    <a:lstStyle/>
                    <a:p>
                      <a:pPr algn="l" fontAlgn="b"/>
                      <a:r>
                        <a:rPr lang="en-US" sz="1800" u="none" strike="noStrike">
                          <a:solidFill>
                            <a:schemeClr val="bg2">
                              <a:lumMod val="25000"/>
                            </a:schemeClr>
                          </a:solidFill>
                          <a:effectLst/>
                        </a:rPr>
                        <a:t> $  148,274.00 </a:t>
                      </a:r>
                      <a:endParaRPr lang="en-US" sz="1800" b="0" i="0" u="none" strike="noStrike">
                        <a:solidFill>
                          <a:schemeClr val="bg2">
                            <a:lumMod val="25000"/>
                          </a:schemeClr>
                        </a:solidFill>
                        <a:effectLst/>
                        <a:latin typeface="Calibri" panose="020F050202020403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8446355"/>
                  </a:ext>
                </a:extLst>
              </a:tr>
              <a:tr h="436859">
                <a:tc>
                  <a:txBody>
                    <a:bodyPr/>
                    <a:lstStyle/>
                    <a:p>
                      <a:pPr algn="l" fontAlgn="b"/>
                      <a:r>
                        <a:rPr lang="en-US" sz="1800" u="none" strike="noStrike">
                          <a:solidFill>
                            <a:schemeClr val="bg2">
                              <a:lumMod val="25000"/>
                            </a:schemeClr>
                          </a:solidFill>
                          <a:effectLst/>
                        </a:rPr>
                        <a:t>3 Faculty Fellows</a:t>
                      </a:r>
                      <a:endParaRPr lang="en-US" sz="1800" b="0" i="0" u="none" strike="noStrike">
                        <a:solidFill>
                          <a:schemeClr val="bg2">
                            <a:lumMod val="25000"/>
                          </a:schemeClr>
                        </a:solidFill>
                        <a:effectLst/>
                        <a:latin typeface="Calibri" panose="020F0502020204030204" pitchFamily="34" charset="0"/>
                      </a:endParaRPr>
                    </a:p>
                  </a:txBody>
                  <a:tcPr marL="9525" marR="9525" marT="9525" marB="0" anchor="b"/>
                </a:tc>
                <a:tc>
                  <a:txBody>
                    <a:bodyPr/>
                    <a:lstStyle/>
                    <a:p>
                      <a:pPr algn="l" fontAlgn="b"/>
                      <a:r>
                        <a:rPr lang="en-US" sz="1800" u="none" strike="noStrike">
                          <a:solidFill>
                            <a:schemeClr val="bg2">
                              <a:lumMod val="25000"/>
                            </a:schemeClr>
                          </a:solidFill>
                          <a:effectLst/>
                        </a:rPr>
                        <a:t> $     43,500.00 </a:t>
                      </a:r>
                      <a:endParaRPr lang="en-US" sz="1800" b="0" i="0" u="none" strike="noStrike">
                        <a:solidFill>
                          <a:schemeClr val="bg2">
                            <a:lumMod val="2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Total with </a:t>
                      </a:r>
                      <a:r>
                        <a:rPr lang="en-US" sz="1400" u="none" strike="noStrike" dirty="0" smtClean="0">
                          <a:effectLst/>
                        </a:rPr>
                        <a:t>existing = </a:t>
                      </a:r>
                    </a:p>
                    <a:p>
                      <a:pPr algn="r" fontAlgn="b"/>
                      <a:r>
                        <a:rPr lang="en-US" sz="1400" b="1" u="none" strike="noStrike" dirty="0" smtClean="0">
                          <a:solidFill>
                            <a:schemeClr val="tx1"/>
                          </a:solidFill>
                          <a:effectLst/>
                        </a:rPr>
                        <a:t>$         1,385,466.00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4287865"/>
                  </a:ext>
                </a:extLst>
              </a:tr>
              <a:tr h="436859">
                <a:tc>
                  <a:txBody>
                    <a:bodyPr/>
                    <a:lstStyle/>
                    <a:p>
                      <a:pPr algn="l" fontAlgn="b"/>
                      <a:r>
                        <a:rPr lang="en-US" sz="1800" b="1" u="none" strike="noStrike" dirty="0">
                          <a:solidFill>
                            <a:schemeClr val="bg2">
                              <a:lumMod val="25000"/>
                            </a:schemeClr>
                          </a:solidFill>
                          <a:effectLst/>
                        </a:rPr>
                        <a:t>Total </a:t>
                      </a:r>
                      <a:r>
                        <a:rPr lang="en-US" sz="1800" b="1" u="none" strike="noStrike" dirty="0" smtClean="0">
                          <a:solidFill>
                            <a:schemeClr val="bg2">
                              <a:lumMod val="25000"/>
                            </a:schemeClr>
                          </a:solidFill>
                          <a:effectLst/>
                        </a:rPr>
                        <a:t>marginal</a:t>
                      </a:r>
                      <a:r>
                        <a:rPr lang="en-US" sz="1800" b="1" u="none" strike="noStrike" baseline="0" dirty="0" smtClean="0">
                          <a:solidFill>
                            <a:schemeClr val="bg2">
                              <a:lumMod val="25000"/>
                            </a:schemeClr>
                          </a:solidFill>
                          <a:effectLst/>
                        </a:rPr>
                        <a:t> </a:t>
                      </a:r>
                      <a:r>
                        <a:rPr lang="en-US" sz="1800" b="1" u="none" strike="noStrike" dirty="0" smtClean="0">
                          <a:solidFill>
                            <a:schemeClr val="bg2">
                              <a:lumMod val="25000"/>
                            </a:schemeClr>
                          </a:solidFill>
                          <a:effectLst/>
                        </a:rPr>
                        <a:t>sustainability budget</a:t>
                      </a:r>
                      <a:endParaRPr lang="en-US" sz="1800" b="1" i="0" u="none" strike="noStrike" dirty="0">
                        <a:solidFill>
                          <a:schemeClr val="bg2">
                            <a:lumMod val="25000"/>
                          </a:schemeClr>
                        </a:solidFill>
                        <a:effectLst/>
                        <a:latin typeface="Calibri" panose="020F0502020204030204" pitchFamily="34" charset="0"/>
                      </a:endParaRPr>
                    </a:p>
                  </a:txBody>
                  <a:tcPr marL="9525" marR="9525" marT="9525" marB="0" anchor="b"/>
                </a:tc>
                <a:tc>
                  <a:txBody>
                    <a:bodyPr/>
                    <a:lstStyle/>
                    <a:p>
                      <a:pPr algn="l" fontAlgn="b"/>
                      <a:r>
                        <a:rPr lang="en-US" sz="1800" b="1" u="none" strike="noStrike" dirty="0">
                          <a:solidFill>
                            <a:schemeClr val="bg2">
                              <a:lumMod val="25000"/>
                            </a:schemeClr>
                          </a:solidFill>
                          <a:effectLst/>
                        </a:rPr>
                        <a:t> $  290,624.00 </a:t>
                      </a:r>
                      <a:endParaRPr lang="en-US" sz="1800" b="1" i="0" u="none" strike="noStrike" dirty="0">
                        <a:solidFill>
                          <a:schemeClr val="bg2">
                            <a:lumMod val="25000"/>
                          </a:schemeClr>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solidFill>
                            <a:schemeClr val="accent2">
                              <a:lumMod val="75000"/>
                            </a:schemeClr>
                          </a:solidFill>
                          <a:effectLst/>
                        </a:rPr>
                        <a:t> </a:t>
                      </a:r>
                      <a:endParaRPr lang="en-US" sz="14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7220198"/>
                  </a:ext>
                </a:extLst>
              </a:tr>
            </a:tbl>
          </a:graphicData>
        </a:graphic>
      </p:graphicFrame>
    </p:spTree>
    <p:extLst>
      <p:ext uri="{BB962C8B-B14F-4D97-AF65-F5344CB8AC3E}">
        <p14:creationId xmlns:p14="http://schemas.microsoft.com/office/powerpoint/2010/main" val="17960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61"/>
            <a:ext cx="8229600" cy="1143000"/>
          </a:xfrm>
        </p:spPr>
        <p:txBody>
          <a:bodyPr>
            <a:normAutofit fontScale="90000"/>
          </a:bodyPr>
          <a:lstStyle/>
          <a:p>
            <a:r>
              <a:rPr lang="en-US" sz="3100" dirty="0" smtClean="0"/>
              <a:t/>
            </a:r>
            <a:br>
              <a:rPr lang="en-US" sz="3100" dirty="0" smtClean="0"/>
            </a:br>
            <a:r>
              <a:rPr lang="en-US" sz="4000" dirty="0" smtClean="0"/>
              <a:t>Recruitment</a:t>
            </a:r>
            <a:r>
              <a:rPr lang="en-US" sz="2700" dirty="0"/>
              <a:t/>
            </a:r>
            <a:br>
              <a:rPr lang="en-US" sz="2700" dirty="0"/>
            </a:br>
            <a:endParaRPr lang="en-US" sz="2700" dirty="0"/>
          </a:p>
        </p:txBody>
      </p:sp>
      <p:sp>
        <p:nvSpPr>
          <p:cNvPr id="3" name="Content Placeholder 2"/>
          <p:cNvSpPr>
            <a:spLocks noGrp="1"/>
          </p:cNvSpPr>
          <p:nvPr>
            <p:ph idx="1"/>
          </p:nvPr>
        </p:nvSpPr>
        <p:spPr>
          <a:xfrm>
            <a:off x="457200" y="1162661"/>
            <a:ext cx="8229600" cy="4525963"/>
          </a:xfrm>
        </p:spPr>
        <p:txBody>
          <a:bodyPr>
            <a:normAutofit lnSpcReduction="10000"/>
          </a:bodyPr>
          <a:lstStyle/>
          <a:p>
            <a:r>
              <a:rPr lang="en-US" dirty="0" smtClean="0"/>
              <a:t>Of the 18 </a:t>
            </a:r>
            <a:r>
              <a:rPr lang="en-US" dirty="0" smtClean="0"/>
              <a:t>schools </a:t>
            </a:r>
            <a:r>
              <a:rPr lang="en-US" dirty="0" smtClean="0"/>
              <a:t>listed by the College Board as our major competitors for high achieving </a:t>
            </a:r>
            <a:r>
              <a:rPr lang="en-US" dirty="0" smtClean="0"/>
              <a:t>students </a:t>
            </a:r>
            <a:r>
              <a:rPr lang="en-US" dirty="0" smtClean="0"/>
              <a:t>11 have Honors Colleges</a:t>
            </a:r>
          </a:p>
          <a:p>
            <a:pPr lvl="1"/>
            <a:r>
              <a:rPr lang="en-US" dirty="0" smtClean="0"/>
              <a:t>As universities seek to attract high-achieving students, the move to an Honors College has become a national trend.</a:t>
            </a:r>
          </a:p>
          <a:p>
            <a:pPr lvl="1"/>
            <a:r>
              <a:rPr lang="en-US" dirty="0" smtClean="0"/>
              <a:t>We need to be competitive to Wyoming residents and internationally for the highest achieving students.  And, we need to be mindful of the fact we’ll find them in unexpected places.</a:t>
            </a:r>
          </a:p>
        </p:txBody>
      </p:sp>
      <p:pic>
        <p:nvPicPr>
          <p:cNvPr id="5" name="Picture 4"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850489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approve:</a:t>
            </a:r>
            <a:endParaRPr lang="en-US" dirty="0"/>
          </a:p>
        </p:txBody>
      </p:sp>
      <p:sp>
        <p:nvSpPr>
          <p:cNvPr id="3" name="Content Placeholder 2"/>
          <p:cNvSpPr>
            <a:spLocks noGrp="1"/>
          </p:cNvSpPr>
          <p:nvPr>
            <p:ph idx="1"/>
          </p:nvPr>
        </p:nvSpPr>
        <p:spPr/>
        <p:txBody>
          <a:bodyPr>
            <a:normAutofit/>
          </a:bodyPr>
          <a:lstStyle/>
          <a:p>
            <a:r>
              <a:rPr lang="en-US" sz="2800" b="1" dirty="0" smtClean="0">
                <a:solidFill>
                  <a:schemeClr val="bg2">
                    <a:lumMod val="25000"/>
                  </a:schemeClr>
                </a:solidFill>
              </a:rPr>
              <a:t>Change Honors Program </a:t>
            </a:r>
            <a:r>
              <a:rPr lang="en-US" sz="2800" b="1" dirty="0" smtClean="0">
                <a:solidFill>
                  <a:schemeClr val="bg2">
                    <a:lumMod val="25000"/>
                  </a:schemeClr>
                </a:solidFill>
                <a:sym typeface="Wingdings" panose="05000000000000000000" pitchFamily="2" charset="2"/>
              </a:rPr>
              <a:t> Honors College</a:t>
            </a:r>
          </a:p>
          <a:p>
            <a:r>
              <a:rPr lang="en-US" sz="2800" b="1" dirty="0" smtClean="0">
                <a:solidFill>
                  <a:schemeClr val="bg2">
                    <a:lumMod val="25000"/>
                  </a:schemeClr>
                </a:solidFill>
                <a:sym typeface="Wingdings" panose="05000000000000000000" pitchFamily="2" charset="2"/>
              </a:rPr>
              <a:t>Change Honors Director  Honors Dean</a:t>
            </a:r>
          </a:p>
          <a:p>
            <a:r>
              <a:rPr lang="en-US" sz="2800" b="1" dirty="0" smtClean="0">
                <a:solidFill>
                  <a:schemeClr val="bg2">
                    <a:lumMod val="25000"/>
                  </a:schemeClr>
                </a:solidFill>
                <a:sym typeface="Wingdings" panose="05000000000000000000" pitchFamily="2" charset="2"/>
              </a:rPr>
              <a:t>There are four UW Regulations pertaining to the Honors Program </a:t>
            </a:r>
            <a:r>
              <a:rPr lang="en-US" sz="2800" b="1" dirty="0">
                <a:solidFill>
                  <a:schemeClr val="bg2">
                    <a:lumMod val="25000"/>
                  </a:schemeClr>
                </a:solidFill>
                <a:sym typeface="Wingdings" panose="05000000000000000000" pitchFamily="2" charset="2"/>
              </a:rPr>
              <a:t>and/or colleges.  We would bring them to you for revision </a:t>
            </a:r>
            <a:r>
              <a:rPr lang="en-US" sz="2800" b="1" dirty="0" smtClean="0">
                <a:solidFill>
                  <a:schemeClr val="bg2">
                    <a:lumMod val="25000"/>
                  </a:schemeClr>
                </a:solidFill>
                <a:sym typeface="Wingdings" panose="05000000000000000000" pitchFamily="2" charset="2"/>
              </a:rPr>
              <a:t>at your July meeting.</a:t>
            </a:r>
            <a:endParaRPr lang="en-US" sz="2800" b="1" dirty="0"/>
          </a:p>
          <a:p>
            <a:pPr lvl="1"/>
            <a:r>
              <a:rPr lang="en-US" sz="2400" b="1" dirty="0" smtClean="0">
                <a:solidFill>
                  <a:schemeClr val="bg2">
                    <a:lumMod val="25000"/>
                  </a:schemeClr>
                </a:solidFill>
                <a:sym typeface="Wingdings" panose="05000000000000000000" pitchFamily="2" charset="2"/>
              </a:rPr>
              <a:t>1-1 </a:t>
            </a:r>
          </a:p>
          <a:p>
            <a:pPr lvl="1"/>
            <a:r>
              <a:rPr lang="en-US" sz="2400" b="1" dirty="0" smtClean="0">
                <a:solidFill>
                  <a:schemeClr val="bg2">
                    <a:lumMod val="25000"/>
                  </a:schemeClr>
                </a:solidFill>
                <a:sym typeface="Wingdings" panose="05000000000000000000" pitchFamily="2" charset="2"/>
              </a:rPr>
              <a:t>6-701 </a:t>
            </a:r>
          </a:p>
          <a:p>
            <a:pPr lvl="1"/>
            <a:r>
              <a:rPr lang="en-US" sz="2400" b="1" dirty="0" smtClean="0">
                <a:solidFill>
                  <a:schemeClr val="bg2">
                    <a:lumMod val="25000"/>
                  </a:schemeClr>
                </a:solidFill>
                <a:sym typeface="Wingdings" panose="05000000000000000000" pitchFamily="2" charset="2"/>
              </a:rPr>
              <a:t>6-702 </a:t>
            </a:r>
          </a:p>
          <a:p>
            <a:pPr lvl="1"/>
            <a:r>
              <a:rPr lang="en-US" sz="2400" b="1" dirty="0" smtClean="0">
                <a:solidFill>
                  <a:schemeClr val="bg2">
                    <a:lumMod val="25000"/>
                  </a:schemeClr>
                </a:solidFill>
                <a:sym typeface="Wingdings" panose="05000000000000000000" pitchFamily="2" charset="2"/>
              </a:rPr>
              <a:t>6-703</a:t>
            </a:r>
            <a:endParaRPr lang="en-US" sz="2400" b="1" dirty="0" smtClean="0"/>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898381"/>
            <a:ext cx="9433097" cy="1471564"/>
          </a:xfrm>
          <a:prstGeom prst="rect">
            <a:avLst/>
          </a:prstGeom>
        </p:spPr>
      </p:pic>
    </p:spTree>
    <p:extLst>
      <p:ext uri="{BB962C8B-B14F-4D97-AF65-F5344CB8AC3E}">
        <p14:creationId xmlns:p14="http://schemas.microsoft.com/office/powerpoint/2010/main" val="1027391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endParaRPr lang="en-US" sz="2400" b="1" dirty="0" smtClean="0"/>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898381"/>
            <a:ext cx="9433097" cy="1471564"/>
          </a:xfrm>
          <a:prstGeom prst="rect">
            <a:avLst/>
          </a:prstGeom>
        </p:spPr>
      </p:pic>
    </p:spTree>
    <p:extLst>
      <p:ext uri="{BB962C8B-B14F-4D97-AF65-F5344CB8AC3E}">
        <p14:creationId xmlns:p14="http://schemas.microsoft.com/office/powerpoint/2010/main" val="3986202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Ancillary Information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4704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Honors Program is designed to recruit high-achieving students to UW</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defTabSz="914400">
              <a:spcBef>
                <a:spcPts val="0"/>
              </a:spcBef>
            </a:pPr>
            <a:r>
              <a:rPr lang="en-US" sz="2800" dirty="0" smtClean="0"/>
              <a:t>Incoming Freshmen must have either a 3.7 unweighted GPA or a 28 ACT</a:t>
            </a:r>
          </a:p>
          <a:p>
            <a:pPr defTabSz="914400">
              <a:spcBef>
                <a:spcPts val="0"/>
              </a:spcBef>
            </a:pPr>
            <a:r>
              <a:rPr lang="en-US" sz="2800" dirty="0" smtClean="0"/>
              <a:t>Average Freshman class 2014-2016: 275 students</a:t>
            </a:r>
          </a:p>
          <a:p>
            <a:pPr defTabSz="914400">
              <a:spcBef>
                <a:spcPts val="0"/>
              </a:spcBef>
            </a:pPr>
            <a:r>
              <a:rPr lang="en-US" sz="2800" dirty="0" smtClean="0"/>
              <a:t>Of the 215 students already accepted for 2017, 86 meet both requirements</a:t>
            </a:r>
          </a:p>
          <a:p>
            <a:pPr defTabSz="914400">
              <a:spcBef>
                <a:spcPts val="0"/>
              </a:spcBef>
            </a:pPr>
            <a:r>
              <a:rPr lang="en-US" sz="2800" dirty="0"/>
              <a:t>Transfer or continuing students must </a:t>
            </a:r>
            <a:r>
              <a:rPr lang="en-US" sz="2800" dirty="0" smtClean="0"/>
              <a:t>have and maintain </a:t>
            </a:r>
            <a:r>
              <a:rPr lang="en-US" sz="2800" dirty="0"/>
              <a:t>a 3.25 </a:t>
            </a:r>
            <a:r>
              <a:rPr lang="en-US" sz="2800" dirty="0" smtClean="0"/>
              <a:t>university </a:t>
            </a:r>
            <a:r>
              <a:rPr lang="en-US" sz="2800" dirty="0"/>
              <a:t>GPA</a:t>
            </a:r>
          </a:p>
          <a:p>
            <a:pPr defTabSz="914400">
              <a:spcBef>
                <a:spcPts val="0"/>
              </a:spcBef>
            </a:pPr>
            <a:endParaRPr lang="en-US" sz="2800" dirty="0" smtClean="0"/>
          </a:p>
        </p:txBody>
      </p:sp>
    </p:spTree>
    <p:extLst>
      <p:ext uri="{BB962C8B-B14F-4D97-AF65-F5344CB8AC3E}">
        <p14:creationId xmlns:p14="http://schemas.microsoft.com/office/powerpoint/2010/main" val="19288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a:xfrm>
            <a:off x="567672" y="-50214"/>
            <a:ext cx="8229600" cy="1143000"/>
          </a:xfrm>
        </p:spPr>
        <p:txBody>
          <a:bodyPr>
            <a:normAutofit fontScale="90000"/>
          </a:bodyPr>
          <a:lstStyle/>
          <a:p>
            <a:r>
              <a:rPr lang="en-US" sz="4000" dirty="0" smtClean="0"/>
              <a:t/>
            </a:r>
            <a:br>
              <a:rPr lang="en-US" sz="4000" dirty="0" smtClean="0"/>
            </a:br>
            <a:r>
              <a:rPr lang="en-US" sz="4000" dirty="0" smtClean="0"/>
              <a:t>Serves 900 students across every college</a:t>
            </a:r>
            <a:endParaRPr lang="en-US" sz="4000" dirty="0"/>
          </a:p>
        </p:txBody>
      </p:sp>
      <p:graphicFrame>
        <p:nvGraphicFramePr>
          <p:cNvPr id="5" name="Chart 4"/>
          <p:cNvGraphicFramePr>
            <a:graphicFrameLocks/>
          </p:cNvGraphicFramePr>
          <p:nvPr>
            <p:extLst/>
          </p:nvPr>
        </p:nvGraphicFramePr>
        <p:xfrm>
          <a:off x="1310054" y="1459523"/>
          <a:ext cx="6541477" cy="4185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683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512303"/>
                </a:solidFill>
              </a:rPr>
              <a:t>The Honors Minor</a:t>
            </a:r>
            <a:endParaRPr lang="en-US" sz="3200" dirty="0">
              <a:solidFill>
                <a:srgbClr val="512303"/>
              </a:solidFill>
            </a:endParaRPr>
          </a:p>
        </p:txBody>
      </p:sp>
      <p:sp>
        <p:nvSpPr>
          <p:cNvPr id="3" name="Content Placeholder 2"/>
          <p:cNvSpPr>
            <a:spLocks noGrp="1"/>
          </p:cNvSpPr>
          <p:nvPr>
            <p:ph idx="1"/>
          </p:nvPr>
        </p:nvSpPr>
        <p:spPr/>
        <p:txBody>
          <a:bodyPr>
            <a:normAutofit fontScale="92500"/>
          </a:bodyPr>
          <a:lstStyle/>
          <a:p>
            <a:pPr>
              <a:buFont typeface="Arial" pitchFamily="34" charset="0"/>
              <a:buChar char="•"/>
            </a:pPr>
            <a:r>
              <a:rPr lang="en-US" dirty="0">
                <a:solidFill>
                  <a:srgbClr val="512303"/>
                </a:solidFill>
              </a:rPr>
              <a:t>Honors Colloquiums I and II</a:t>
            </a:r>
          </a:p>
          <a:p>
            <a:pPr marL="525780" lvl="6" indent="-342900">
              <a:buFont typeface="Arial" pitchFamily="34" charset="0"/>
              <a:buChar char="•"/>
            </a:pPr>
            <a:r>
              <a:rPr lang="en-US" sz="1900" dirty="0">
                <a:solidFill>
                  <a:srgbClr val="512303"/>
                </a:solidFill>
              </a:rPr>
              <a:t>Fall Semester fulfills </a:t>
            </a:r>
            <a:r>
              <a:rPr lang="en-US" sz="1900" dirty="0" smtClean="0">
                <a:solidFill>
                  <a:srgbClr val="512303"/>
                </a:solidFill>
              </a:rPr>
              <a:t>COM1 </a:t>
            </a:r>
            <a:r>
              <a:rPr lang="en-US" sz="1900" dirty="0">
                <a:solidFill>
                  <a:srgbClr val="512303"/>
                </a:solidFill>
              </a:rPr>
              <a:t>or </a:t>
            </a:r>
            <a:r>
              <a:rPr lang="en-US" sz="1900" dirty="0" smtClean="0">
                <a:solidFill>
                  <a:srgbClr val="512303"/>
                </a:solidFill>
              </a:rPr>
              <a:t>H</a:t>
            </a:r>
            <a:r>
              <a:rPr lang="en-US" sz="1900" dirty="0">
                <a:solidFill>
                  <a:srgbClr val="512303"/>
                </a:solidFill>
              </a:rPr>
              <a:t>.  Spring Semester fulfills </a:t>
            </a:r>
            <a:r>
              <a:rPr lang="en-US" sz="1900" dirty="0" smtClean="0">
                <a:solidFill>
                  <a:srgbClr val="512303"/>
                </a:solidFill>
              </a:rPr>
              <a:t>COM2</a:t>
            </a:r>
            <a:endParaRPr lang="en-US" dirty="0">
              <a:solidFill>
                <a:srgbClr val="512303"/>
              </a:solidFill>
            </a:endParaRPr>
          </a:p>
          <a:p>
            <a:pPr>
              <a:buFont typeface="Arial" pitchFamily="34" charset="0"/>
              <a:buChar char="•"/>
            </a:pPr>
            <a:r>
              <a:rPr lang="en-US" dirty="0">
                <a:solidFill>
                  <a:srgbClr val="512303"/>
                </a:solidFill>
              </a:rPr>
              <a:t>Non-Western Perspectives</a:t>
            </a:r>
          </a:p>
          <a:p>
            <a:pPr marL="525780" lvl="4" indent="-342900">
              <a:buFont typeface="Arial" pitchFamily="34" charset="0"/>
              <a:buChar char="•"/>
            </a:pPr>
            <a:r>
              <a:rPr lang="en-US" dirty="0">
                <a:solidFill>
                  <a:srgbClr val="512303"/>
                </a:solidFill>
              </a:rPr>
              <a:t>Fulfills </a:t>
            </a:r>
            <a:r>
              <a:rPr lang="en-US" dirty="0" smtClean="0">
                <a:solidFill>
                  <a:srgbClr val="512303"/>
                </a:solidFill>
              </a:rPr>
              <a:t>A&amp;S G requirement and USP H</a:t>
            </a:r>
            <a:endParaRPr lang="en-US" dirty="0">
              <a:solidFill>
                <a:srgbClr val="512303"/>
              </a:solidFill>
            </a:endParaRPr>
          </a:p>
          <a:p>
            <a:pPr>
              <a:buFont typeface="Arial" pitchFamily="34" charset="0"/>
              <a:buChar char="•"/>
            </a:pPr>
            <a:r>
              <a:rPr lang="en-US" dirty="0">
                <a:solidFill>
                  <a:srgbClr val="512303"/>
                </a:solidFill>
              </a:rPr>
              <a:t>Modes of Understanding </a:t>
            </a:r>
          </a:p>
          <a:p>
            <a:pPr marL="525780" lvl="4" indent="-342900">
              <a:buFont typeface="Arial" pitchFamily="34" charset="0"/>
              <a:buChar char="•"/>
            </a:pPr>
            <a:r>
              <a:rPr lang="en-US" dirty="0">
                <a:solidFill>
                  <a:srgbClr val="512303"/>
                </a:solidFill>
              </a:rPr>
              <a:t> Fulfills </a:t>
            </a:r>
            <a:r>
              <a:rPr lang="en-US" dirty="0" smtClean="0">
                <a:solidFill>
                  <a:srgbClr val="512303"/>
                </a:solidFill>
              </a:rPr>
              <a:t>H or PN requirement, Some classes also fulfill A&amp;S D requirement</a:t>
            </a:r>
            <a:endParaRPr lang="en-US" dirty="0">
              <a:solidFill>
                <a:srgbClr val="512303"/>
              </a:solidFill>
            </a:endParaRPr>
          </a:p>
          <a:p>
            <a:pPr>
              <a:buFont typeface="Arial" pitchFamily="34" charset="0"/>
              <a:buChar char="•"/>
            </a:pPr>
            <a:r>
              <a:rPr lang="en-US" dirty="0">
                <a:solidFill>
                  <a:srgbClr val="512303"/>
                </a:solidFill>
              </a:rPr>
              <a:t>Issues and Choices</a:t>
            </a:r>
          </a:p>
          <a:p>
            <a:pPr marL="525780" lvl="6" indent="-342900"/>
            <a:r>
              <a:rPr lang="en-US" dirty="0">
                <a:solidFill>
                  <a:srgbClr val="512303"/>
                </a:solidFill>
              </a:rPr>
              <a:t>Fulfills </a:t>
            </a:r>
            <a:r>
              <a:rPr lang="en-US" dirty="0" smtClean="0">
                <a:solidFill>
                  <a:srgbClr val="512303"/>
                </a:solidFill>
              </a:rPr>
              <a:t>H or PN requirement. Some classes also fulfill A&amp;S D requirement</a:t>
            </a:r>
            <a:endParaRPr lang="en-US" dirty="0">
              <a:solidFill>
                <a:srgbClr val="512303"/>
              </a:solidFill>
            </a:endParaRPr>
          </a:p>
          <a:p>
            <a:pPr>
              <a:buFont typeface="Arial" pitchFamily="34" charset="0"/>
              <a:buChar char="•"/>
            </a:pPr>
            <a:r>
              <a:rPr lang="en-US" dirty="0">
                <a:solidFill>
                  <a:srgbClr val="512303"/>
                </a:solidFill>
              </a:rPr>
              <a:t>Honors Project</a:t>
            </a:r>
          </a:p>
          <a:p>
            <a:pPr marL="525780" lvl="5" indent="-342900">
              <a:buFont typeface="Arial" pitchFamily="34" charset="0"/>
              <a:buChar char="•"/>
            </a:pPr>
            <a:r>
              <a:rPr lang="en-US" dirty="0">
                <a:solidFill>
                  <a:srgbClr val="512303"/>
                </a:solidFill>
              </a:rPr>
              <a:t>An independent research or creative project. Fulfills </a:t>
            </a:r>
            <a:r>
              <a:rPr lang="en-US" dirty="0" smtClean="0">
                <a:solidFill>
                  <a:srgbClr val="512303"/>
                </a:solidFill>
              </a:rPr>
              <a:t>COM 3 </a:t>
            </a:r>
            <a:r>
              <a:rPr lang="en-US" dirty="0">
                <a:solidFill>
                  <a:srgbClr val="512303"/>
                </a:solidFill>
              </a:rPr>
              <a:t>requirement.</a:t>
            </a:r>
          </a:p>
          <a:p>
            <a:endParaRPr lang="en-US" dirty="0"/>
          </a:p>
        </p:txBody>
      </p:sp>
    </p:spTree>
    <p:extLst>
      <p:ext uri="{BB962C8B-B14F-4D97-AF65-F5344CB8AC3E}">
        <p14:creationId xmlns:p14="http://schemas.microsoft.com/office/powerpoint/2010/main" val="3174807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2" name="Content Placeholder 1"/>
          <p:cNvSpPr>
            <a:spLocks noGrp="1"/>
          </p:cNvSpPr>
          <p:nvPr>
            <p:ph idx="1"/>
          </p:nvPr>
        </p:nvSpPr>
        <p:spPr/>
        <p:txBody>
          <a:bodyPr>
            <a:normAutofit/>
          </a:bodyPr>
          <a:lstStyle/>
          <a:p>
            <a:pPr marL="0" indent="0" algn="ctr">
              <a:buNone/>
            </a:pPr>
            <a:r>
              <a:rPr lang="en-US" sz="2400" dirty="0" smtClean="0"/>
              <a:t>Spring 2016- Spring 2017</a:t>
            </a:r>
          </a:p>
          <a:p>
            <a:pPr marL="0" indent="0" algn="ctr">
              <a:buNone/>
            </a:pPr>
            <a:endParaRPr lang="en-US" sz="2400" dirty="0" smtClean="0"/>
          </a:p>
          <a:p>
            <a:r>
              <a:rPr lang="en-US" sz="2400" dirty="0" smtClean="0"/>
              <a:t>72 on-campus seminars</a:t>
            </a:r>
          </a:p>
          <a:p>
            <a:r>
              <a:rPr lang="en-US" sz="2400" dirty="0" smtClean="0"/>
              <a:t>23 online classes</a:t>
            </a:r>
          </a:p>
          <a:p>
            <a:r>
              <a:rPr lang="en-US" sz="2400" dirty="0" smtClean="0"/>
              <a:t>5 faculty-led study abroad classes</a:t>
            </a:r>
          </a:p>
          <a:p>
            <a:r>
              <a:rPr lang="en-US" sz="2400" dirty="0" smtClean="0"/>
              <a:t>143 Senior Research Projects Completed as of December 2016</a:t>
            </a:r>
          </a:p>
          <a:p>
            <a:endParaRPr lang="en-US" sz="2400" dirty="0" smtClean="0"/>
          </a:p>
          <a:p>
            <a:endParaRPr lang="en-US" sz="2400" dirty="0" smtClean="0"/>
          </a:p>
          <a:p>
            <a:endParaRPr lang="en-US" sz="3500" dirty="0"/>
          </a:p>
        </p:txBody>
      </p:sp>
      <p:sp>
        <p:nvSpPr>
          <p:cNvPr id="5" name="Title 4"/>
          <p:cNvSpPr>
            <a:spLocks noGrp="1"/>
          </p:cNvSpPr>
          <p:nvPr>
            <p:ph type="title"/>
          </p:nvPr>
        </p:nvSpPr>
        <p:spPr/>
        <p:txBody>
          <a:bodyPr>
            <a:normAutofit/>
          </a:bodyPr>
          <a:lstStyle/>
          <a:p>
            <a:r>
              <a:rPr lang="en-US" sz="2800" dirty="0" smtClean="0"/>
              <a:t>Offers innovative seminars, research and study abroad opportunities</a:t>
            </a:r>
            <a:endParaRPr lang="en-US" sz="2800" dirty="0"/>
          </a:p>
        </p:txBody>
      </p:sp>
    </p:spTree>
    <p:extLst>
      <p:ext uri="{BB962C8B-B14F-4D97-AF65-F5344CB8AC3E}">
        <p14:creationId xmlns:p14="http://schemas.microsoft.com/office/powerpoint/2010/main" val="2228492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Provides UW with Student Credit Hours</a:t>
            </a:r>
            <a:br>
              <a:rPr lang="en-US" sz="3600" dirty="0" smtClean="0"/>
            </a:br>
            <a:r>
              <a:rPr lang="en-US" sz="3600" dirty="0" smtClean="0"/>
              <a:t> and USP seats</a:t>
            </a:r>
            <a:endParaRPr lang="en-US" sz="3600" dirty="0"/>
          </a:p>
        </p:txBody>
      </p:sp>
      <p:sp>
        <p:nvSpPr>
          <p:cNvPr id="3" name="Content Placeholder 2"/>
          <p:cNvSpPr>
            <a:spLocks noGrp="1"/>
          </p:cNvSpPr>
          <p:nvPr>
            <p:ph idx="1"/>
          </p:nvPr>
        </p:nvSpPr>
        <p:spPr/>
        <p:txBody>
          <a:bodyPr>
            <a:normAutofit fontScale="92500" lnSpcReduction="20000"/>
          </a:bodyPr>
          <a:lstStyle/>
          <a:p>
            <a:pPr defTabSz="914400">
              <a:spcBef>
                <a:spcPts val="0"/>
              </a:spcBef>
            </a:pPr>
            <a:r>
              <a:rPr lang="en-US" sz="2400" dirty="0" smtClean="0"/>
              <a:t>6501 Student Credit Hours Fall 2014-Spring 2016</a:t>
            </a:r>
          </a:p>
          <a:p>
            <a:pPr lvl="1" defTabSz="914400">
              <a:spcBef>
                <a:spcPts val="0"/>
              </a:spcBef>
              <a:buFont typeface="Wingdings" charset="2"/>
              <a:buChar char="§"/>
            </a:pPr>
            <a:r>
              <a:rPr lang="en-US" sz="2000" dirty="0" smtClean="0"/>
              <a:t>90-92% fill rate at the 1000—3000 level</a:t>
            </a:r>
          </a:p>
          <a:p>
            <a:pPr lvl="1" defTabSz="914400">
              <a:spcBef>
                <a:spcPts val="0"/>
              </a:spcBef>
              <a:buFont typeface="Wingdings" charset="2"/>
              <a:buChar char="§"/>
            </a:pPr>
            <a:r>
              <a:rPr lang="en-US" sz="2000" dirty="0" smtClean="0"/>
              <a:t>80% fill rate at the 4000 level</a:t>
            </a:r>
          </a:p>
          <a:p>
            <a:pPr lvl="1" defTabSz="914400">
              <a:spcBef>
                <a:spcPts val="0"/>
              </a:spcBef>
              <a:buFont typeface="Wingdings" charset="2"/>
              <a:buChar char="§"/>
            </a:pPr>
            <a:endParaRPr lang="en-US" sz="2000" dirty="0" smtClean="0"/>
          </a:p>
          <a:p>
            <a:pPr defTabSz="914400">
              <a:spcBef>
                <a:spcPts val="0"/>
              </a:spcBef>
            </a:pPr>
            <a:endParaRPr lang="en-US" sz="2400" dirty="0" smtClean="0"/>
          </a:p>
          <a:p>
            <a:pPr defTabSz="914400">
              <a:spcBef>
                <a:spcPts val="0"/>
              </a:spcBef>
            </a:pPr>
            <a:r>
              <a:rPr lang="en-US" sz="2400" dirty="0" smtClean="0"/>
              <a:t>USP: Spring 2016-Spring 2017</a:t>
            </a:r>
          </a:p>
          <a:p>
            <a:pPr defTabSz="914400">
              <a:spcBef>
                <a:spcPts val="0"/>
              </a:spcBef>
            </a:pPr>
            <a:endParaRPr lang="en-US" sz="2400" dirty="0" smtClean="0"/>
          </a:p>
          <a:p>
            <a:pPr lvl="1">
              <a:buFont typeface="Wingdings" charset="2"/>
              <a:buChar char="§"/>
            </a:pPr>
            <a:r>
              <a:rPr lang="en-US" sz="2000" dirty="0"/>
              <a:t>80 COM1 seats</a:t>
            </a:r>
          </a:p>
          <a:p>
            <a:pPr marL="800100" lvl="1" indent="-342900">
              <a:buFont typeface="Arial" charset="0"/>
              <a:buChar char="•"/>
            </a:pPr>
            <a:endParaRPr lang="en-US" sz="2000" dirty="0"/>
          </a:p>
          <a:p>
            <a:pPr lvl="1">
              <a:buFont typeface="Wingdings" charset="2"/>
              <a:buChar char="§"/>
            </a:pPr>
            <a:r>
              <a:rPr lang="en-US" sz="2000" dirty="0"/>
              <a:t>367 COM2 seats</a:t>
            </a:r>
          </a:p>
          <a:p>
            <a:pPr marL="800100" lvl="1" indent="-342900">
              <a:buFont typeface="Arial" charset="0"/>
              <a:buChar char="•"/>
            </a:pPr>
            <a:endParaRPr lang="en-US" sz="2000" dirty="0"/>
          </a:p>
          <a:p>
            <a:pPr lvl="1">
              <a:buFont typeface="Wingdings" charset="2"/>
              <a:buChar char="§"/>
            </a:pPr>
            <a:r>
              <a:rPr lang="en-US" sz="2000" dirty="0"/>
              <a:t>55 Com3 seats</a:t>
            </a:r>
          </a:p>
          <a:p>
            <a:pPr marL="800100" lvl="1" indent="-342900">
              <a:buFont typeface="Arial" charset="0"/>
              <a:buChar char="•"/>
            </a:pPr>
            <a:endParaRPr lang="en-US" sz="2000" dirty="0"/>
          </a:p>
          <a:p>
            <a:pPr lvl="1">
              <a:buFont typeface="Wingdings" charset="2"/>
              <a:buChar char="§"/>
            </a:pPr>
            <a:r>
              <a:rPr lang="en-US" sz="2000" dirty="0"/>
              <a:t>1102 additional USP seats</a:t>
            </a:r>
          </a:p>
          <a:p>
            <a:pPr lvl="2">
              <a:buFont typeface="Courier New" charset="0"/>
              <a:buChar char="o"/>
            </a:pPr>
            <a:r>
              <a:rPr lang="en-US" sz="2000" dirty="0"/>
              <a:t>including 167 </a:t>
            </a:r>
            <a:r>
              <a:rPr lang="en-US" sz="2000" dirty="0" err="1"/>
              <a:t>Gs</a:t>
            </a:r>
            <a:r>
              <a:rPr lang="en-US" sz="2000" dirty="0"/>
              <a:t> and 517 Ds</a:t>
            </a:r>
            <a:endParaRPr lang="en-US" sz="2400" dirty="0" smtClean="0"/>
          </a:p>
          <a:p>
            <a:pPr defTabSz="914400">
              <a:spcBef>
                <a:spcPts val="0"/>
              </a:spcBef>
            </a:pPr>
            <a:endParaRPr lang="en-US" sz="2400" dirty="0" smtClean="0"/>
          </a:p>
          <a:p>
            <a:pPr defTabSz="914400">
              <a:spcBef>
                <a:spcPts val="0"/>
              </a:spcBef>
            </a:pPr>
            <a:endParaRPr lang="en-US" sz="2400" dirty="0"/>
          </a:p>
        </p:txBody>
      </p:sp>
      <p:sp>
        <p:nvSpPr>
          <p:cNvPr id="4" name="Rectangle 3"/>
          <p:cNvSpPr/>
          <p:nvPr/>
        </p:nvSpPr>
        <p:spPr>
          <a:xfrm>
            <a:off x="580571" y="2613392"/>
            <a:ext cx="6277429" cy="400110"/>
          </a:xfrm>
          <a:prstGeom prst="rect">
            <a:avLst/>
          </a:prstGeom>
        </p:spPr>
        <p:txBody>
          <a:bodyPr wrap="square">
            <a:spAutoFit/>
          </a:bodyPr>
          <a:lstStyle/>
          <a:p>
            <a:pPr lvl="1"/>
            <a:r>
              <a:rPr lang="en-US" sz="2000" dirty="0" smtClean="0"/>
              <a:t>.</a:t>
            </a:r>
            <a:endParaRPr lang="en-US" sz="2000" dirty="0"/>
          </a:p>
        </p:txBody>
      </p:sp>
      <p:sp>
        <p:nvSpPr>
          <p:cNvPr id="5" name="TextBox 4"/>
          <p:cNvSpPr txBox="1"/>
          <p:nvPr/>
        </p:nvSpPr>
        <p:spPr>
          <a:xfrm>
            <a:off x="6923314" y="1799771"/>
            <a:ext cx="184731" cy="646331"/>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213087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Engineering Honors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6" y="1714054"/>
            <a:ext cx="9192114" cy="1732265"/>
          </a:xfrm>
          <a:prstGeom prst="rect">
            <a:avLst/>
          </a:prstGeom>
        </p:spPr>
      </p:pic>
      <p:sp>
        <p:nvSpPr>
          <p:cNvPr id="7" name="TextBox 6"/>
          <p:cNvSpPr txBox="1"/>
          <p:nvPr/>
        </p:nvSpPr>
        <p:spPr>
          <a:xfrm>
            <a:off x="-24056" y="3600450"/>
            <a:ext cx="9144000" cy="1200457"/>
          </a:xfrm>
          <a:prstGeom prst="rect">
            <a:avLst/>
          </a:prstGeom>
          <a:noFill/>
        </p:spPr>
        <p:txBody>
          <a:bodyPr wrap="square" rtlCol="0">
            <a:spAutoFit/>
          </a:bodyPr>
          <a:lstStyle/>
          <a:p>
            <a:pPr algn="ctr"/>
            <a:r>
              <a:rPr lang="en-US" sz="3600" dirty="0"/>
              <a:t>Example of a Program Under Development</a:t>
            </a:r>
          </a:p>
          <a:p>
            <a:pPr algn="ctr"/>
            <a:r>
              <a:rPr lang="en-US" sz="3601" dirty="0" smtClean="0"/>
              <a:t>Engineering Honors</a:t>
            </a:r>
          </a:p>
        </p:txBody>
      </p:sp>
      <p:sp>
        <p:nvSpPr>
          <p:cNvPr id="5" name="Title 1"/>
          <p:cNvSpPr txBox="1">
            <a:spLocks/>
          </p:cNvSpPr>
          <p:nvPr/>
        </p:nvSpPr>
        <p:spPr>
          <a:xfrm>
            <a:off x="348916" y="-1412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a:t>
            </a:r>
            <a:br>
              <a:rPr lang="en-US" dirty="0" smtClean="0"/>
            </a:br>
            <a:r>
              <a:rPr lang="en-US" sz="2700" dirty="0" smtClean="0"/>
              <a:t>Develop Honors in Field</a:t>
            </a:r>
          </a:p>
        </p:txBody>
      </p:sp>
    </p:spTree>
    <p:extLst>
      <p:ext uri="{BB962C8B-B14F-4D97-AF65-F5344CB8AC3E}">
        <p14:creationId xmlns:p14="http://schemas.microsoft.com/office/powerpoint/2010/main" val="51008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5315442"/>
            <a:ext cx="9144095" cy="515736"/>
            <a:chOff x="0" y="5760720"/>
            <a:chExt cx="12188952" cy="68746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13" name="Title 12"/>
          <p:cNvSpPr>
            <a:spLocks noGrp="1"/>
          </p:cNvSpPr>
          <p:nvPr>
            <p:ph type="title"/>
          </p:nvPr>
        </p:nvSpPr>
        <p:spPr>
          <a:xfrm>
            <a:off x="576268" y="1319855"/>
            <a:ext cx="7317105" cy="765771"/>
          </a:xfrm>
        </p:spPr>
        <p:txBody>
          <a:bodyPr>
            <a:noAutofit/>
          </a:bodyPr>
          <a:lstStyle/>
          <a:p>
            <a:r>
              <a:rPr lang="en-US" sz="3001" b="1" dirty="0"/>
              <a:t>Engineering Honors Program Objectives</a:t>
            </a:r>
          </a:p>
        </p:txBody>
      </p:sp>
      <p:sp>
        <p:nvSpPr>
          <p:cNvPr id="14" name="Content Placeholder 13"/>
          <p:cNvSpPr>
            <a:spLocks noGrp="1"/>
          </p:cNvSpPr>
          <p:nvPr>
            <p:ph idx="1"/>
          </p:nvPr>
        </p:nvSpPr>
        <p:spPr>
          <a:xfrm>
            <a:off x="1142108" y="2285702"/>
            <a:ext cx="7545764" cy="3201234"/>
          </a:xfrm>
        </p:spPr>
        <p:txBody>
          <a:bodyPr>
            <a:normAutofit/>
          </a:bodyPr>
          <a:lstStyle/>
          <a:p>
            <a:r>
              <a:rPr lang="en-US" sz="2701" dirty="0"/>
              <a:t>Recruiting competitiveness</a:t>
            </a:r>
          </a:p>
          <a:p>
            <a:r>
              <a:rPr lang="en-US" sz="2701" dirty="0"/>
              <a:t>Enhanced experience</a:t>
            </a:r>
          </a:p>
          <a:p>
            <a:r>
              <a:rPr lang="en-US" sz="2701" dirty="0"/>
              <a:t>Distinguish top performers</a:t>
            </a:r>
          </a:p>
          <a:p>
            <a:r>
              <a:rPr lang="en-US" sz="2701" dirty="0"/>
              <a:t>Complement existing UW </a:t>
            </a:r>
            <a:r>
              <a:rPr lang="en-US" sz="2701" dirty="0" smtClean="0"/>
              <a:t>Honors</a:t>
            </a:r>
            <a:endParaRPr lang="en-US" sz="2701" dirty="0"/>
          </a:p>
        </p:txBody>
      </p:sp>
      <p:sp>
        <p:nvSpPr>
          <p:cNvPr id="4" name="Slide Number Placeholder 3"/>
          <p:cNvSpPr>
            <a:spLocks noGrp="1"/>
          </p:cNvSpPr>
          <p:nvPr>
            <p:ph type="sldNum" sz="quarter" idx="12"/>
          </p:nvPr>
        </p:nvSpPr>
        <p:spPr>
          <a:xfrm>
            <a:off x="7893374" y="5451833"/>
            <a:ext cx="857475" cy="207223"/>
          </a:xfrm>
        </p:spPr>
        <p:txBody>
          <a:bodyPr/>
          <a:lstStyle/>
          <a:p>
            <a:fld id="{25BA54BD-C84D-46CE-8B72-31BFB26ABA43}" type="slidenum">
              <a:rPr lang="en-US" smtClean="0">
                <a:solidFill>
                  <a:schemeClr val="tx1"/>
                </a:solidFill>
                <a:latin typeface="+mj-lt"/>
              </a:rPr>
              <a:t>29</a:t>
            </a:fld>
            <a:endParaRPr lang="en-US" dirty="0">
              <a:solidFill>
                <a:schemeClr val="tx1"/>
              </a:solidFill>
              <a:latin typeface="+mj-lt"/>
            </a:endParaRPr>
          </a:p>
        </p:txBody>
      </p:sp>
      <p:cxnSp>
        <p:nvCxnSpPr>
          <p:cNvPr id="8" name="Straight Connector 7"/>
          <p:cNvCxnSpPr/>
          <p:nvPr/>
        </p:nvCxnSpPr>
        <p:spPr>
          <a:xfrm>
            <a:off x="684788" y="1942713"/>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10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457200"/>
            <a:ext cx="8229600" cy="1143000"/>
          </a:xfrm>
        </p:spPr>
        <p:txBody>
          <a:bodyPr>
            <a:normAutofit fontScale="90000"/>
          </a:bodyPr>
          <a:lstStyle/>
          <a:p>
            <a:r>
              <a:rPr lang="en-US" sz="3600" dirty="0"/>
              <a:t/>
            </a:r>
            <a:br>
              <a:rPr lang="en-US" sz="3600" dirty="0"/>
            </a:br>
            <a:r>
              <a:rPr lang="en-US" sz="4000" dirty="0" smtClean="0"/>
              <a:t>Enriched Undergraduate </a:t>
            </a:r>
            <a:br>
              <a:rPr lang="en-US" sz="4000" dirty="0" smtClean="0"/>
            </a:br>
            <a:r>
              <a:rPr lang="en-US" sz="4000" dirty="0" smtClean="0"/>
              <a:t>Experience </a:t>
            </a:r>
            <a:r>
              <a:rPr lang="en-US" sz="3100" dirty="0" smtClean="0"/>
              <a:t/>
            </a:r>
            <a:br>
              <a:rPr lang="en-US" sz="3100" dirty="0" smtClean="0"/>
            </a:br>
            <a:r>
              <a:rPr lang="en-US" sz="3100" dirty="0" smtClean="0"/>
              <a:t/>
            </a:r>
            <a:br>
              <a:rPr lang="en-US" sz="3100" dirty="0" smtClean="0"/>
            </a:br>
            <a:endParaRPr lang="en-US" sz="2700" dirty="0"/>
          </a:p>
        </p:txBody>
      </p:sp>
      <p:sp>
        <p:nvSpPr>
          <p:cNvPr id="3" name="Content Placeholder 2"/>
          <p:cNvSpPr>
            <a:spLocks noGrp="1"/>
          </p:cNvSpPr>
          <p:nvPr>
            <p:ph idx="1"/>
          </p:nvPr>
        </p:nvSpPr>
        <p:spPr/>
        <p:txBody>
          <a:bodyPr>
            <a:normAutofit/>
          </a:bodyPr>
          <a:lstStyle/>
          <a:p>
            <a:pPr defTabSz="914400">
              <a:spcBef>
                <a:spcPts val="0"/>
              </a:spcBef>
            </a:pPr>
            <a:r>
              <a:rPr lang="en-US" dirty="0"/>
              <a:t>The Honors College </a:t>
            </a:r>
            <a:r>
              <a:rPr lang="en-US" u="sng" dirty="0"/>
              <a:t>would infuse and formalize High Impact Practices (HIP) </a:t>
            </a:r>
            <a:r>
              <a:rPr lang="en-US" dirty="0"/>
              <a:t>throughout the Honors experience.</a:t>
            </a:r>
          </a:p>
          <a:p>
            <a:pPr lvl="1" defTabSz="914400">
              <a:spcBef>
                <a:spcPts val="0"/>
              </a:spcBef>
            </a:pPr>
            <a:r>
              <a:rPr lang="en-US" sz="2400" dirty="0" smtClean="0"/>
              <a:t>HIP are </a:t>
            </a:r>
            <a:r>
              <a:rPr lang="en-US" sz="2400" dirty="0"/>
              <a:t>teaching and learning practices “widely tested and... shown to be beneficial for college students from many backgrounds, especially historically underserved students, who often do not have equitable access to high-impact learning.”	</a:t>
            </a:r>
          </a:p>
          <a:p>
            <a:pPr lvl="2" defTabSz="914400">
              <a:spcBef>
                <a:spcPts val="0"/>
              </a:spcBef>
            </a:pPr>
            <a:r>
              <a:rPr lang="en-US" sz="2000" dirty="0"/>
              <a:t>AAC&amp;U</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p>
        </p:txBody>
      </p:sp>
      <p:pic>
        <p:nvPicPr>
          <p:cNvPr id="7" name="Picture 6"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576256"/>
            <a:ext cx="9433097" cy="1471564"/>
          </a:xfrm>
          <a:prstGeom prst="rect">
            <a:avLst/>
          </a:prstGeom>
        </p:spPr>
      </p:pic>
    </p:spTree>
    <p:extLst>
      <p:ext uri="{BB962C8B-B14F-4D97-AF65-F5344CB8AC3E}">
        <p14:creationId xmlns:p14="http://schemas.microsoft.com/office/powerpoint/2010/main" val="3136169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5315442"/>
            <a:ext cx="9144095" cy="515736"/>
            <a:chOff x="0" y="5760720"/>
            <a:chExt cx="12188952" cy="68746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2" name="Title 1"/>
          <p:cNvSpPr>
            <a:spLocks noGrp="1"/>
          </p:cNvSpPr>
          <p:nvPr>
            <p:ph type="title"/>
          </p:nvPr>
        </p:nvSpPr>
        <p:spPr>
          <a:xfrm>
            <a:off x="684788" y="595268"/>
            <a:ext cx="7145609" cy="765771"/>
          </a:xfrm>
        </p:spPr>
        <p:txBody>
          <a:bodyPr>
            <a:noAutofit/>
          </a:bodyPr>
          <a:lstStyle/>
          <a:p>
            <a:r>
              <a:rPr lang="en-US" sz="3301" b="1" dirty="0"/>
              <a:t>Goals of the Engineering Honors Program</a:t>
            </a:r>
          </a:p>
        </p:txBody>
      </p:sp>
      <p:sp>
        <p:nvSpPr>
          <p:cNvPr id="15" name="Slide Number Placeholder 3"/>
          <p:cNvSpPr>
            <a:spLocks noGrp="1"/>
          </p:cNvSpPr>
          <p:nvPr>
            <p:ph type="sldNum" sz="quarter" idx="12"/>
          </p:nvPr>
        </p:nvSpPr>
        <p:spPr>
          <a:xfrm>
            <a:off x="8001893" y="5469697"/>
            <a:ext cx="857475" cy="207223"/>
          </a:xfrm>
        </p:spPr>
        <p:txBody>
          <a:bodyPr/>
          <a:lstStyle/>
          <a:p>
            <a:r>
              <a:rPr lang="en-US" dirty="0" smtClean="0">
                <a:solidFill>
                  <a:schemeClr val="tx1"/>
                </a:solidFill>
                <a:latin typeface="+mj-lt"/>
              </a:rPr>
              <a:t>3</a:t>
            </a:r>
            <a:endParaRPr lang="en-US" dirty="0">
              <a:solidFill>
                <a:schemeClr val="tx1"/>
              </a:solidFill>
              <a:latin typeface="+mj-lt"/>
            </a:endParaRPr>
          </a:p>
        </p:txBody>
      </p:sp>
      <p:sp>
        <p:nvSpPr>
          <p:cNvPr id="3" name="TextBox 2"/>
          <p:cNvSpPr txBox="1"/>
          <p:nvPr/>
        </p:nvSpPr>
        <p:spPr>
          <a:xfrm>
            <a:off x="1060212" y="1942713"/>
            <a:ext cx="7023672" cy="2898101"/>
          </a:xfrm>
          <a:prstGeom prst="rect">
            <a:avLst/>
          </a:prstGeom>
          <a:noFill/>
        </p:spPr>
        <p:txBody>
          <a:bodyPr wrap="square" rtlCol="0">
            <a:spAutoFit/>
          </a:bodyPr>
          <a:lstStyle/>
          <a:p>
            <a:r>
              <a:rPr lang="en-US" sz="2026" dirty="0"/>
              <a:t>In the creation of an Engineering Honors program it is the goal of the College of Engineering &amp; Applied Science to provide Honors students with an enhanced educational experience within the CEAS that complements the liberal arts curriculum currently offered by the Honors Program.  This experience should foster creativity and critical thinking, and also provide distinction for HP EN students.</a:t>
            </a:r>
          </a:p>
          <a:p>
            <a:r>
              <a:rPr lang="en-US" sz="2026" b="1" dirty="0"/>
              <a:t> </a:t>
            </a:r>
            <a:endParaRPr lang="en-US" sz="2026" dirty="0"/>
          </a:p>
          <a:p>
            <a:r>
              <a:rPr lang="en-US" sz="2026" dirty="0"/>
              <a:t>  </a:t>
            </a:r>
          </a:p>
        </p:txBody>
      </p:sp>
      <p:cxnSp>
        <p:nvCxnSpPr>
          <p:cNvPr id="8" name="Straight Connector 7"/>
          <p:cNvCxnSpPr/>
          <p:nvPr/>
        </p:nvCxnSpPr>
        <p:spPr>
          <a:xfrm>
            <a:off x="684788" y="1714053"/>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1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23245" y="579311"/>
            <a:ext cx="7145609" cy="765771"/>
          </a:xfrm>
          <a:prstGeom prst="rect">
            <a:avLst/>
          </a:prstGeom>
        </p:spPr>
        <p:txBody>
          <a:bodyP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301" b="1" dirty="0"/>
              <a:t>CEAS </a:t>
            </a:r>
            <a:r>
              <a:rPr lang="en-US" sz="3301" b="1" dirty="0" smtClean="0"/>
              <a:t>CURRENT STATUS DATA</a:t>
            </a:r>
            <a:endParaRPr lang="en-US" sz="3301" b="1" dirty="0"/>
          </a:p>
        </p:txBody>
      </p:sp>
      <p:graphicFrame>
        <p:nvGraphicFramePr>
          <p:cNvPr id="6" name="Table 5"/>
          <p:cNvGraphicFramePr>
            <a:graphicFrameLocks noGrp="1"/>
          </p:cNvGraphicFramePr>
          <p:nvPr>
            <p:extLst/>
          </p:nvPr>
        </p:nvGraphicFramePr>
        <p:xfrm>
          <a:off x="4820824" y="1429653"/>
          <a:ext cx="2458091" cy="3680658"/>
        </p:xfrm>
        <a:graphic>
          <a:graphicData uri="http://schemas.openxmlformats.org/drawingml/2006/table">
            <a:tbl>
              <a:tblPr firstRow="1" bandRow="1">
                <a:tableStyleId>{8EC20E35-A176-4012-BC5E-935CFFF8708E}</a:tableStyleId>
              </a:tblPr>
              <a:tblGrid>
                <a:gridCol w="1257628">
                  <a:extLst>
                    <a:ext uri="{9D8B030D-6E8A-4147-A177-3AD203B41FA5}">
                      <a16:colId xmlns:a16="http://schemas.microsoft.com/office/drawing/2014/main" val="20000"/>
                    </a:ext>
                  </a:extLst>
                </a:gridCol>
                <a:gridCol w="1200463">
                  <a:extLst>
                    <a:ext uri="{9D8B030D-6E8A-4147-A177-3AD203B41FA5}">
                      <a16:colId xmlns:a16="http://schemas.microsoft.com/office/drawing/2014/main" val="20001"/>
                    </a:ext>
                  </a:extLst>
                </a:gridCol>
              </a:tblGrid>
              <a:tr h="278202">
                <a:tc>
                  <a:txBody>
                    <a:bodyPr/>
                    <a:lstStyle/>
                    <a:p>
                      <a:pPr algn="ctr"/>
                      <a:r>
                        <a:rPr lang="en-US" sz="1600" dirty="0" smtClean="0"/>
                        <a:t>FR EN Full Time</a:t>
                      </a:r>
                      <a:endParaRPr lang="en-US" sz="1600" dirty="0"/>
                    </a:p>
                  </a:txBody>
                  <a:tcPr marL="68598" marR="68598" marT="34299" marB="34299"/>
                </a:tc>
                <a:tc>
                  <a:txBody>
                    <a:bodyPr/>
                    <a:lstStyle/>
                    <a:p>
                      <a:pPr algn="ctr"/>
                      <a:r>
                        <a:rPr lang="en-US" sz="1600" dirty="0" smtClean="0"/>
                        <a:t>&gt; or = to 3.75</a:t>
                      </a:r>
                      <a:endParaRPr lang="en-US" sz="1600" dirty="0"/>
                    </a:p>
                  </a:txBody>
                  <a:tcPr marL="68598" marR="68598" marT="34299" marB="34299"/>
                </a:tc>
                <a:extLst>
                  <a:ext uri="{0D108BD9-81ED-4DB2-BD59-A6C34878D82A}">
                    <a16:rowId xmlns:a16="http://schemas.microsoft.com/office/drawing/2014/main" val="10000"/>
                  </a:ext>
                </a:extLst>
              </a:tr>
              <a:tr h="278202">
                <a:tc>
                  <a:txBody>
                    <a:bodyPr/>
                    <a:lstStyle/>
                    <a:p>
                      <a:r>
                        <a:rPr lang="en-US" sz="1600" dirty="0" smtClean="0"/>
                        <a:t>ARE</a:t>
                      </a:r>
                      <a:endParaRPr lang="en-US" sz="1600" dirty="0"/>
                    </a:p>
                  </a:txBody>
                  <a:tcPr marL="68598" marR="68598" marT="34299" marB="34299"/>
                </a:tc>
                <a:tc>
                  <a:txBody>
                    <a:bodyPr/>
                    <a:lstStyle/>
                    <a:p>
                      <a:pPr algn="ctr"/>
                      <a:r>
                        <a:rPr lang="en-US" sz="1600" dirty="0" smtClean="0"/>
                        <a:t>13</a:t>
                      </a:r>
                      <a:endParaRPr lang="en-US" sz="1600" dirty="0"/>
                    </a:p>
                  </a:txBody>
                  <a:tcPr marL="68598" marR="68598" marT="34299" marB="34299"/>
                </a:tc>
                <a:extLst>
                  <a:ext uri="{0D108BD9-81ED-4DB2-BD59-A6C34878D82A}">
                    <a16:rowId xmlns:a16="http://schemas.microsoft.com/office/drawing/2014/main" val="10001"/>
                  </a:ext>
                </a:extLst>
              </a:tr>
              <a:tr h="278202">
                <a:tc>
                  <a:txBody>
                    <a:bodyPr/>
                    <a:lstStyle/>
                    <a:p>
                      <a:r>
                        <a:rPr lang="en-US" sz="1600" dirty="0" smtClean="0"/>
                        <a:t>CHE</a:t>
                      </a:r>
                      <a:endParaRPr lang="en-US" sz="1600" dirty="0"/>
                    </a:p>
                  </a:txBody>
                  <a:tcPr marL="68598" marR="68598" marT="34299" marB="34299"/>
                </a:tc>
                <a:tc>
                  <a:txBody>
                    <a:bodyPr/>
                    <a:lstStyle/>
                    <a:p>
                      <a:pPr algn="ctr"/>
                      <a:r>
                        <a:rPr lang="en-US" sz="1600" dirty="0" smtClean="0"/>
                        <a:t>11</a:t>
                      </a:r>
                      <a:endParaRPr lang="en-US" sz="1600" dirty="0"/>
                    </a:p>
                  </a:txBody>
                  <a:tcPr marL="68598" marR="68598" marT="34299" marB="34299"/>
                </a:tc>
                <a:extLst>
                  <a:ext uri="{0D108BD9-81ED-4DB2-BD59-A6C34878D82A}">
                    <a16:rowId xmlns:a16="http://schemas.microsoft.com/office/drawing/2014/main" val="10002"/>
                  </a:ext>
                </a:extLst>
              </a:tr>
              <a:tr h="278202">
                <a:tc>
                  <a:txBody>
                    <a:bodyPr/>
                    <a:lstStyle/>
                    <a:p>
                      <a:r>
                        <a:rPr lang="en-US" sz="1600" dirty="0" smtClean="0"/>
                        <a:t>COSC</a:t>
                      </a:r>
                      <a:endParaRPr lang="en-US" sz="1600" dirty="0"/>
                    </a:p>
                  </a:txBody>
                  <a:tcPr marL="68598" marR="68598" marT="34299" marB="34299"/>
                </a:tc>
                <a:tc>
                  <a:txBody>
                    <a:bodyPr/>
                    <a:lstStyle/>
                    <a:p>
                      <a:pPr algn="ctr"/>
                      <a:r>
                        <a:rPr lang="en-US" sz="1600" dirty="0" smtClean="0"/>
                        <a:t>13</a:t>
                      </a:r>
                      <a:endParaRPr lang="en-US" sz="1600" dirty="0"/>
                    </a:p>
                  </a:txBody>
                  <a:tcPr marL="68598" marR="68598" marT="34299" marB="34299"/>
                </a:tc>
                <a:extLst>
                  <a:ext uri="{0D108BD9-81ED-4DB2-BD59-A6C34878D82A}">
                    <a16:rowId xmlns:a16="http://schemas.microsoft.com/office/drawing/2014/main" val="10003"/>
                  </a:ext>
                </a:extLst>
              </a:tr>
              <a:tr h="278202">
                <a:tc>
                  <a:txBody>
                    <a:bodyPr/>
                    <a:lstStyle/>
                    <a:p>
                      <a:r>
                        <a:rPr lang="en-US" sz="1600" dirty="0" smtClean="0"/>
                        <a:t>CPEN</a:t>
                      </a:r>
                      <a:endParaRPr lang="en-US" sz="1600" dirty="0"/>
                    </a:p>
                  </a:txBody>
                  <a:tcPr marL="68598" marR="68598" marT="34299" marB="34299"/>
                </a:tc>
                <a:tc>
                  <a:txBody>
                    <a:bodyPr/>
                    <a:lstStyle/>
                    <a:p>
                      <a:pPr algn="ctr"/>
                      <a:r>
                        <a:rPr lang="en-US" sz="1600" dirty="0" smtClean="0"/>
                        <a:t>6</a:t>
                      </a:r>
                      <a:endParaRPr lang="en-US" sz="1600" dirty="0"/>
                    </a:p>
                  </a:txBody>
                  <a:tcPr marL="68598" marR="68598" marT="34299" marB="34299"/>
                </a:tc>
                <a:extLst>
                  <a:ext uri="{0D108BD9-81ED-4DB2-BD59-A6C34878D82A}">
                    <a16:rowId xmlns:a16="http://schemas.microsoft.com/office/drawing/2014/main" val="10004"/>
                  </a:ext>
                </a:extLst>
              </a:tr>
              <a:tr h="278202">
                <a:tc>
                  <a:txBody>
                    <a:bodyPr/>
                    <a:lstStyle/>
                    <a:p>
                      <a:r>
                        <a:rPr lang="en-US" sz="1600" dirty="0" smtClean="0"/>
                        <a:t>CVLE</a:t>
                      </a:r>
                      <a:endParaRPr lang="en-US" sz="1600" dirty="0"/>
                    </a:p>
                  </a:txBody>
                  <a:tcPr marL="68598" marR="68598" marT="34299" marB="34299"/>
                </a:tc>
                <a:tc>
                  <a:txBody>
                    <a:bodyPr/>
                    <a:lstStyle/>
                    <a:p>
                      <a:pPr algn="ctr"/>
                      <a:r>
                        <a:rPr lang="en-US" sz="1600" dirty="0" smtClean="0"/>
                        <a:t>9</a:t>
                      </a:r>
                      <a:endParaRPr lang="en-US" sz="1600" dirty="0"/>
                    </a:p>
                  </a:txBody>
                  <a:tcPr marL="68598" marR="68598" marT="34299" marB="34299"/>
                </a:tc>
                <a:extLst>
                  <a:ext uri="{0D108BD9-81ED-4DB2-BD59-A6C34878D82A}">
                    <a16:rowId xmlns:a16="http://schemas.microsoft.com/office/drawing/2014/main" val="10005"/>
                  </a:ext>
                </a:extLst>
              </a:tr>
              <a:tr h="278202">
                <a:tc>
                  <a:txBody>
                    <a:bodyPr/>
                    <a:lstStyle/>
                    <a:p>
                      <a:r>
                        <a:rPr lang="en-US" sz="1600" dirty="0" smtClean="0"/>
                        <a:t>EE</a:t>
                      </a:r>
                      <a:endParaRPr lang="en-US" sz="1600" dirty="0"/>
                    </a:p>
                  </a:txBody>
                  <a:tcPr marL="68598" marR="68598" marT="34299" marB="34299"/>
                </a:tc>
                <a:tc>
                  <a:txBody>
                    <a:bodyPr/>
                    <a:lstStyle/>
                    <a:p>
                      <a:pPr algn="ctr"/>
                      <a:r>
                        <a:rPr lang="en-US" sz="1600" dirty="0" smtClean="0"/>
                        <a:t>7</a:t>
                      </a:r>
                      <a:endParaRPr lang="en-US" sz="1600" dirty="0"/>
                    </a:p>
                  </a:txBody>
                  <a:tcPr marL="68598" marR="68598" marT="34299" marB="34299"/>
                </a:tc>
                <a:extLst>
                  <a:ext uri="{0D108BD9-81ED-4DB2-BD59-A6C34878D82A}">
                    <a16:rowId xmlns:a16="http://schemas.microsoft.com/office/drawing/2014/main" val="10006"/>
                  </a:ext>
                </a:extLst>
              </a:tr>
              <a:tr h="278202">
                <a:tc>
                  <a:txBody>
                    <a:bodyPr/>
                    <a:lstStyle/>
                    <a:p>
                      <a:r>
                        <a:rPr lang="en-US" sz="1600" dirty="0" smtClean="0"/>
                        <a:t>ENUN</a:t>
                      </a:r>
                      <a:endParaRPr lang="en-US" sz="1600" dirty="0"/>
                    </a:p>
                  </a:txBody>
                  <a:tcPr marL="68598" marR="68598" marT="34299" marB="34299"/>
                </a:tc>
                <a:tc>
                  <a:txBody>
                    <a:bodyPr/>
                    <a:lstStyle/>
                    <a:p>
                      <a:pPr algn="ctr"/>
                      <a:r>
                        <a:rPr lang="en-US" sz="1600" dirty="0" smtClean="0"/>
                        <a:t>32</a:t>
                      </a:r>
                      <a:endParaRPr lang="en-US" sz="1600" dirty="0"/>
                    </a:p>
                  </a:txBody>
                  <a:tcPr marL="68598" marR="68598" marT="34299" marB="34299"/>
                </a:tc>
                <a:extLst>
                  <a:ext uri="{0D108BD9-81ED-4DB2-BD59-A6C34878D82A}">
                    <a16:rowId xmlns:a16="http://schemas.microsoft.com/office/drawing/2014/main" val="10007"/>
                  </a:ext>
                </a:extLst>
              </a:tr>
              <a:tr h="278202">
                <a:tc>
                  <a:txBody>
                    <a:bodyPr/>
                    <a:lstStyle/>
                    <a:p>
                      <a:r>
                        <a:rPr lang="en-US" sz="1600" dirty="0" smtClean="0"/>
                        <a:t>ME</a:t>
                      </a:r>
                      <a:endParaRPr lang="en-US" sz="1600" dirty="0"/>
                    </a:p>
                  </a:txBody>
                  <a:tcPr marL="68598" marR="68598" marT="34299" marB="34299"/>
                </a:tc>
                <a:tc>
                  <a:txBody>
                    <a:bodyPr/>
                    <a:lstStyle/>
                    <a:p>
                      <a:pPr algn="ctr"/>
                      <a:r>
                        <a:rPr lang="en-US" sz="1600" dirty="0" smtClean="0"/>
                        <a:t>20</a:t>
                      </a:r>
                      <a:endParaRPr lang="en-US" sz="1600" dirty="0"/>
                    </a:p>
                  </a:txBody>
                  <a:tcPr marL="68598" marR="68598" marT="34299" marB="34299"/>
                </a:tc>
                <a:extLst>
                  <a:ext uri="{0D108BD9-81ED-4DB2-BD59-A6C34878D82A}">
                    <a16:rowId xmlns:a16="http://schemas.microsoft.com/office/drawing/2014/main" val="10008"/>
                  </a:ext>
                </a:extLst>
              </a:tr>
              <a:tr h="278202">
                <a:tc>
                  <a:txBody>
                    <a:bodyPr/>
                    <a:lstStyle/>
                    <a:p>
                      <a:r>
                        <a:rPr lang="en-US" sz="1600" dirty="0" smtClean="0"/>
                        <a:t>PETE</a:t>
                      </a:r>
                      <a:endParaRPr lang="en-US" sz="1600" dirty="0"/>
                    </a:p>
                  </a:txBody>
                  <a:tcPr marL="68598" marR="68598" marT="34299" marB="34299"/>
                </a:tc>
                <a:tc>
                  <a:txBody>
                    <a:bodyPr/>
                    <a:lstStyle/>
                    <a:p>
                      <a:pPr algn="ctr"/>
                      <a:r>
                        <a:rPr lang="en-US" sz="1600" dirty="0" smtClean="0"/>
                        <a:t>10</a:t>
                      </a:r>
                      <a:endParaRPr lang="en-US" sz="1600" dirty="0"/>
                    </a:p>
                  </a:txBody>
                  <a:tcPr marL="68598" marR="68598" marT="34299" marB="34299"/>
                </a:tc>
                <a:extLst>
                  <a:ext uri="{0D108BD9-81ED-4DB2-BD59-A6C34878D82A}">
                    <a16:rowId xmlns:a16="http://schemas.microsoft.com/office/drawing/2014/main" val="10009"/>
                  </a:ext>
                </a:extLst>
              </a:tr>
              <a:tr h="278202">
                <a:tc>
                  <a:txBody>
                    <a:bodyPr/>
                    <a:lstStyle/>
                    <a:p>
                      <a:r>
                        <a:rPr lang="en-US" sz="1600" b="1" dirty="0" smtClean="0"/>
                        <a:t>Total</a:t>
                      </a:r>
                      <a:endParaRPr lang="en-US" sz="1600" b="1" dirty="0"/>
                    </a:p>
                  </a:txBody>
                  <a:tcPr marL="68598" marR="68598" marT="34299" marB="34299"/>
                </a:tc>
                <a:tc>
                  <a:txBody>
                    <a:bodyPr/>
                    <a:lstStyle/>
                    <a:p>
                      <a:pPr algn="ctr"/>
                      <a:r>
                        <a:rPr lang="en-US" sz="1600" b="1" dirty="0" smtClean="0"/>
                        <a:t>122</a:t>
                      </a:r>
                      <a:endParaRPr lang="en-US" sz="1600" b="1" dirty="0"/>
                    </a:p>
                  </a:txBody>
                  <a:tcPr marL="68598" marR="68598" marT="34299" marB="34299"/>
                </a:tc>
                <a:extLst>
                  <a:ext uri="{0D108BD9-81ED-4DB2-BD59-A6C34878D82A}">
                    <a16:rowId xmlns:a16="http://schemas.microsoft.com/office/drawing/2014/main" val="10010"/>
                  </a:ext>
                </a:extLst>
              </a:tr>
            </a:tbl>
          </a:graphicData>
        </a:graphic>
      </p:graphicFrame>
      <p:grpSp>
        <p:nvGrpSpPr>
          <p:cNvPr id="12" name="Group 11"/>
          <p:cNvGrpSpPr/>
          <p:nvPr/>
        </p:nvGrpSpPr>
        <p:grpSpPr>
          <a:xfrm>
            <a:off x="8022014" y="0"/>
            <a:ext cx="685800" cy="11778119"/>
            <a:chOff x="11032560" y="-59760"/>
            <a:chExt cx="685800" cy="11778119"/>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8222" t="2324" r="-49386" b="-2324"/>
            <a:stretch/>
          </p:blipFill>
          <p:spPr>
            <a:xfrm rot="5400000">
              <a:off x="5486400" y="5486400"/>
              <a:ext cx="11778119" cy="6858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2922" y="399338"/>
              <a:ext cx="585073" cy="548640"/>
            </a:xfrm>
            <a:prstGeom prst="rect">
              <a:avLst/>
            </a:prstGeom>
          </p:spPr>
        </p:pic>
      </p:grpSp>
      <p:sp>
        <p:nvSpPr>
          <p:cNvPr id="7" name="TextBox 6"/>
          <p:cNvSpPr txBox="1"/>
          <p:nvPr/>
        </p:nvSpPr>
        <p:spPr>
          <a:xfrm>
            <a:off x="4996022" y="5258389"/>
            <a:ext cx="2458090" cy="1477328"/>
          </a:xfrm>
          <a:prstGeom prst="rect">
            <a:avLst/>
          </a:prstGeom>
          <a:noFill/>
        </p:spPr>
        <p:txBody>
          <a:bodyPr wrap="square" rtlCol="0">
            <a:spAutoFit/>
          </a:bodyPr>
          <a:lstStyle/>
          <a:p>
            <a:r>
              <a:rPr lang="en-US" dirty="0"/>
              <a:t>AY 2016-2017—Number of first time freshman by department eligible to participate in the Honors program</a:t>
            </a:r>
          </a:p>
        </p:txBody>
      </p:sp>
      <p:graphicFrame>
        <p:nvGraphicFramePr>
          <p:cNvPr id="8" name="Table 7"/>
          <p:cNvGraphicFramePr>
            <a:graphicFrameLocks noGrp="1"/>
          </p:cNvGraphicFramePr>
          <p:nvPr>
            <p:extLst/>
          </p:nvPr>
        </p:nvGraphicFramePr>
        <p:xfrm>
          <a:off x="1267614" y="3383268"/>
          <a:ext cx="2450488" cy="1988910"/>
        </p:xfrm>
        <a:graphic>
          <a:graphicData uri="http://schemas.openxmlformats.org/drawingml/2006/table">
            <a:tbl>
              <a:tblPr firstRow="1" bandRow="1">
                <a:tableStyleId>{8EC20E35-A176-4012-BC5E-935CFFF8708E}</a:tableStyleId>
              </a:tblPr>
              <a:tblGrid>
                <a:gridCol w="1225244">
                  <a:extLst>
                    <a:ext uri="{9D8B030D-6E8A-4147-A177-3AD203B41FA5}">
                      <a16:colId xmlns:a16="http://schemas.microsoft.com/office/drawing/2014/main" val="20000"/>
                    </a:ext>
                  </a:extLst>
                </a:gridCol>
                <a:gridCol w="1225244">
                  <a:extLst>
                    <a:ext uri="{9D8B030D-6E8A-4147-A177-3AD203B41FA5}">
                      <a16:colId xmlns:a16="http://schemas.microsoft.com/office/drawing/2014/main" val="20001"/>
                    </a:ext>
                  </a:extLst>
                </a:gridCol>
              </a:tblGrid>
              <a:tr h="278202">
                <a:tc gridSpan="2">
                  <a:txBody>
                    <a:bodyPr/>
                    <a:lstStyle/>
                    <a:p>
                      <a:r>
                        <a:rPr lang="en-US" sz="1800" dirty="0" smtClean="0"/>
                        <a:t>AY</a:t>
                      </a:r>
                      <a:r>
                        <a:rPr lang="en-US" sz="1800" baseline="0" dirty="0" smtClean="0"/>
                        <a:t> 2015-2016 Graduates</a:t>
                      </a:r>
                      <a:endParaRPr lang="en-US" sz="1800" dirty="0"/>
                    </a:p>
                  </a:txBody>
                  <a:tcPr marL="68598" marR="68598" marT="34299" marB="34299"/>
                </a:tc>
                <a:tc hMerge="1">
                  <a:txBody>
                    <a:bodyPr/>
                    <a:lstStyle/>
                    <a:p>
                      <a:endParaRPr lang="en-US" dirty="0"/>
                    </a:p>
                  </a:txBody>
                  <a:tcPr/>
                </a:tc>
                <a:extLst>
                  <a:ext uri="{0D108BD9-81ED-4DB2-BD59-A6C34878D82A}">
                    <a16:rowId xmlns:a16="http://schemas.microsoft.com/office/drawing/2014/main" val="10000"/>
                  </a:ext>
                </a:extLst>
              </a:tr>
              <a:tr h="278202">
                <a:tc>
                  <a:txBody>
                    <a:bodyPr/>
                    <a:lstStyle/>
                    <a:p>
                      <a:r>
                        <a:rPr lang="en-US" sz="1800" dirty="0" smtClean="0"/>
                        <a:t>GPA</a:t>
                      </a:r>
                      <a:endParaRPr lang="en-US" sz="1800" dirty="0"/>
                    </a:p>
                  </a:txBody>
                  <a:tcPr marL="68598" marR="68598" marT="34299" marB="34299"/>
                </a:tc>
                <a:tc>
                  <a:txBody>
                    <a:bodyPr/>
                    <a:lstStyle/>
                    <a:p>
                      <a:r>
                        <a:rPr lang="en-US" sz="1800" dirty="0" smtClean="0"/>
                        <a:t># of Students</a:t>
                      </a:r>
                      <a:endParaRPr lang="en-US" sz="1800" dirty="0"/>
                    </a:p>
                  </a:txBody>
                  <a:tcPr marL="68598" marR="68598" marT="34299" marB="34299"/>
                </a:tc>
                <a:extLst>
                  <a:ext uri="{0D108BD9-81ED-4DB2-BD59-A6C34878D82A}">
                    <a16:rowId xmlns:a16="http://schemas.microsoft.com/office/drawing/2014/main" val="10001"/>
                  </a:ext>
                </a:extLst>
              </a:tr>
              <a:tr h="278202">
                <a:tc>
                  <a:txBody>
                    <a:bodyPr/>
                    <a:lstStyle/>
                    <a:p>
                      <a:r>
                        <a:rPr lang="en-US" sz="1800" dirty="0" smtClean="0"/>
                        <a:t>3.75</a:t>
                      </a:r>
                      <a:endParaRPr lang="en-US" sz="1800" dirty="0"/>
                    </a:p>
                  </a:txBody>
                  <a:tcPr marL="68598" marR="68598" marT="34299" marB="34299"/>
                </a:tc>
                <a:tc>
                  <a:txBody>
                    <a:bodyPr/>
                    <a:lstStyle/>
                    <a:p>
                      <a:r>
                        <a:rPr lang="en-US" sz="1800" dirty="0" smtClean="0"/>
                        <a:t>19</a:t>
                      </a:r>
                      <a:endParaRPr lang="en-US" sz="1800" dirty="0"/>
                    </a:p>
                  </a:txBody>
                  <a:tcPr marL="68598" marR="68598" marT="34299" marB="34299"/>
                </a:tc>
                <a:extLst>
                  <a:ext uri="{0D108BD9-81ED-4DB2-BD59-A6C34878D82A}">
                    <a16:rowId xmlns:a16="http://schemas.microsoft.com/office/drawing/2014/main" val="10002"/>
                  </a:ext>
                </a:extLst>
              </a:tr>
              <a:tr h="278202">
                <a:tc>
                  <a:txBody>
                    <a:bodyPr/>
                    <a:lstStyle/>
                    <a:p>
                      <a:r>
                        <a:rPr lang="en-US" sz="1800" dirty="0" smtClean="0"/>
                        <a:t>3.5</a:t>
                      </a:r>
                      <a:endParaRPr lang="en-US" sz="1800" dirty="0"/>
                    </a:p>
                  </a:txBody>
                  <a:tcPr marL="68598" marR="68598" marT="34299" marB="34299"/>
                </a:tc>
                <a:tc>
                  <a:txBody>
                    <a:bodyPr/>
                    <a:lstStyle/>
                    <a:p>
                      <a:r>
                        <a:rPr lang="en-US" sz="1800" dirty="0" smtClean="0"/>
                        <a:t>23</a:t>
                      </a:r>
                      <a:endParaRPr lang="en-US" sz="1800" dirty="0"/>
                    </a:p>
                  </a:txBody>
                  <a:tcPr marL="68598" marR="68598" marT="34299" marB="34299"/>
                </a:tc>
                <a:extLst>
                  <a:ext uri="{0D108BD9-81ED-4DB2-BD59-A6C34878D82A}">
                    <a16:rowId xmlns:a16="http://schemas.microsoft.com/office/drawing/2014/main" val="10003"/>
                  </a:ext>
                </a:extLst>
              </a:tr>
              <a:tr h="278202">
                <a:tc>
                  <a:txBody>
                    <a:bodyPr/>
                    <a:lstStyle/>
                    <a:p>
                      <a:r>
                        <a:rPr lang="en-US" sz="1800" dirty="0" smtClean="0"/>
                        <a:t>3.25</a:t>
                      </a:r>
                      <a:endParaRPr lang="en-US" sz="1800" dirty="0"/>
                    </a:p>
                  </a:txBody>
                  <a:tcPr marL="68598" marR="68598" marT="34299" marB="34299"/>
                </a:tc>
                <a:tc>
                  <a:txBody>
                    <a:bodyPr/>
                    <a:lstStyle/>
                    <a:p>
                      <a:r>
                        <a:rPr lang="en-US" sz="1800" dirty="0" smtClean="0"/>
                        <a:t>39</a:t>
                      </a:r>
                      <a:endParaRPr lang="en-US" sz="1800" dirty="0"/>
                    </a:p>
                  </a:txBody>
                  <a:tcPr marL="68598" marR="68598" marT="34299" marB="34299"/>
                </a:tc>
                <a:extLst>
                  <a:ext uri="{0D108BD9-81ED-4DB2-BD59-A6C34878D82A}">
                    <a16:rowId xmlns:a16="http://schemas.microsoft.com/office/drawing/2014/main" val="10004"/>
                  </a:ext>
                </a:extLst>
              </a:tr>
            </a:tbl>
          </a:graphicData>
        </a:graphic>
      </p:graphicFrame>
      <p:sp>
        <p:nvSpPr>
          <p:cNvPr id="11" name="TextBox 10"/>
          <p:cNvSpPr txBox="1"/>
          <p:nvPr/>
        </p:nvSpPr>
        <p:spPr>
          <a:xfrm>
            <a:off x="1128128" y="1539345"/>
            <a:ext cx="2458090" cy="1754326"/>
          </a:xfrm>
          <a:prstGeom prst="rect">
            <a:avLst/>
          </a:prstGeom>
          <a:noFill/>
        </p:spPr>
        <p:txBody>
          <a:bodyPr wrap="square" rtlCol="0">
            <a:spAutoFit/>
          </a:bodyPr>
          <a:lstStyle/>
          <a:p>
            <a:r>
              <a:rPr lang="en-US" dirty="0"/>
              <a:t>AY 2015-2016—of the 349 graduates, number of students able to maintain GPA level all semesters of attendance </a:t>
            </a:r>
          </a:p>
        </p:txBody>
      </p:sp>
      <p:sp>
        <p:nvSpPr>
          <p:cNvPr id="2" name="Slide Number Placeholder 1"/>
          <p:cNvSpPr>
            <a:spLocks noGrp="1"/>
          </p:cNvSpPr>
          <p:nvPr>
            <p:ph type="sldNum" sz="quarter" idx="12"/>
          </p:nvPr>
        </p:nvSpPr>
        <p:spPr>
          <a:xfrm>
            <a:off x="6453380" y="6196475"/>
            <a:ext cx="2133600" cy="365125"/>
          </a:xfrm>
        </p:spPr>
        <p:txBody>
          <a:bodyPr/>
          <a:lstStyle/>
          <a:p>
            <a:fld id="{25BA54BD-C84D-46CE-8B72-31BFB26ABA43}"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164042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1277" y="5436351"/>
            <a:ext cx="2057400" cy="273915"/>
          </a:xfrm>
        </p:spPr>
        <p:txBody>
          <a:bodyPr/>
          <a:lstStyle/>
          <a:p>
            <a:fld id="{25BA54BD-C84D-46CE-8B72-31BFB26ABA43}" type="slidenum">
              <a:rPr lang="en-US" smtClean="0">
                <a:solidFill>
                  <a:schemeClr val="tx1"/>
                </a:solidFill>
              </a:rPr>
              <a:t>32</a:t>
            </a:fld>
            <a:endParaRPr lang="en-US" dirty="0">
              <a:solidFill>
                <a:schemeClr val="tx1"/>
              </a:solidFill>
            </a:endParaRPr>
          </a:p>
        </p:txBody>
      </p:sp>
      <p:sp>
        <p:nvSpPr>
          <p:cNvPr id="3" name="Title 1"/>
          <p:cNvSpPr txBox="1">
            <a:spLocks/>
          </p:cNvSpPr>
          <p:nvPr/>
        </p:nvSpPr>
        <p:spPr>
          <a:xfrm>
            <a:off x="859100" y="497846"/>
            <a:ext cx="7145609" cy="765771"/>
          </a:xfrm>
          <a:prstGeom prst="rect">
            <a:avLst/>
          </a:prstGeom>
        </p:spPr>
        <p:txBody>
          <a:bodyP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301" b="1" dirty="0"/>
              <a:t>CEAS </a:t>
            </a:r>
            <a:r>
              <a:rPr lang="en-US" sz="3301" b="1" dirty="0" smtClean="0"/>
              <a:t>CURRENT STATUS DATA</a:t>
            </a:r>
            <a:endParaRPr lang="en-US" sz="3301" b="1" dirty="0"/>
          </a:p>
        </p:txBody>
      </p:sp>
      <p:graphicFrame>
        <p:nvGraphicFramePr>
          <p:cNvPr id="5" name="Table 4"/>
          <p:cNvGraphicFramePr>
            <a:graphicFrameLocks noGrp="1"/>
          </p:cNvGraphicFramePr>
          <p:nvPr>
            <p:extLst/>
          </p:nvPr>
        </p:nvGraphicFramePr>
        <p:xfrm>
          <a:off x="4832056" y="1225907"/>
          <a:ext cx="2458091" cy="3993096"/>
        </p:xfrm>
        <a:graphic>
          <a:graphicData uri="http://schemas.openxmlformats.org/drawingml/2006/table">
            <a:tbl>
              <a:tblPr firstRow="1" bandRow="1">
                <a:tableStyleId>{8EC20E35-A176-4012-BC5E-935CFFF8708E}</a:tableStyleId>
              </a:tblPr>
              <a:tblGrid>
                <a:gridCol w="1257628">
                  <a:extLst>
                    <a:ext uri="{9D8B030D-6E8A-4147-A177-3AD203B41FA5}">
                      <a16:colId xmlns:a16="http://schemas.microsoft.com/office/drawing/2014/main" val="20000"/>
                    </a:ext>
                  </a:extLst>
                </a:gridCol>
                <a:gridCol w="1200463">
                  <a:extLst>
                    <a:ext uri="{9D8B030D-6E8A-4147-A177-3AD203B41FA5}">
                      <a16:colId xmlns:a16="http://schemas.microsoft.com/office/drawing/2014/main" val="20001"/>
                    </a:ext>
                  </a:extLst>
                </a:gridCol>
              </a:tblGrid>
              <a:tr h="278202">
                <a:tc gridSpan="2">
                  <a:txBody>
                    <a:bodyPr/>
                    <a:lstStyle/>
                    <a:p>
                      <a:pPr algn="ctr"/>
                      <a:r>
                        <a:rPr lang="en-US" sz="1600" dirty="0" smtClean="0"/>
                        <a:t>Current</a:t>
                      </a:r>
                      <a:r>
                        <a:rPr lang="en-US" sz="1600" baseline="0" dirty="0" smtClean="0"/>
                        <a:t> EN Honors Students</a:t>
                      </a:r>
                      <a:endParaRPr lang="en-US" sz="1600" dirty="0"/>
                    </a:p>
                  </a:txBody>
                  <a:tcPr marL="68598" marR="68598" marT="34299" marB="34299"/>
                </a:tc>
                <a:tc hMerge="1">
                  <a:txBody>
                    <a:bodyPr/>
                    <a:lstStyle/>
                    <a:p>
                      <a:pPr algn="ctr"/>
                      <a:endParaRPr lang="en-US" dirty="0"/>
                    </a:p>
                  </a:txBody>
                  <a:tcPr/>
                </a:tc>
                <a:extLst>
                  <a:ext uri="{0D108BD9-81ED-4DB2-BD59-A6C34878D82A}">
                    <a16:rowId xmlns:a16="http://schemas.microsoft.com/office/drawing/2014/main" val="10000"/>
                  </a:ext>
                </a:extLst>
              </a:tr>
              <a:tr h="278202">
                <a:tc>
                  <a:txBody>
                    <a:bodyPr/>
                    <a:lstStyle/>
                    <a:p>
                      <a:r>
                        <a:rPr lang="en-US" sz="1600" dirty="0" smtClean="0"/>
                        <a:t>ARE</a:t>
                      </a:r>
                      <a:endParaRPr lang="en-US" sz="1600" dirty="0"/>
                    </a:p>
                  </a:txBody>
                  <a:tcPr marL="68598" marR="68598" marT="34299" marB="34299"/>
                </a:tc>
                <a:tc>
                  <a:txBody>
                    <a:bodyPr/>
                    <a:lstStyle/>
                    <a:p>
                      <a:pPr algn="ctr"/>
                      <a:r>
                        <a:rPr lang="en-US" sz="1600" dirty="0" smtClean="0"/>
                        <a:t>10</a:t>
                      </a:r>
                      <a:endParaRPr lang="en-US" sz="1600" dirty="0"/>
                    </a:p>
                  </a:txBody>
                  <a:tcPr marL="68598" marR="68598" marT="34299" marB="34299"/>
                </a:tc>
                <a:extLst>
                  <a:ext uri="{0D108BD9-81ED-4DB2-BD59-A6C34878D82A}">
                    <a16:rowId xmlns:a16="http://schemas.microsoft.com/office/drawing/2014/main" val="10001"/>
                  </a:ext>
                </a:extLst>
              </a:tr>
              <a:tr h="278202">
                <a:tc>
                  <a:txBody>
                    <a:bodyPr/>
                    <a:lstStyle/>
                    <a:p>
                      <a:r>
                        <a:rPr lang="en-US" sz="1600" dirty="0" smtClean="0"/>
                        <a:t>CHE</a:t>
                      </a:r>
                      <a:endParaRPr lang="en-US" sz="1600" dirty="0"/>
                    </a:p>
                  </a:txBody>
                  <a:tcPr marL="68598" marR="68598" marT="34299" marB="34299"/>
                </a:tc>
                <a:tc>
                  <a:txBody>
                    <a:bodyPr/>
                    <a:lstStyle/>
                    <a:p>
                      <a:pPr algn="ctr"/>
                      <a:r>
                        <a:rPr lang="en-US" sz="1600" dirty="0" smtClean="0"/>
                        <a:t>25</a:t>
                      </a:r>
                      <a:endParaRPr lang="en-US" sz="1600" dirty="0"/>
                    </a:p>
                  </a:txBody>
                  <a:tcPr marL="68598" marR="68598" marT="34299" marB="34299"/>
                </a:tc>
                <a:extLst>
                  <a:ext uri="{0D108BD9-81ED-4DB2-BD59-A6C34878D82A}">
                    <a16:rowId xmlns:a16="http://schemas.microsoft.com/office/drawing/2014/main" val="10002"/>
                  </a:ext>
                </a:extLst>
              </a:tr>
              <a:tr h="278202">
                <a:tc>
                  <a:txBody>
                    <a:bodyPr/>
                    <a:lstStyle/>
                    <a:p>
                      <a:r>
                        <a:rPr lang="en-US" sz="1600" dirty="0" smtClean="0"/>
                        <a:t>COSC</a:t>
                      </a:r>
                      <a:endParaRPr lang="en-US" sz="1600" dirty="0"/>
                    </a:p>
                  </a:txBody>
                  <a:tcPr marL="68598" marR="68598" marT="34299" marB="34299"/>
                </a:tc>
                <a:tc>
                  <a:txBody>
                    <a:bodyPr/>
                    <a:lstStyle/>
                    <a:p>
                      <a:pPr algn="ctr"/>
                      <a:r>
                        <a:rPr lang="en-US" sz="1600" dirty="0" smtClean="0"/>
                        <a:t>32</a:t>
                      </a:r>
                      <a:endParaRPr lang="en-US" sz="1600" dirty="0"/>
                    </a:p>
                  </a:txBody>
                  <a:tcPr marL="68598" marR="68598" marT="34299" marB="34299"/>
                </a:tc>
                <a:extLst>
                  <a:ext uri="{0D108BD9-81ED-4DB2-BD59-A6C34878D82A}">
                    <a16:rowId xmlns:a16="http://schemas.microsoft.com/office/drawing/2014/main" val="10003"/>
                  </a:ext>
                </a:extLst>
              </a:tr>
              <a:tr h="278202">
                <a:tc>
                  <a:txBody>
                    <a:bodyPr/>
                    <a:lstStyle/>
                    <a:p>
                      <a:r>
                        <a:rPr lang="en-US" sz="1600" dirty="0" smtClean="0"/>
                        <a:t>CPEN</a:t>
                      </a:r>
                      <a:endParaRPr lang="en-US" sz="1600" dirty="0"/>
                    </a:p>
                  </a:txBody>
                  <a:tcPr marL="68598" marR="68598" marT="34299" marB="34299"/>
                </a:tc>
                <a:tc>
                  <a:txBody>
                    <a:bodyPr/>
                    <a:lstStyle/>
                    <a:p>
                      <a:pPr algn="ctr"/>
                      <a:r>
                        <a:rPr lang="en-US" sz="1600" dirty="0" smtClean="0"/>
                        <a:t>6</a:t>
                      </a:r>
                      <a:endParaRPr lang="en-US" sz="1600" dirty="0"/>
                    </a:p>
                  </a:txBody>
                  <a:tcPr marL="68598" marR="68598" marT="34299" marB="34299"/>
                </a:tc>
                <a:extLst>
                  <a:ext uri="{0D108BD9-81ED-4DB2-BD59-A6C34878D82A}">
                    <a16:rowId xmlns:a16="http://schemas.microsoft.com/office/drawing/2014/main" val="10004"/>
                  </a:ext>
                </a:extLst>
              </a:tr>
              <a:tr h="278202">
                <a:tc>
                  <a:txBody>
                    <a:bodyPr/>
                    <a:lstStyle/>
                    <a:p>
                      <a:r>
                        <a:rPr lang="en-US" sz="1600" dirty="0" smtClean="0"/>
                        <a:t>CVLE</a:t>
                      </a:r>
                      <a:endParaRPr lang="en-US" sz="1600" dirty="0"/>
                    </a:p>
                  </a:txBody>
                  <a:tcPr marL="68598" marR="68598" marT="34299" marB="34299"/>
                </a:tc>
                <a:tc>
                  <a:txBody>
                    <a:bodyPr/>
                    <a:lstStyle/>
                    <a:p>
                      <a:pPr algn="ctr"/>
                      <a:r>
                        <a:rPr lang="en-US" sz="1600" dirty="0" smtClean="0"/>
                        <a:t>10</a:t>
                      </a:r>
                      <a:endParaRPr lang="en-US" sz="1600" dirty="0"/>
                    </a:p>
                  </a:txBody>
                  <a:tcPr marL="68598" marR="68598" marT="34299" marB="34299"/>
                </a:tc>
                <a:extLst>
                  <a:ext uri="{0D108BD9-81ED-4DB2-BD59-A6C34878D82A}">
                    <a16:rowId xmlns:a16="http://schemas.microsoft.com/office/drawing/2014/main" val="10005"/>
                  </a:ext>
                </a:extLst>
              </a:tr>
              <a:tr h="278202">
                <a:tc>
                  <a:txBody>
                    <a:bodyPr/>
                    <a:lstStyle/>
                    <a:p>
                      <a:r>
                        <a:rPr lang="en-US" sz="1600" dirty="0" smtClean="0"/>
                        <a:t>EE</a:t>
                      </a:r>
                      <a:endParaRPr lang="en-US" sz="1600" dirty="0"/>
                    </a:p>
                  </a:txBody>
                  <a:tcPr marL="68598" marR="68598" marT="34299" marB="34299"/>
                </a:tc>
                <a:tc>
                  <a:txBody>
                    <a:bodyPr/>
                    <a:lstStyle/>
                    <a:p>
                      <a:pPr algn="ctr"/>
                      <a:r>
                        <a:rPr lang="en-US" sz="1600" dirty="0" smtClean="0"/>
                        <a:t>13</a:t>
                      </a:r>
                      <a:endParaRPr lang="en-US" sz="1600" dirty="0"/>
                    </a:p>
                  </a:txBody>
                  <a:tcPr marL="68598" marR="68598" marT="34299" marB="34299"/>
                </a:tc>
                <a:extLst>
                  <a:ext uri="{0D108BD9-81ED-4DB2-BD59-A6C34878D82A}">
                    <a16:rowId xmlns:a16="http://schemas.microsoft.com/office/drawing/2014/main" val="10006"/>
                  </a:ext>
                </a:extLst>
              </a:tr>
              <a:tr h="278202">
                <a:tc>
                  <a:txBody>
                    <a:bodyPr/>
                    <a:lstStyle/>
                    <a:p>
                      <a:r>
                        <a:rPr lang="en-US" sz="1600" dirty="0" smtClean="0"/>
                        <a:t>ENUN</a:t>
                      </a:r>
                      <a:endParaRPr lang="en-US" sz="1600" dirty="0"/>
                    </a:p>
                  </a:txBody>
                  <a:tcPr marL="68598" marR="68598" marT="34299" marB="34299"/>
                </a:tc>
                <a:tc>
                  <a:txBody>
                    <a:bodyPr/>
                    <a:lstStyle/>
                    <a:p>
                      <a:pPr algn="ctr"/>
                      <a:r>
                        <a:rPr lang="en-US" sz="1600" dirty="0" smtClean="0"/>
                        <a:t>2</a:t>
                      </a:r>
                      <a:endParaRPr lang="en-US" sz="1600" dirty="0"/>
                    </a:p>
                  </a:txBody>
                  <a:tcPr marL="68598" marR="68598" marT="34299" marB="34299"/>
                </a:tc>
                <a:extLst>
                  <a:ext uri="{0D108BD9-81ED-4DB2-BD59-A6C34878D82A}">
                    <a16:rowId xmlns:a16="http://schemas.microsoft.com/office/drawing/2014/main" val="10007"/>
                  </a:ext>
                </a:extLst>
              </a:tr>
              <a:tr h="278202">
                <a:tc>
                  <a:txBody>
                    <a:bodyPr/>
                    <a:lstStyle/>
                    <a:p>
                      <a:r>
                        <a:rPr lang="en-US" sz="1600" dirty="0" smtClean="0"/>
                        <a:t>ESE</a:t>
                      </a:r>
                      <a:endParaRPr lang="en-US" sz="1600" dirty="0"/>
                    </a:p>
                  </a:txBody>
                  <a:tcPr marL="68598" marR="68598" marT="34299" marB="34299"/>
                </a:tc>
                <a:tc>
                  <a:txBody>
                    <a:bodyPr/>
                    <a:lstStyle/>
                    <a:p>
                      <a:pPr algn="ctr"/>
                      <a:r>
                        <a:rPr lang="en-US" sz="1600" dirty="0" smtClean="0"/>
                        <a:t>4</a:t>
                      </a:r>
                      <a:endParaRPr lang="en-US" sz="1600" dirty="0"/>
                    </a:p>
                  </a:txBody>
                  <a:tcPr marL="68598" marR="68598" marT="34299" marB="34299"/>
                </a:tc>
                <a:extLst>
                  <a:ext uri="{0D108BD9-81ED-4DB2-BD59-A6C34878D82A}">
                    <a16:rowId xmlns:a16="http://schemas.microsoft.com/office/drawing/2014/main" val="10008"/>
                  </a:ext>
                </a:extLst>
              </a:tr>
              <a:tr h="278202">
                <a:tc>
                  <a:txBody>
                    <a:bodyPr/>
                    <a:lstStyle/>
                    <a:p>
                      <a:r>
                        <a:rPr lang="en-US" sz="1600" dirty="0" smtClean="0"/>
                        <a:t>ME</a:t>
                      </a:r>
                      <a:endParaRPr lang="en-US" sz="1600" dirty="0"/>
                    </a:p>
                  </a:txBody>
                  <a:tcPr marL="68598" marR="68598" marT="34299" marB="34299"/>
                </a:tc>
                <a:tc>
                  <a:txBody>
                    <a:bodyPr/>
                    <a:lstStyle/>
                    <a:p>
                      <a:pPr algn="ctr"/>
                      <a:r>
                        <a:rPr lang="en-US" sz="1600" dirty="0" smtClean="0"/>
                        <a:t>4</a:t>
                      </a:r>
                      <a:endParaRPr lang="en-US" sz="1600" dirty="0"/>
                    </a:p>
                  </a:txBody>
                  <a:tcPr marL="68598" marR="68598" marT="34299" marB="34299"/>
                </a:tc>
                <a:extLst>
                  <a:ext uri="{0D108BD9-81ED-4DB2-BD59-A6C34878D82A}">
                    <a16:rowId xmlns:a16="http://schemas.microsoft.com/office/drawing/2014/main" val="10009"/>
                  </a:ext>
                </a:extLst>
              </a:tr>
              <a:tr h="278202">
                <a:tc>
                  <a:txBody>
                    <a:bodyPr/>
                    <a:lstStyle/>
                    <a:p>
                      <a:r>
                        <a:rPr lang="en-US" sz="1600" dirty="0" smtClean="0"/>
                        <a:t>PETE</a:t>
                      </a:r>
                      <a:endParaRPr lang="en-US" sz="1600" dirty="0"/>
                    </a:p>
                  </a:txBody>
                  <a:tcPr marL="68598" marR="68598" marT="34299" marB="34299"/>
                </a:tc>
                <a:tc>
                  <a:txBody>
                    <a:bodyPr/>
                    <a:lstStyle/>
                    <a:p>
                      <a:pPr algn="ctr"/>
                      <a:r>
                        <a:rPr lang="en-US" sz="1600" dirty="0" smtClean="0"/>
                        <a:t>7</a:t>
                      </a:r>
                      <a:endParaRPr lang="en-US" sz="1600" dirty="0"/>
                    </a:p>
                  </a:txBody>
                  <a:tcPr marL="68598" marR="68598" marT="34299" marB="34299"/>
                </a:tc>
                <a:extLst>
                  <a:ext uri="{0D108BD9-81ED-4DB2-BD59-A6C34878D82A}">
                    <a16:rowId xmlns:a16="http://schemas.microsoft.com/office/drawing/2014/main" val="10010"/>
                  </a:ext>
                </a:extLst>
              </a:tr>
              <a:tr h="278202">
                <a:tc>
                  <a:txBody>
                    <a:bodyPr/>
                    <a:lstStyle/>
                    <a:p>
                      <a:r>
                        <a:rPr lang="en-US" sz="1600" b="1" dirty="0" smtClean="0"/>
                        <a:t>Total</a:t>
                      </a:r>
                      <a:endParaRPr lang="en-US" sz="1600" b="1" dirty="0"/>
                    </a:p>
                  </a:txBody>
                  <a:tcPr marL="68598" marR="68598" marT="34299" marB="34299"/>
                </a:tc>
                <a:tc>
                  <a:txBody>
                    <a:bodyPr/>
                    <a:lstStyle/>
                    <a:p>
                      <a:pPr algn="ctr"/>
                      <a:r>
                        <a:rPr lang="en-US" sz="1600" b="1" dirty="0" smtClean="0"/>
                        <a:t>152</a:t>
                      </a:r>
                      <a:endParaRPr lang="en-US" sz="1600" b="1" dirty="0"/>
                    </a:p>
                  </a:txBody>
                  <a:tcPr marL="68598" marR="68598" marT="34299" marB="34299"/>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extLst/>
          </p:nvPr>
        </p:nvGraphicFramePr>
        <p:xfrm>
          <a:off x="1084945" y="3136460"/>
          <a:ext cx="2450488" cy="2331828"/>
        </p:xfrm>
        <a:graphic>
          <a:graphicData uri="http://schemas.openxmlformats.org/drawingml/2006/table">
            <a:tbl>
              <a:tblPr firstRow="1" bandRow="1">
                <a:tableStyleId>{8EC20E35-A176-4012-BC5E-935CFFF8708E}</a:tableStyleId>
              </a:tblPr>
              <a:tblGrid>
                <a:gridCol w="1225244">
                  <a:extLst>
                    <a:ext uri="{9D8B030D-6E8A-4147-A177-3AD203B41FA5}">
                      <a16:colId xmlns:a16="http://schemas.microsoft.com/office/drawing/2014/main" val="20000"/>
                    </a:ext>
                  </a:extLst>
                </a:gridCol>
                <a:gridCol w="1225244">
                  <a:extLst>
                    <a:ext uri="{9D8B030D-6E8A-4147-A177-3AD203B41FA5}">
                      <a16:colId xmlns:a16="http://schemas.microsoft.com/office/drawing/2014/main" val="20001"/>
                    </a:ext>
                  </a:extLst>
                </a:gridCol>
              </a:tblGrid>
              <a:tr h="278202">
                <a:tc gridSpan="2">
                  <a:txBody>
                    <a:bodyPr/>
                    <a:lstStyle/>
                    <a:p>
                      <a:r>
                        <a:rPr lang="en-US" sz="1800" dirty="0" smtClean="0"/>
                        <a:t>Current EN Honors Students </a:t>
                      </a:r>
                      <a:endParaRPr lang="en-US" sz="1800" dirty="0"/>
                    </a:p>
                  </a:txBody>
                  <a:tcPr marL="68598" marR="68598" marT="34299" marB="34299"/>
                </a:tc>
                <a:tc hMerge="1">
                  <a:txBody>
                    <a:bodyPr/>
                    <a:lstStyle/>
                    <a:p>
                      <a:endParaRPr lang="en-US" dirty="0"/>
                    </a:p>
                  </a:txBody>
                  <a:tcPr/>
                </a:tc>
                <a:extLst>
                  <a:ext uri="{0D108BD9-81ED-4DB2-BD59-A6C34878D82A}">
                    <a16:rowId xmlns:a16="http://schemas.microsoft.com/office/drawing/2014/main" val="10000"/>
                  </a:ext>
                </a:extLst>
              </a:tr>
              <a:tr h="278202">
                <a:tc>
                  <a:txBody>
                    <a:bodyPr/>
                    <a:lstStyle/>
                    <a:p>
                      <a:r>
                        <a:rPr lang="en-US" sz="1800" dirty="0" smtClean="0"/>
                        <a:t>Freshman</a:t>
                      </a:r>
                      <a:endParaRPr lang="en-US" sz="1800" dirty="0"/>
                    </a:p>
                  </a:txBody>
                  <a:tcPr marL="68598" marR="68598" marT="34299" marB="34299"/>
                </a:tc>
                <a:tc>
                  <a:txBody>
                    <a:bodyPr/>
                    <a:lstStyle/>
                    <a:p>
                      <a:pPr algn="ctr"/>
                      <a:r>
                        <a:rPr lang="en-US" sz="1800" dirty="0" smtClean="0"/>
                        <a:t>40</a:t>
                      </a:r>
                      <a:endParaRPr lang="en-US" sz="1800" dirty="0"/>
                    </a:p>
                  </a:txBody>
                  <a:tcPr marL="68598" marR="68598" marT="34299" marB="34299"/>
                </a:tc>
                <a:extLst>
                  <a:ext uri="{0D108BD9-81ED-4DB2-BD59-A6C34878D82A}">
                    <a16:rowId xmlns:a16="http://schemas.microsoft.com/office/drawing/2014/main" val="10001"/>
                  </a:ext>
                </a:extLst>
              </a:tr>
              <a:tr h="278202">
                <a:tc>
                  <a:txBody>
                    <a:bodyPr/>
                    <a:lstStyle/>
                    <a:p>
                      <a:r>
                        <a:rPr lang="en-US" sz="1800" dirty="0" smtClean="0"/>
                        <a:t>Sophomore</a:t>
                      </a:r>
                      <a:endParaRPr lang="en-US" sz="1800" dirty="0"/>
                    </a:p>
                  </a:txBody>
                  <a:tcPr marL="68598" marR="68598" marT="34299" marB="34299"/>
                </a:tc>
                <a:tc>
                  <a:txBody>
                    <a:bodyPr/>
                    <a:lstStyle/>
                    <a:p>
                      <a:pPr algn="ctr"/>
                      <a:r>
                        <a:rPr lang="en-US" sz="1800" dirty="0" smtClean="0"/>
                        <a:t>37</a:t>
                      </a:r>
                      <a:endParaRPr lang="en-US" sz="1800" dirty="0"/>
                    </a:p>
                  </a:txBody>
                  <a:tcPr marL="68598" marR="68598" marT="34299" marB="34299"/>
                </a:tc>
                <a:extLst>
                  <a:ext uri="{0D108BD9-81ED-4DB2-BD59-A6C34878D82A}">
                    <a16:rowId xmlns:a16="http://schemas.microsoft.com/office/drawing/2014/main" val="10002"/>
                  </a:ext>
                </a:extLst>
              </a:tr>
              <a:tr h="333304">
                <a:tc>
                  <a:txBody>
                    <a:bodyPr/>
                    <a:lstStyle/>
                    <a:p>
                      <a:r>
                        <a:rPr lang="en-US" sz="1800" dirty="0" smtClean="0"/>
                        <a:t>Junior</a:t>
                      </a:r>
                      <a:endParaRPr lang="en-US" sz="1800" dirty="0"/>
                    </a:p>
                  </a:txBody>
                  <a:tcPr marL="68598" marR="68598" marT="34299" marB="34299"/>
                </a:tc>
                <a:tc>
                  <a:txBody>
                    <a:bodyPr/>
                    <a:lstStyle/>
                    <a:p>
                      <a:pPr algn="ctr"/>
                      <a:r>
                        <a:rPr lang="en-US" sz="1800" dirty="0" smtClean="0"/>
                        <a:t>31</a:t>
                      </a:r>
                    </a:p>
                  </a:txBody>
                  <a:tcPr marL="68598" marR="68598" marT="34299" marB="34299"/>
                </a:tc>
                <a:extLst>
                  <a:ext uri="{0D108BD9-81ED-4DB2-BD59-A6C34878D82A}">
                    <a16:rowId xmlns:a16="http://schemas.microsoft.com/office/drawing/2014/main" val="10003"/>
                  </a:ext>
                </a:extLst>
              </a:tr>
              <a:tr h="278202">
                <a:tc>
                  <a:txBody>
                    <a:bodyPr/>
                    <a:lstStyle/>
                    <a:p>
                      <a:r>
                        <a:rPr lang="en-US" sz="1800" dirty="0" smtClean="0"/>
                        <a:t>Senior</a:t>
                      </a:r>
                      <a:endParaRPr lang="en-US" sz="1800" dirty="0"/>
                    </a:p>
                  </a:txBody>
                  <a:tcPr marL="68598" marR="68598" marT="34299" marB="34299"/>
                </a:tc>
                <a:tc>
                  <a:txBody>
                    <a:bodyPr/>
                    <a:lstStyle/>
                    <a:p>
                      <a:pPr algn="ctr"/>
                      <a:r>
                        <a:rPr lang="en-US" sz="1800" dirty="0" smtClean="0"/>
                        <a:t>43</a:t>
                      </a:r>
                      <a:endParaRPr lang="en-US" sz="1800" dirty="0"/>
                    </a:p>
                  </a:txBody>
                  <a:tcPr marL="68598" marR="68598" marT="34299" marB="34299"/>
                </a:tc>
                <a:extLst>
                  <a:ext uri="{0D108BD9-81ED-4DB2-BD59-A6C34878D82A}">
                    <a16:rowId xmlns:a16="http://schemas.microsoft.com/office/drawing/2014/main" val="10004"/>
                  </a:ext>
                </a:extLst>
              </a:tr>
              <a:tr h="278202">
                <a:tc>
                  <a:txBody>
                    <a:bodyPr/>
                    <a:lstStyle/>
                    <a:p>
                      <a:r>
                        <a:rPr lang="en-US" sz="1800" b="1" dirty="0" smtClean="0"/>
                        <a:t>Total</a:t>
                      </a:r>
                      <a:endParaRPr lang="en-US" sz="1800" b="1" dirty="0"/>
                    </a:p>
                  </a:txBody>
                  <a:tcPr marL="68598" marR="68598" marT="34299" marB="34299"/>
                </a:tc>
                <a:tc>
                  <a:txBody>
                    <a:bodyPr/>
                    <a:lstStyle/>
                    <a:p>
                      <a:pPr algn="ctr"/>
                      <a:r>
                        <a:rPr lang="en-US" sz="1800" b="1" dirty="0" smtClean="0"/>
                        <a:t>152</a:t>
                      </a:r>
                      <a:endParaRPr lang="en-US" sz="1800" b="1" dirty="0"/>
                    </a:p>
                  </a:txBody>
                  <a:tcPr marL="68598" marR="68598" marT="34299" marB="34299"/>
                </a:tc>
                <a:extLst>
                  <a:ext uri="{0D108BD9-81ED-4DB2-BD59-A6C34878D82A}">
                    <a16:rowId xmlns:a16="http://schemas.microsoft.com/office/drawing/2014/main" val="10005"/>
                  </a:ext>
                </a:extLst>
              </a:tr>
            </a:tbl>
          </a:graphicData>
        </a:graphic>
      </p:graphicFrame>
      <p:sp>
        <p:nvSpPr>
          <p:cNvPr id="17" name="TextBox 16"/>
          <p:cNvSpPr txBox="1"/>
          <p:nvPr/>
        </p:nvSpPr>
        <p:spPr>
          <a:xfrm>
            <a:off x="4943840" y="5261552"/>
            <a:ext cx="2458090" cy="1200329"/>
          </a:xfrm>
          <a:prstGeom prst="rect">
            <a:avLst/>
          </a:prstGeom>
          <a:noFill/>
        </p:spPr>
        <p:txBody>
          <a:bodyPr wrap="square" rtlCol="0">
            <a:spAutoFit/>
          </a:bodyPr>
          <a:lstStyle/>
          <a:p>
            <a:r>
              <a:rPr lang="en-US" dirty="0"/>
              <a:t>AY 2016-2017—Current Honors Program enrollment by department</a:t>
            </a:r>
          </a:p>
        </p:txBody>
      </p:sp>
      <p:sp>
        <p:nvSpPr>
          <p:cNvPr id="19" name="TextBox 18"/>
          <p:cNvSpPr txBox="1"/>
          <p:nvPr/>
        </p:nvSpPr>
        <p:spPr>
          <a:xfrm>
            <a:off x="1084945" y="1683087"/>
            <a:ext cx="2458090" cy="1323439"/>
          </a:xfrm>
          <a:prstGeom prst="rect">
            <a:avLst/>
          </a:prstGeom>
          <a:noFill/>
        </p:spPr>
        <p:txBody>
          <a:bodyPr wrap="square" rtlCol="0">
            <a:spAutoFit/>
          </a:bodyPr>
          <a:lstStyle/>
          <a:p>
            <a:r>
              <a:rPr lang="en-US" sz="2000" dirty="0"/>
              <a:t>AY 2016-2017—Current Honors Program enrollment by grade level</a:t>
            </a:r>
          </a:p>
        </p:txBody>
      </p:sp>
      <p:grpSp>
        <p:nvGrpSpPr>
          <p:cNvPr id="18" name="Group 17"/>
          <p:cNvGrpSpPr/>
          <p:nvPr/>
        </p:nvGrpSpPr>
        <p:grpSpPr>
          <a:xfrm>
            <a:off x="8022014" y="0"/>
            <a:ext cx="685800" cy="11778119"/>
            <a:chOff x="11032560" y="-59760"/>
            <a:chExt cx="685800" cy="11778119"/>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28222" t="2324" r="-49386" b="-2324"/>
            <a:stretch/>
          </p:blipFill>
          <p:spPr>
            <a:xfrm rot="5400000">
              <a:off x="5486400" y="5486400"/>
              <a:ext cx="11778119" cy="68580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2922" y="399338"/>
              <a:ext cx="585073" cy="548640"/>
            </a:xfrm>
            <a:prstGeom prst="rect">
              <a:avLst/>
            </a:prstGeom>
          </p:spPr>
        </p:pic>
      </p:grpSp>
      <p:sp>
        <p:nvSpPr>
          <p:cNvPr id="22" name="Slide Number Placeholder 1"/>
          <p:cNvSpPr txBox="1">
            <a:spLocks/>
          </p:cNvSpPr>
          <p:nvPr/>
        </p:nvSpPr>
        <p:spPr>
          <a:xfrm>
            <a:off x="6453380" y="61964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3</a:t>
            </a:r>
            <a:endParaRPr lang="en-US" dirty="0">
              <a:solidFill>
                <a:schemeClr val="tx1"/>
              </a:solidFill>
            </a:endParaRPr>
          </a:p>
        </p:txBody>
      </p:sp>
    </p:spTree>
    <p:extLst>
      <p:ext uri="{BB962C8B-B14F-4D97-AF65-F5344CB8AC3E}">
        <p14:creationId xmlns:p14="http://schemas.microsoft.com/office/powerpoint/2010/main" val="301142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5315442"/>
            <a:ext cx="9144095" cy="515736"/>
            <a:chOff x="0" y="5760720"/>
            <a:chExt cx="12188952" cy="6874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2" name="Title 1"/>
          <p:cNvSpPr>
            <a:spLocks noGrp="1"/>
          </p:cNvSpPr>
          <p:nvPr>
            <p:ph type="title"/>
          </p:nvPr>
        </p:nvSpPr>
        <p:spPr/>
        <p:txBody>
          <a:bodyPr/>
          <a:lstStyle/>
          <a:p>
            <a:r>
              <a:rPr lang="en-US" b="1" dirty="0" smtClean="0"/>
              <a:t>Eligible Students</a:t>
            </a:r>
            <a:endParaRPr lang="en-US" b="1" dirty="0"/>
          </a:p>
        </p:txBody>
      </p:sp>
      <p:sp>
        <p:nvSpPr>
          <p:cNvPr id="3" name="Slide Number Placeholder 2"/>
          <p:cNvSpPr>
            <a:spLocks noGrp="1"/>
          </p:cNvSpPr>
          <p:nvPr>
            <p:ph type="sldNum" sz="quarter" idx="12"/>
          </p:nvPr>
        </p:nvSpPr>
        <p:spPr>
          <a:xfrm>
            <a:off x="6474259" y="5441712"/>
            <a:ext cx="2057400" cy="273915"/>
          </a:xfrm>
        </p:spPr>
        <p:txBody>
          <a:bodyPr/>
          <a:lstStyle/>
          <a:p>
            <a:fld id="{25BA54BD-C84D-46CE-8B72-31BFB26ABA43}" type="slidenum">
              <a:rPr lang="en-US" smtClean="0">
                <a:solidFill>
                  <a:schemeClr val="tx1"/>
                </a:solidFill>
              </a:rPr>
              <a:t>33</a:t>
            </a:fld>
            <a:endParaRPr lang="en-US" dirty="0">
              <a:solidFill>
                <a:schemeClr val="tx1"/>
              </a:solidFill>
            </a:endParaRPr>
          </a:p>
        </p:txBody>
      </p:sp>
      <p:sp>
        <p:nvSpPr>
          <p:cNvPr id="4" name="Content Placeholder 13"/>
          <p:cNvSpPr txBox="1">
            <a:spLocks/>
          </p:cNvSpPr>
          <p:nvPr/>
        </p:nvSpPr>
        <p:spPr>
          <a:xfrm>
            <a:off x="799117" y="2124927"/>
            <a:ext cx="8060249" cy="3201234"/>
          </a:xfrm>
          <a:prstGeom prst="rect">
            <a:avLst/>
          </a:prstGeom>
        </p:spPr>
        <p:txBody>
          <a:bodyPr>
            <a:normAutofit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nSpc>
                <a:spcPct val="100000"/>
              </a:lnSpc>
              <a:spcAft>
                <a:spcPts val="450"/>
              </a:spcAft>
            </a:pPr>
            <a:r>
              <a:rPr lang="en-US" sz="2101" dirty="0"/>
              <a:t>GPA </a:t>
            </a:r>
            <a:r>
              <a:rPr lang="en-US" sz="2101" dirty="0" smtClean="0"/>
              <a:t>3.70 </a:t>
            </a:r>
            <a:r>
              <a:rPr lang="en-US" sz="2101" dirty="0"/>
              <a:t>or 26 ACT com—First time freshman</a:t>
            </a:r>
          </a:p>
          <a:p>
            <a:pPr>
              <a:lnSpc>
                <a:spcPct val="100000"/>
              </a:lnSpc>
              <a:spcAft>
                <a:spcPts val="450"/>
              </a:spcAft>
            </a:pPr>
            <a:r>
              <a:rPr lang="en-US" sz="2101" dirty="0"/>
              <a:t>GPA 3.50—EN transfer students</a:t>
            </a:r>
          </a:p>
          <a:p>
            <a:pPr>
              <a:lnSpc>
                <a:spcPct val="100000"/>
              </a:lnSpc>
              <a:spcAft>
                <a:spcPts val="450"/>
              </a:spcAft>
            </a:pPr>
            <a:r>
              <a:rPr lang="en-US" sz="2101" dirty="0"/>
              <a:t>3.50 GPA for AY 2017-2018 EN students currently enrolled in the UW Honors Program</a:t>
            </a:r>
          </a:p>
          <a:p>
            <a:r>
              <a:rPr lang="en-US" sz="2101" dirty="0"/>
              <a:t>3.50 GPA Maintenance required for Engineering Honors students continuing in the EN Honors program</a:t>
            </a:r>
          </a:p>
          <a:p>
            <a:pPr lvl="1">
              <a:buFont typeface="Wingdings" panose="05000000000000000000" pitchFamily="2" charset="2"/>
              <a:buChar char="Ø"/>
            </a:pPr>
            <a:r>
              <a:rPr lang="en-US" sz="2101" dirty="0"/>
              <a:t>Leniency suggested in the 1</a:t>
            </a:r>
            <a:r>
              <a:rPr lang="en-US" sz="2101" baseline="30000" dirty="0"/>
              <a:t>st</a:t>
            </a:r>
            <a:r>
              <a:rPr lang="en-US" sz="2101" dirty="0"/>
              <a:t> year</a:t>
            </a:r>
          </a:p>
          <a:p>
            <a:pPr lvl="1">
              <a:buFont typeface="Wingdings" panose="05000000000000000000" pitchFamily="2" charset="2"/>
              <a:buChar char="Ø"/>
            </a:pPr>
            <a:r>
              <a:rPr lang="en-US" sz="2101" dirty="0"/>
              <a:t>One semester probation for GPA recovery</a:t>
            </a:r>
          </a:p>
          <a:p>
            <a:pPr marL="0" indent="0">
              <a:buNone/>
            </a:pPr>
            <a:endParaRPr lang="en-US" sz="2701" dirty="0"/>
          </a:p>
          <a:p>
            <a:endParaRPr lang="en-US" sz="2701" dirty="0"/>
          </a:p>
        </p:txBody>
      </p:sp>
      <p:cxnSp>
        <p:nvCxnSpPr>
          <p:cNvPr id="9" name="Straight Connector 8"/>
          <p:cNvCxnSpPr/>
          <p:nvPr/>
        </p:nvCxnSpPr>
        <p:spPr>
          <a:xfrm>
            <a:off x="684788" y="1885548"/>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55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315442"/>
            <a:ext cx="9144095" cy="515736"/>
            <a:chOff x="0" y="5760720"/>
            <a:chExt cx="12188952" cy="68746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2" name="Slide Number Placeholder 1"/>
          <p:cNvSpPr>
            <a:spLocks noGrp="1"/>
          </p:cNvSpPr>
          <p:nvPr>
            <p:ph type="sldNum" sz="quarter" idx="12"/>
          </p:nvPr>
        </p:nvSpPr>
        <p:spPr>
          <a:xfrm>
            <a:off x="6515115" y="5441712"/>
            <a:ext cx="2057400" cy="273915"/>
          </a:xfrm>
        </p:spPr>
        <p:txBody>
          <a:bodyPr/>
          <a:lstStyle/>
          <a:p>
            <a:fld id="{25BA54BD-C84D-46CE-8B72-31BFB26ABA43}" type="slidenum">
              <a:rPr lang="en-US" smtClean="0">
                <a:solidFill>
                  <a:schemeClr val="tx1"/>
                </a:solidFill>
              </a:rPr>
              <a:t>34</a:t>
            </a:fld>
            <a:endParaRPr lang="en-US" dirty="0">
              <a:solidFill>
                <a:schemeClr val="tx1"/>
              </a:solidFill>
            </a:endParaRPr>
          </a:p>
        </p:txBody>
      </p:sp>
      <p:sp>
        <p:nvSpPr>
          <p:cNvPr id="3" name="Title 1"/>
          <p:cNvSpPr txBox="1">
            <a:spLocks/>
          </p:cNvSpPr>
          <p:nvPr/>
        </p:nvSpPr>
        <p:spPr>
          <a:xfrm>
            <a:off x="628651" y="1130496"/>
            <a:ext cx="7886700" cy="994431"/>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300" b="1" dirty="0"/>
              <a:t>Program Incentives for Students</a:t>
            </a:r>
          </a:p>
        </p:txBody>
      </p:sp>
      <p:cxnSp>
        <p:nvCxnSpPr>
          <p:cNvPr id="4" name="Straight Connector 3"/>
          <p:cNvCxnSpPr/>
          <p:nvPr/>
        </p:nvCxnSpPr>
        <p:spPr>
          <a:xfrm>
            <a:off x="684788" y="1656889"/>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13"/>
          <p:cNvSpPr txBox="1">
            <a:spLocks/>
          </p:cNvSpPr>
          <p:nvPr/>
        </p:nvSpPr>
        <p:spPr>
          <a:xfrm>
            <a:off x="799117" y="2124927"/>
            <a:ext cx="8060249" cy="3201234"/>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nSpc>
                <a:spcPct val="100000"/>
              </a:lnSpc>
              <a:spcAft>
                <a:spcPts val="450"/>
              </a:spcAft>
            </a:pPr>
            <a:r>
              <a:rPr lang="en-US" sz="2101" dirty="0"/>
              <a:t>Up to $1000 to EN HP Students</a:t>
            </a:r>
          </a:p>
          <a:p>
            <a:pPr lvl="1">
              <a:lnSpc>
                <a:spcPct val="100000"/>
              </a:lnSpc>
              <a:spcAft>
                <a:spcPts val="450"/>
              </a:spcAft>
              <a:buFont typeface="Wingdings" panose="05000000000000000000" pitchFamily="2" charset="2"/>
              <a:buChar char="Ø"/>
            </a:pPr>
            <a:r>
              <a:rPr lang="en-US" sz="1800" dirty="0"/>
              <a:t>Use toward EN HP study abroad or technical conference experience</a:t>
            </a:r>
          </a:p>
          <a:p>
            <a:pPr lvl="1">
              <a:lnSpc>
                <a:spcPct val="100000"/>
              </a:lnSpc>
              <a:spcAft>
                <a:spcPts val="450"/>
              </a:spcAft>
              <a:buFont typeface="Wingdings" panose="05000000000000000000" pitchFamily="2" charset="2"/>
              <a:buChar char="Ø"/>
            </a:pPr>
            <a:r>
              <a:rPr lang="en-US" sz="1800" dirty="0"/>
              <a:t>Application required for $1000 award</a:t>
            </a:r>
          </a:p>
          <a:p>
            <a:pPr lvl="1">
              <a:lnSpc>
                <a:spcPct val="100000"/>
              </a:lnSpc>
              <a:spcAft>
                <a:spcPts val="450"/>
              </a:spcAft>
              <a:buFont typeface="Wingdings" panose="05000000000000000000" pitchFamily="2" charset="2"/>
              <a:buChar char="Ø"/>
            </a:pPr>
            <a:r>
              <a:rPr lang="en-US" sz="1800" dirty="0"/>
              <a:t>Benefit applied to actual costs only</a:t>
            </a:r>
          </a:p>
          <a:p>
            <a:pPr lvl="1">
              <a:lnSpc>
                <a:spcPct val="100000"/>
              </a:lnSpc>
              <a:spcAft>
                <a:spcPts val="450"/>
              </a:spcAft>
              <a:buFont typeface="Wingdings" panose="05000000000000000000" pitchFamily="2" charset="2"/>
              <a:buChar char="Ø"/>
            </a:pPr>
            <a:r>
              <a:rPr lang="en-US" sz="1800" dirty="0"/>
              <a:t>Can be applied to multiple events up to the $1000 award amount</a:t>
            </a:r>
          </a:p>
          <a:p>
            <a:pPr marL="0" indent="0">
              <a:lnSpc>
                <a:spcPct val="100000"/>
              </a:lnSpc>
              <a:spcAft>
                <a:spcPts val="450"/>
              </a:spcAft>
              <a:buNone/>
            </a:pPr>
            <a:endParaRPr lang="en-US" sz="2101" dirty="0"/>
          </a:p>
          <a:p>
            <a:pPr marL="0" indent="0">
              <a:buNone/>
            </a:pPr>
            <a:endParaRPr lang="en-US" sz="2701" dirty="0"/>
          </a:p>
          <a:p>
            <a:endParaRPr lang="en-US" sz="2701" dirty="0"/>
          </a:p>
        </p:txBody>
      </p:sp>
    </p:spTree>
    <p:extLst>
      <p:ext uri="{BB962C8B-B14F-4D97-AF65-F5344CB8AC3E}">
        <p14:creationId xmlns:p14="http://schemas.microsoft.com/office/powerpoint/2010/main" val="254411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BA54BD-C84D-46CE-8B72-31BFB26ABA43}" type="slidenum">
              <a:rPr lang="en-US" smtClean="0"/>
              <a:t>35</a:t>
            </a:fld>
            <a:endParaRPr lang="en-US"/>
          </a:p>
        </p:txBody>
      </p:sp>
      <p:sp>
        <p:nvSpPr>
          <p:cNvPr id="3" name="Title 1"/>
          <p:cNvSpPr txBox="1">
            <a:spLocks/>
          </p:cNvSpPr>
          <p:nvPr/>
        </p:nvSpPr>
        <p:spPr>
          <a:xfrm>
            <a:off x="628651" y="1130496"/>
            <a:ext cx="7886700" cy="994431"/>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300" b="1" dirty="0"/>
              <a:t>Impact on Faculty Teaching Load</a:t>
            </a:r>
          </a:p>
        </p:txBody>
      </p:sp>
      <p:grpSp>
        <p:nvGrpSpPr>
          <p:cNvPr id="4" name="Group 3"/>
          <p:cNvGrpSpPr/>
          <p:nvPr/>
        </p:nvGrpSpPr>
        <p:grpSpPr>
          <a:xfrm>
            <a:off x="1" y="5315442"/>
            <a:ext cx="9144095" cy="515736"/>
            <a:chOff x="0" y="5760720"/>
            <a:chExt cx="12188952" cy="68746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7" name="Content Placeholder 13"/>
          <p:cNvSpPr txBox="1">
            <a:spLocks/>
          </p:cNvSpPr>
          <p:nvPr/>
        </p:nvSpPr>
        <p:spPr>
          <a:xfrm>
            <a:off x="799117" y="2124927"/>
            <a:ext cx="8060249" cy="3201234"/>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nSpc>
                <a:spcPct val="100000"/>
              </a:lnSpc>
              <a:spcAft>
                <a:spcPts val="450"/>
              </a:spcAft>
            </a:pPr>
            <a:r>
              <a:rPr lang="en-US" sz="2101" dirty="0"/>
              <a:t>6 credit hours of HP UG research per year = 1 grad student per year</a:t>
            </a:r>
          </a:p>
          <a:p>
            <a:pPr>
              <a:lnSpc>
                <a:spcPct val="100000"/>
              </a:lnSpc>
              <a:spcAft>
                <a:spcPts val="450"/>
              </a:spcAft>
            </a:pPr>
            <a:r>
              <a:rPr lang="en-US" sz="2101" dirty="0"/>
              <a:t>HP UG research efforts require an “Honors Thesis”</a:t>
            </a:r>
          </a:p>
          <a:p>
            <a:pPr lvl="1">
              <a:lnSpc>
                <a:spcPct val="100000"/>
              </a:lnSpc>
              <a:spcAft>
                <a:spcPts val="450"/>
              </a:spcAft>
              <a:buFont typeface="Wingdings" panose="05000000000000000000" pitchFamily="2" charset="2"/>
              <a:buChar char="Ø"/>
            </a:pPr>
            <a:r>
              <a:rPr lang="en-US" sz="2101" dirty="0"/>
              <a:t>Formally written</a:t>
            </a:r>
          </a:p>
          <a:p>
            <a:pPr lvl="1">
              <a:lnSpc>
                <a:spcPct val="100000"/>
              </a:lnSpc>
              <a:spcAft>
                <a:spcPts val="450"/>
              </a:spcAft>
              <a:buFont typeface="Wingdings" panose="05000000000000000000" pitchFamily="2" charset="2"/>
              <a:buChar char="Ø"/>
            </a:pPr>
            <a:r>
              <a:rPr lang="en-US" sz="2101" dirty="0"/>
              <a:t>Documented and reproducible</a:t>
            </a:r>
          </a:p>
          <a:p>
            <a:pPr>
              <a:lnSpc>
                <a:spcPct val="100000"/>
              </a:lnSpc>
              <a:spcAft>
                <a:spcPts val="450"/>
              </a:spcAft>
            </a:pPr>
            <a:r>
              <a:rPr lang="en-US" sz="2101" dirty="0"/>
              <a:t>No fiscal compensation </a:t>
            </a:r>
            <a:r>
              <a:rPr lang="en-US" sz="2101" dirty="0" smtClean="0"/>
              <a:t>from college – but count towards load</a:t>
            </a:r>
            <a:endParaRPr lang="en-US" sz="2101" dirty="0"/>
          </a:p>
          <a:p>
            <a:pPr marL="0" indent="0">
              <a:buNone/>
            </a:pPr>
            <a:endParaRPr lang="en-US" sz="2701" dirty="0"/>
          </a:p>
          <a:p>
            <a:endParaRPr lang="en-US" sz="2701" dirty="0"/>
          </a:p>
        </p:txBody>
      </p:sp>
    </p:spTree>
    <p:extLst>
      <p:ext uri="{BB962C8B-B14F-4D97-AF65-F5344CB8AC3E}">
        <p14:creationId xmlns:p14="http://schemas.microsoft.com/office/powerpoint/2010/main" val="166439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5315442"/>
            <a:ext cx="9144095" cy="515736"/>
            <a:chOff x="0" y="5760720"/>
            <a:chExt cx="12188952" cy="6874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2" name="Slide Number Placeholder 1"/>
          <p:cNvSpPr>
            <a:spLocks noGrp="1"/>
          </p:cNvSpPr>
          <p:nvPr>
            <p:ph type="sldNum" sz="quarter" idx="12"/>
          </p:nvPr>
        </p:nvSpPr>
        <p:spPr>
          <a:xfrm>
            <a:off x="6458441" y="5436351"/>
            <a:ext cx="2057400" cy="273915"/>
          </a:xfrm>
        </p:spPr>
        <p:txBody>
          <a:bodyPr/>
          <a:lstStyle/>
          <a:p>
            <a:fld id="{25BA54BD-C84D-46CE-8B72-31BFB26ABA43}" type="slidenum">
              <a:rPr lang="en-US" smtClean="0">
                <a:solidFill>
                  <a:schemeClr val="tx1"/>
                </a:solidFill>
              </a:rPr>
              <a:t>36</a:t>
            </a:fld>
            <a:endParaRPr lang="en-US" dirty="0">
              <a:solidFill>
                <a:schemeClr val="tx1"/>
              </a:solidFill>
            </a:endParaRPr>
          </a:p>
        </p:txBody>
      </p:sp>
      <p:sp>
        <p:nvSpPr>
          <p:cNvPr id="3" name="Title 12"/>
          <p:cNvSpPr txBox="1">
            <a:spLocks/>
          </p:cNvSpPr>
          <p:nvPr/>
        </p:nvSpPr>
        <p:spPr>
          <a:xfrm>
            <a:off x="662597" y="1349342"/>
            <a:ext cx="7317105" cy="765771"/>
          </a:xfrm>
          <a:prstGeom prst="rect">
            <a:avLst/>
          </a:prstGeom>
        </p:spPr>
        <p:txBody>
          <a:bodyP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001" b="1" dirty="0"/>
              <a:t>Future Engineering Honors Course Options</a:t>
            </a:r>
          </a:p>
        </p:txBody>
      </p:sp>
      <p:sp>
        <p:nvSpPr>
          <p:cNvPr id="4" name="Rectangle 3"/>
          <p:cNvSpPr/>
          <p:nvPr/>
        </p:nvSpPr>
        <p:spPr>
          <a:xfrm>
            <a:off x="1142107" y="2115114"/>
            <a:ext cx="7031281" cy="1754839"/>
          </a:xfrm>
          <a:prstGeom prst="rect">
            <a:avLst/>
          </a:prstGeom>
        </p:spPr>
        <p:txBody>
          <a:bodyPr wrap="square">
            <a:spAutoFit/>
          </a:bodyPr>
          <a:lstStyle/>
          <a:p>
            <a:pPr marL="428739" indent="-428739">
              <a:buFont typeface="Arial" panose="020B0604020202020204" pitchFamily="34" charset="0"/>
              <a:buChar char="•"/>
            </a:pPr>
            <a:r>
              <a:rPr lang="en-US" sz="2701" dirty="0"/>
              <a:t>HONR section of multiple section ES courses</a:t>
            </a:r>
          </a:p>
          <a:p>
            <a:pPr marL="428739" indent="-428739">
              <a:buFont typeface="Arial" panose="020B0604020202020204" pitchFamily="34" charset="0"/>
              <a:buChar char="•"/>
            </a:pPr>
            <a:r>
              <a:rPr lang="en-US" sz="2701" dirty="0"/>
              <a:t>FY Seminar Honors Courses</a:t>
            </a:r>
          </a:p>
          <a:p>
            <a:pPr marL="428739" indent="-428739">
              <a:buFont typeface="Arial" panose="020B0604020202020204" pitchFamily="34" charset="0"/>
              <a:buChar char="•"/>
            </a:pPr>
            <a:r>
              <a:rPr lang="en-US" sz="2701" dirty="0"/>
              <a:t>Internship</a:t>
            </a:r>
          </a:p>
          <a:p>
            <a:pPr marL="428739" indent="-428739">
              <a:buFont typeface="Arial" panose="020B0604020202020204" pitchFamily="34" charset="0"/>
              <a:buChar char="•"/>
            </a:pPr>
            <a:r>
              <a:rPr lang="en-US" sz="2701" dirty="0"/>
              <a:t>New Engineering Courses </a:t>
            </a:r>
          </a:p>
        </p:txBody>
      </p:sp>
      <p:cxnSp>
        <p:nvCxnSpPr>
          <p:cNvPr id="8" name="Straight Connector 7"/>
          <p:cNvCxnSpPr/>
          <p:nvPr/>
        </p:nvCxnSpPr>
        <p:spPr>
          <a:xfrm>
            <a:off x="684788" y="1885548"/>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96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163146" y="799416"/>
            <a:ext cx="514484" cy="8835890"/>
            <a:chOff x="10811312" y="-76199"/>
            <a:chExt cx="685800" cy="11778119"/>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222" t="2324" r="-49386" b="-2324"/>
            <a:stretch/>
          </p:blipFill>
          <p:spPr>
            <a:xfrm rot="5400000">
              <a:off x="5265152" y="5469961"/>
              <a:ext cx="11778119" cy="685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1674" y="360461"/>
              <a:ext cx="585073" cy="548640"/>
            </a:xfrm>
            <a:prstGeom prst="rect">
              <a:avLst/>
            </a:prstGeom>
          </p:spPr>
        </p:pic>
      </p:grpSp>
      <p:sp>
        <p:nvSpPr>
          <p:cNvPr id="2" name="Slide Number Placeholder 1"/>
          <p:cNvSpPr>
            <a:spLocks noGrp="1"/>
          </p:cNvSpPr>
          <p:nvPr>
            <p:ph type="sldNum" sz="quarter" idx="12"/>
          </p:nvPr>
        </p:nvSpPr>
        <p:spPr/>
        <p:txBody>
          <a:bodyPr/>
          <a:lstStyle/>
          <a:p>
            <a:fld id="{25BA54BD-C84D-46CE-8B72-31BFB26ABA43}" type="slidenum">
              <a:rPr lang="en-US" smtClean="0">
                <a:solidFill>
                  <a:schemeClr val="tx1"/>
                </a:solidFill>
              </a:rPr>
              <a:t>37</a:t>
            </a:fld>
            <a:endParaRPr lang="en-US" dirty="0">
              <a:solidFill>
                <a:schemeClr val="tx1"/>
              </a:solidFill>
            </a:endParaRPr>
          </a:p>
        </p:txBody>
      </p:sp>
      <p:sp>
        <p:nvSpPr>
          <p:cNvPr id="4" name="Title 1"/>
          <p:cNvSpPr txBox="1">
            <a:spLocks/>
          </p:cNvSpPr>
          <p:nvPr/>
        </p:nvSpPr>
        <p:spPr>
          <a:xfrm>
            <a:off x="628651" y="1130496"/>
            <a:ext cx="7886700" cy="994431"/>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300" b="1" dirty="0"/>
              <a:t>Engineering Honors Course Options</a:t>
            </a:r>
          </a:p>
        </p:txBody>
      </p:sp>
      <p:graphicFrame>
        <p:nvGraphicFramePr>
          <p:cNvPr id="8" name="Table 7"/>
          <p:cNvGraphicFramePr>
            <a:graphicFrameLocks noGrp="1"/>
          </p:cNvGraphicFramePr>
          <p:nvPr>
            <p:extLst/>
          </p:nvPr>
        </p:nvGraphicFramePr>
        <p:xfrm>
          <a:off x="729762" y="2228536"/>
          <a:ext cx="6594229" cy="3869281"/>
        </p:xfrm>
        <a:graphic>
          <a:graphicData uri="http://schemas.openxmlformats.org/drawingml/2006/table">
            <a:tbl>
              <a:tblPr firstRow="1" firstCol="1" bandRow="1">
                <a:tableStyleId>{8EC20E35-A176-4012-BC5E-935CFFF8708E}</a:tableStyleId>
              </a:tblPr>
              <a:tblGrid>
                <a:gridCol w="654030">
                  <a:extLst>
                    <a:ext uri="{9D8B030D-6E8A-4147-A177-3AD203B41FA5}">
                      <a16:colId xmlns:a16="http://schemas.microsoft.com/office/drawing/2014/main" val="20000"/>
                    </a:ext>
                  </a:extLst>
                </a:gridCol>
                <a:gridCol w="2562070">
                  <a:extLst>
                    <a:ext uri="{9D8B030D-6E8A-4147-A177-3AD203B41FA5}">
                      <a16:colId xmlns:a16="http://schemas.microsoft.com/office/drawing/2014/main" val="20001"/>
                    </a:ext>
                  </a:extLst>
                </a:gridCol>
                <a:gridCol w="3378129">
                  <a:extLst>
                    <a:ext uri="{9D8B030D-6E8A-4147-A177-3AD203B41FA5}">
                      <a16:colId xmlns:a16="http://schemas.microsoft.com/office/drawing/2014/main" val="20002"/>
                    </a:ext>
                  </a:extLst>
                </a:gridCol>
              </a:tblGrid>
              <a:tr h="1094680">
                <a:tc>
                  <a:txBody>
                    <a:bodyPr/>
                    <a:lstStyle/>
                    <a:p>
                      <a:pPr marL="0" marR="0" algn="ctr">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nchor="b"/>
                </a:tc>
                <a:tc>
                  <a:txBody>
                    <a:bodyPr/>
                    <a:lstStyle/>
                    <a:p>
                      <a:pPr marL="0" marR="0" lvl="0" indent="0" algn="ctr" defTabSz="914126" rtl="0" eaLnBrk="1" fontAlgn="auto" latinLnBrk="0" hangingPunct="1">
                        <a:lnSpc>
                          <a:spcPct val="115000"/>
                        </a:lnSpc>
                        <a:spcBef>
                          <a:spcPts val="0"/>
                        </a:spcBef>
                        <a:spcAft>
                          <a:spcPts val="1000"/>
                        </a:spcAft>
                        <a:buClrTx/>
                        <a:buSzTx/>
                        <a:buFontTx/>
                        <a:buNone/>
                        <a:tabLst/>
                        <a:defRPr/>
                      </a:pPr>
                      <a:r>
                        <a:rPr lang="en-US" sz="2000" b="1" dirty="0" smtClean="0">
                          <a:effectLst/>
                        </a:rPr>
                        <a:t>UW Honors Program Requirements</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nchor="b"/>
                </a:tc>
                <a:tc>
                  <a:txBody>
                    <a:bodyPr/>
                    <a:lstStyle/>
                    <a:p>
                      <a:pPr marL="0" marR="0" lvl="0" indent="0" algn="ctr" defTabSz="914126" rtl="0" eaLnBrk="1" fontAlgn="auto" latinLnBrk="0" hangingPunct="1">
                        <a:lnSpc>
                          <a:spcPct val="115000"/>
                        </a:lnSpc>
                        <a:spcBef>
                          <a:spcPts val="0"/>
                        </a:spcBef>
                        <a:spcAft>
                          <a:spcPts val="1000"/>
                        </a:spcAft>
                        <a:buClrTx/>
                        <a:buSzTx/>
                        <a:buFontTx/>
                        <a:buNone/>
                        <a:tabLst/>
                        <a:defRPr/>
                      </a:pPr>
                      <a:r>
                        <a:rPr lang="en-US" sz="2000" b="1" dirty="0" smtClean="0">
                          <a:effectLst/>
                        </a:rPr>
                        <a:t>CEAS Honors Program </a:t>
                      </a:r>
                      <a:br>
                        <a:rPr lang="en-US" sz="2000" b="1" dirty="0" smtClean="0">
                          <a:effectLst/>
                        </a:rPr>
                      </a:br>
                      <a:r>
                        <a:rPr lang="en-US" sz="2000" b="1" dirty="0" smtClean="0">
                          <a:effectLst/>
                        </a:rPr>
                        <a:t>Requirements</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nchor="ctr"/>
                </a:tc>
                <a:extLst>
                  <a:ext uri="{0D108BD9-81ED-4DB2-BD59-A6C34878D82A}">
                    <a16:rowId xmlns:a16="http://schemas.microsoft.com/office/drawing/2014/main" val="10000"/>
                  </a:ext>
                </a:extLst>
              </a:tr>
              <a:tr h="227873">
                <a:tc>
                  <a:txBody>
                    <a:bodyPr/>
                    <a:lstStyle/>
                    <a:p>
                      <a:pPr marL="0" marR="0" algn="ctr">
                        <a:lnSpc>
                          <a:spcPct val="115000"/>
                        </a:lnSpc>
                        <a:spcBef>
                          <a:spcPts val="0"/>
                        </a:spcBef>
                        <a:spcAft>
                          <a:spcPts val="100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solidFill>
                      <a:schemeClr val="bg2"/>
                    </a:solidFill>
                  </a:tcPr>
                </a:tc>
                <a:tc>
                  <a:txBody>
                    <a:bodyPr/>
                    <a:lstStyle/>
                    <a:p>
                      <a:pPr marL="0" marR="0" algn="l">
                        <a:lnSpc>
                          <a:spcPct val="115000"/>
                        </a:lnSpc>
                        <a:spcBef>
                          <a:spcPts val="0"/>
                        </a:spcBef>
                        <a:spcAft>
                          <a:spcPts val="10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tc>
                <a:tc>
                  <a:txBody>
                    <a:bodyPr/>
                    <a:lstStyle/>
                    <a:p>
                      <a:pPr marL="0" marR="0" algn="l">
                        <a:lnSpc>
                          <a:spcPct val="115000"/>
                        </a:lnSpc>
                        <a:spcBef>
                          <a:spcPts val="0"/>
                        </a:spcBef>
                        <a:spcAft>
                          <a:spcPts val="10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tc>
                <a:extLst>
                  <a:ext uri="{0D108BD9-81ED-4DB2-BD59-A6C34878D82A}">
                    <a16:rowId xmlns:a16="http://schemas.microsoft.com/office/drawing/2014/main" val="10001"/>
                  </a:ext>
                </a:extLst>
              </a:tr>
              <a:tr h="2462848">
                <a:tc>
                  <a:txBody>
                    <a:bodyPr/>
                    <a:lstStyle/>
                    <a:p>
                      <a:pPr marL="0" marR="0" algn="ctr">
                        <a:lnSpc>
                          <a:spcPct val="115000"/>
                        </a:lnSpc>
                        <a:spcBef>
                          <a:spcPts val="0"/>
                        </a:spcBef>
                        <a:spcAft>
                          <a:spcPts val="1000"/>
                        </a:spcAft>
                      </a:pPr>
                      <a:r>
                        <a:rPr lang="en-US" sz="1200" dirty="0">
                          <a:effectLst/>
                        </a:rPr>
                        <a:t>General</a:t>
                      </a:r>
                      <a:br>
                        <a:rPr lang="en-US" sz="1200" dirty="0">
                          <a:effectLst/>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tc>
                <a:tc>
                  <a:txBody>
                    <a:bodyPr/>
                    <a:lstStyle/>
                    <a:p>
                      <a:pPr marL="0" marR="0">
                        <a:lnSpc>
                          <a:spcPct val="115000"/>
                        </a:lnSpc>
                        <a:spcBef>
                          <a:spcPts val="0"/>
                        </a:spcBef>
                        <a:spcAft>
                          <a:spcPts val="1000"/>
                        </a:spcAft>
                      </a:pPr>
                      <a:r>
                        <a:rPr lang="en-US" sz="1100" dirty="0">
                          <a:effectLst/>
                        </a:rPr>
                        <a:t>HP Colloquium (3)[COM1 or H]</a:t>
                      </a:r>
                      <a:br>
                        <a:rPr lang="en-US" sz="1100" dirty="0">
                          <a:effectLst/>
                        </a:rPr>
                      </a:br>
                      <a:r>
                        <a:rPr lang="en-US" sz="1100" dirty="0">
                          <a:effectLst/>
                        </a:rPr>
                        <a:t>HP Colloquium (3)[COM2]</a:t>
                      </a:r>
                      <a:br>
                        <a:rPr lang="en-US" sz="1100" dirty="0">
                          <a:effectLst/>
                        </a:rPr>
                      </a:br>
                      <a:r>
                        <a:rPr lang="en-US" sz="1100" kern="1200" dirty="0" smtClean="0">
                          <a:solidFill>
                            <a:schemeClr val="dk1"/>
                          </a:solidFill>
                          <a:effectLst/>
                          <a:latin typeface="+mn-lt"/>
                          <a:ea typeface="+mn-ea"/>
                          <a:cs typeface="+mn-cs"/>
                        </a:rPr>
                        <a:t>HP 215 (3) [H] </a:t>
                      </a:r>
                      <a:br>
                        <a:rPr lang="en-US" sz="1100" kern="1200" dirty="0" smtClean="0">
                          <a:solidFill>
                            <a:schemeClr val="dk1"/>
                          </a:solidFill>
                          <a:effectLst/>
                          <a:latin typeface="+mn-lt"/>
                          <a:ea typeface="+mn-ea"/>
                          <a:cs typeface="+mn-cs"/>
                        </a:rPr>
                      </a:br>
                      <a:r>
                        <a:rPr lang="en-US" sz="1100" kern="1200" dirty="0" smtClean="0">
                          <a:solidFill>
                            <a:schemeClr val="dk1"/>
                          </a:solidFill>
                          <a:effectLst/>
                          <a:latin typeface="+mn-lt"/>
                          <a:ea typeface="+mn-ea"/>
                          <a:cs typeface="+mn-cs"/>
                        </a:rPr>
                        <a:t>HP 315 (3) [H]</a:t>
                      </a:r>
                      <a:br>
                        <a:rPr lang="en-US" sz="1100" kern="1200" dirty="0" smtClean="0">
                          <a:solidFill>
                            <a:schemeClr val="dk1"/>
                          </a:solidFill>
                          <a:effectLst/>
                          <a:latin typeface="+mn-lt"/>
                          <a:ea typeface="+mn-ea"/>
                          <a:cs typeface="+mn-cs"/>
                        </a:rPr>
                      </a:br>
                      <a:r>
                        <a:rPr lang="en-US" sz="1100" kern="1200" dirty="0" smtClean="0">
                          <a:solidFill>
                            <a:schemeClr val="dk1"/>
                          </a:solidFill>
                          <a:effectLst/>
                          <a:latin typeface="+mn-lt"/>
                          <a:ea typeface="+mn-ea"/>
                          <a:cs typeface="+mn-cs"/>
                        </a:rPr>
                        <a:t>HP 415 (3) [H]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tc>
                <a:tc>
                  <a:txBody>
                    <a:bodyPr/>
                    <a:lstStyle/>
                    <a:p>
                      <a:pPr marL="0" marR="0">
                        <a:lnSpc>
                          <a:spcPct val="115000"/>
                        </a:lnSpc>
                        <a:spcBef>
                          <a:spcPts val="0"/>
                        </a:spcBef>
                        <a:spcAft>
                          <a:spcPts val="1200"/>
                        </a:spcAft>
                      </a:pPr>
                      <a:r>
                        <a:rPr lang="en-US" sz="1100" b="1" dirty="0" smtClean="0">
                          <a:effectLst/>
                        </a:rPr>
                        <a:t>Required:</a:t>
                      </a:r>
                      <a:br>
                        <a:rPr lang="en-US" sz="1100" b="1" dirty="0" smtClean="0">
                          <a:effectLst/>
                        </a:rPr>
                      </a:br>
                      <a:r>
                        <a:rPr lang="en-US" sz="1100" dirty="0" smtClean="0">
                          <a:effectLst/>
                        </a:rPr>
                        <a:t>HP EN Independent Study/Research (3) [HP, UL EL]</a:t>
                      </a:r>
                      <a:br>
                        <a:rPr lang="en-US" sz="1100" dirty="0" smtClean="0">
                          <a:effectLst/>
                        </a:rPr>
                      </a:br>
                      <a:r>
                        <a:rPr lang="en-US" sz="1100" dirty="0" smtClean="0">
                          <a:effectLst/>
                        </a:rPr>
                        <a:t>or</a:t>
                      </a:r>
                      <a:br>
                        <a:rPr lang="en-US" sz="1100" dirty="0" smtClean="0">
                          <a:effectLst/>
                        </a:rPr>
                      </a:br>
                      <a:r>
                        <a:rPr lang="en-US" sz="1100" dirty="0" smtClean="0">
                          <a:effectLst/>
                        </a:rPr>
                        <a:t>HP EN Methods/Seminar (3) [HP, COM3, UL EL]</a:t>
                      </a:r>
                    </a:p>
                    <a:p>
                      <a:pPr marL="0" marR="0">
                        <a:lnSpc>
                          <a:spcPct val="115000"/>
                        </a:lnSpc>
                        <a:spcBef>
                          <a:spcPts val="0"/>
                        </a:spcBef>
                        <a:spcAft>
                          <a:spcPts val="1200"/>
                        </a:spcAft>
                      </a:pPr>
                      <a:r>
                        <a:rPr lang="en-US" sz="1100" b="1" dirty="0" smtClean="0">
                          <a:effectLst/>
                        </a:rPr>
                        <a:t>Select </a:t>
                      </a:r>
                      <a:r>
                        <a:rPr lang="en-US" sz="1100" b="1" dirty="0">
                          <a:effectLst/>
                        </a:rPr>
                        <a:t>for </a:t>
                      </a:r>
                      <a:r>
                        <a:rPr lang="en-US" sz="1100" b="1" dirty="0" smtClean="0">
                          <a:effectLst/>
                        </a:rPr>
                        <a:t>6 </a:t>
                      </a:r>
                      <a:r>
                        <a:rPr lang="en-US" sz="1100" b="1" dirty="0">
                          <a:effectLst/>
                        </a:rPr>
                        <a:t>CREDIT </a:t>
                      </a:r>
                      <a:r>
                        <a:rPr lang="en-US" sz="1100" b="1" dirty="0" smtClean="0">
                          <a:effectLst/>
                        </a:rPr>
                        <a:t>HOURS:</a:t>
                      </a:r>
                      <a:br>
                        <a:rPr lang="en-US" sz="1100" b="1" dirty="0" smtClean="0">
                          <a:effectLst/>
                        </a:rPr>
                      </a:br>
                      <a:r>
                        <a:rPr lang="en-US" sz="1100" dirty="0" smtClean="0">
                          <a:effectLst/>
                        </a:rPr>
                        <a:t>HP EN Independent Study/Research (3-6) [HP, UL EL]</a:t>
                      </a:r>
                      <a:br>
                        <a:rPr lang="en-US" sz="1100" dirty="0" smtClean="0">
                          <a:effectLst/>
                        </a:rPr>
                      </a:br>
                      <a:r>
                        <a:rPr lang="en-US" sz="1100" dirty="0" smtClean="0">
                          <a:effectLst/>
                        </a:rPr>
                        <a:t>HP </a:t>
                      </a:r>
                      <a:r>
                        <a:rPr lang="en-US" sz="1100" dirty="0">
                          <a:effectLst/>
                        </a:rPr>
                        <a:t>EN Methods/Seminar (3</a:t>
                      </a:r>
                      <a:r>
                        <a:rPr lang="en-US" sz="1100" dirty="0" smtClean="0">
                          <a:effectLst/>
                        </a:rPr>
                        <a:t>) [</a:t>
                      </a:r>
                      <a:r>
                        <a:rPr lang="en-US" sz="1100" dirty="0">
                          <a:effectLst/>
                        </a:rPr>
                        <a:t>HP, COM3, UL EL]</a:t>
                      </a:r>
                      <a:br>
                        <a:rPr lang="en-US" sz="1100" dirty="0">
                          <a:effectLst/>
                        </a:rPr>
                      </a:br>
                      <a:r>
                        <a:rPr lang="en-US" sz="1100" dirty="0" smtClean="0">
                          <a:effectLst/>
                        </a:rPr>
                        <a:t>HP EN</a:t>
                      </a:r>
                      <a:r>
                        <a:rPr lang="en-US" sz="1100" baseline="0" dirty="0" smtClean="0">
                          <a:effectLst/>
                        </a:rPr>
                        <a:t> </a:t>
                      </a:r>
                      <a:r>
                        <a:rPr lang="en-US" sz="1100" dirty="0" smtClean="0">
                          <a:effectLst/>
                        </a:rPr>
                        <a:t>Study Abroad (3) (w/</a:t>
                      </a:r>
                      <a:r>
                        <a:rPr lang="en-US" sz="1100" baseline="0" dirty="0" smtClean="0">
                          <a:effectLst/>
                        </a:rPr>
                        <a:t> advisor approval)</a:t>
                      </a:r>
                      <a:r>
                        <a:rPr lang="en-US" sz="1100" dirty="0">
                          <a:effectLst/>
                        </a:rPr>
                        <a:t/>
                      </a:r>
                      <a:br>
                        <a:rPr lang="en-US" sz="1100" dirty="0">
                          <a:effectLst/>
                        </a:rPr>
                      </a:br>
                      <a:r>
                        <a:rPr lang="en-US" sz="1100" dirty="0">
                          <a:effectLst/>
                        </a:rPr>
                        <a:t>HP EN Grad (</a:t>
                      </a:r>
                      <a:r>
                        <a:rPr lang="en-US" sz="1100" dirty="0" smtClean="0">
                          <a:effectLst/>
                        </a:rPr>
                        <a:t>3-6) [</a:t>
                      </a:r>
                      <a:r>
                        <a:rPr lang="en-US" sz="1100" dirty="0">
                          <a:effectLst/>
                        </a:rPr>
                        <a:t>HP,UL EL]</a:t>
                      </a:r>
                      <a:br>
                        <a:rPr lang="en-US" sz="1100" dirty="0">
                          <a:effectLst/>
                        </a:rPr>
                      </a:br>
                      <a:r>
                        <a:rPr lang="en-US" sz="1100" dirty="0">
                          <a:effectLst/>
                        </a:rPr>
                        <a:t>HP EN HONR sect (3</a:t>
                      </a:r>
                      <a:r>
                        <a:rPr lang="en-US" sz="1100" dirty="0" smtClean="0">
                          <a:effectLst/>
                        </a:rPr>
                        <a:t>) [HP]</a:t>
                      </a:r>
                      <a:br>
                        <a:rPr lang="en-US" sz="1100" dirty="0" smtClean="0">
                          <a:effectLst/>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tc>
                <a:extLst>
                  <a:ext uri="{0D108BD9-81ED-4DB2-BD59-A6C34878D82A}">
                    <a16:rowId xmlns:a16="http://schemas.microsoft.com/office/drawing/2014/main" val="10002"/>
                  </a:ext>
                </a:extLst>
              </a:tr>
            </a:tbl>
          </a:graphicData>
        </a:graphic>
      </p:graphicFrame>
      <p:grpSp>
        <p:nvGrpSpPr>
          <p:cNvPr id="10" name="Group 9"/>
          <p:cNvGrpSpPr/>
          <p:nvPr/>
        </p:nvGrpSpPr>
        <p:grpSpPr>
          <a:xfrm>
            <a:off x="8022014" y="0"/>
            <a:ext cx="685800" cy="11778119"/>
            <a:chOff x="11032560" y="-59760"/>
            <a:chExt cx="685800" cy="11778119"/>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8222" t="2324" r="-49386" b="-2324"/>
            <a:stretch/>
          </p:blipFill>
          <p:spPr>
            <a:xfrm rot="5400000">
              <a:off x="5486400" y="5486400"/>
              <a:ext cx="11778119" cy="6858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2922" y="399338"/>
              <a:ext cx="585073" cy="548640"/>
            </a:xfrm>
            <a:prstGeom prst="rect">
              <a:avLst/>
            </a:prstGeom>
          </p:spPr>
        </p:pic>
      </p:grpSp>
      <p:sp>
        <p:nvSpPr>
          <p:cNvPr id="13" name="Slide Number Placeholder 1"/>
          <p:cNvSpPr txBox="1">
            <a:spLocks/>
          </p:cNvSpPr>
          <p:nvPr/>
        </p:nvSpPr>
        <p:spPr>
          <a:xfrm>
            <a:off x="6453380" y="61964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18</a:t>
            </a:r>
            <a:endParaRPr lang="en-US" dirty="0">
              <a:solidFill>
                <a:schemeClr val="tx1"/>
              </a:solidFill>
            </a:endParaRPr>
          </a:p>
        </p:txBody>
      </p:sp>
    </p:spTree>
    <p:extLst>
      <p:ext uri="{BB962C8B-B14F-4D97-AF65-F5344CB8AC3E}">
        <p14:creationId xmlns:p14="http://schemas.microsoft.com/office/powerpoint/2010/main" val="36650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990" y="437486"/>
            <a:ext cx="7886700" cy="994431"/>
          </a:xfrm>
        </p:spPr>
        <p:txBody>
          <a:bodyPr>
            <a:normAutofit fontScale="90000"/>
          </a:bodyPr>
          <a:lstStyle/>
          <a:p>
            <a:r>
              <a:rPr lang="en-US" b="1" dirty="0" smtClean="0"/>
              <a:t>Engineering Honors Specific Program Options</a:t>
            </a:r>
            <a:endParaRPr lang="en-US" b="1" dirty="0"/>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nvPr>
        </p:nvGraphicFramePr>
        <p:xfrm>
          <a:off x="373446" y="1718524"/>
          <a:ext cx="4260099" cy="4356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a:xfrm>
            <a:off x="4808697" y="1999878"/>
            <a:ext cx="3372728" cy="3772883"/>
          </a:xfrm>
        </p:spPr>
        <p:txBody>
          <a:bodyPr>
            <a:normAutofit fontScale="70000" lnSpcReduction="20000"/>
          </a:bodyPr>
          <a:lstStyle/>
          <a:p>
            <a:r>
              <a:rPr lang="en-US" dirty="0" smtClean="0"/>
              <a:t>Independent study required or</a:t>
            </a:r>
            <a:r>
              <a:rPr lang="en-US" dirty="0"/>
              <a:t> </a:t>
            </a:r>
            <a:r>
              <a:rPr lang="en-US" dirty="0" smtClean="0"/>
              <a:t>methods/seminar class open to </a:t>
            </a:r>
            <a:r>
              <a:rPr lang="en-US" dirty="0"/>
              <a:t>all HP EN students</a:t>
            </a:r>
          </a:p>
          <a:p>
            <a:r>
              <a:rPr lang="en-US" dirty="0"/>
              <a:t>HP EN students </a:t>
            </a:r>
            <a:r>
              <a:rPr lang="en-US" dirty="0" smtClean="0"/>
              <a:t>able to choose from EN Honors class options to make up the additional 6 required credit hours</a:t>
            </a:r>
            <a:endParaRPr lang="en-US" dirty="0"/>
          </a:p>
          <a:p>
            <a:r>
              <a:rPr lang="en-US" dirty="0" smtClean="0"/>
              <a:t>Honors section courses can be a separate section with designation for </a:t>
            </a:r>
            <a:r>
              <a:rPr lang="en-US" dirty="0"/>
              <a:t>HP EN students </a:t>
            </a:r>
            <a:r>
              <a:rPr lang="en-US" dirty="0" smtClean="0"/>
              <a:t>or a cross listed course</a:t>
            </a:r>
            <a:endParaRPr lang="en-US" dirty="0"/>
          </a:p>
        </p:txBody>
      </p:sp>
      <p:sp>
        <p:nvSpPr>
          <p:cNvPr id="3" name="Slide Number Placeholder 2"/>
          <p:cNvSpPr>
            <a:spLocks noGrp="1"/>
          </p:cNvSpPr>
          <p:nvPr>
            <p:ph type="sldNum" sz="quarter" idx="12"/>
          </p:nvPr>
        </p:nvSpPr>
        <p:spPr/>
        <p:txBody>
          <a:bodyPr/>
          <a:lstStyle/>
          <a:p>
            <a:fld id="{25BA54BD-C84D-46CE-8B72-31BFB26ABA43}" type="slidenum">
              <a:rPr lang="en-US" smtClean="0">
                <a:solidFill>
                  <a:schemeClr val="tx1"/>
                </a:solidFill>
              </a:rPr>
              <a:t>38</a:t>
            </a:fld>
            <a:endParaRPr lang="en-US" dirty="0">
              <a:solidFill>
                <a:schemeClr val="tx1"/>
              </a:solidFill>
            </a:endParaRPr>
          </a:p>
        </p:txBody>
      </p:sp>
      <p:grpSp>
        <p:nvGrpSpPr>
          <p:cNvPr id="10" name="Group 9"/>
          <p:cNvGrpSpPr/>
          <p:nvPr/>
        </p:nvGrpSpPr>
        <p:grpSpPr>
          <a:xfrm>
            <a:off x="8142721" y="-16260"/>
            <a:ext cx="685800" cy="11778119"/>
            <a:chOff x="11032560" y="-59760"/>
            <a:chExt cx="685800" cy="11778119"/>
          </a:xfrm>
        </p:grpSpPr>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8222" t="2324" r="-49386" b="-2324"/>
            <a:stretch/>
          </p:blipFill>
          <p:spPr>
            <a:xfrm rot="5400000">
              <a:off x="5486400" y="5486400"/>
              <a:ext cx="11778119" cy="6858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2922" y="399338"/>
              <a:ext cx="585073" cy="548640"/>
            </a:xfrm>
            <a:prstGeom prst="rect">
              <a:avLst/>
            </a:prstGeom>
          </p:spPr>
        </p:pic>
      </p:grpSp>
      <p:sp>
        <p:nvSpPr>
          <p:cNvPr id="13" name="Slide Number Placeholder 1"/>
          <p:cNvSpPr txBox="1">
            <a:spLocks/>
          </p:cNvSpPr>
          <p:nvPr/>
        </p:nvSpPr>
        <p:spPr>
          <a:xfrm>
            <a:off x="6553200" y="61964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19</a:t>
            </a:r>
            <a:endParaRPr lang="en-US" dirty="0">
              <a:solidFill>
                <a:schemeClr val="tx1"/>
              </a:solidFill>
            </a:endParaRPr>
          </a:p>
        </p:txBody>
      </p:sp>
    </p:spTree>
    <p:extLst>
      <p:ext uri="{BB962C8B-B14F-4D97-AF65-F5344CB8AC3E}">
        <p14:creationId xmlns:p14="http://schemas.microsoft.com/office/powerpoint/2010/main" val="259390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6" y="-41712"/>
            <a:ext cx="3008313" cy="1162050"/>
          </a:xfrm>
        </p:spPr>
        <p:txBody>
          <a:bodyPr>
            <a:normAutofit/>
          </a:bodyPr>
          <a:lstStyle/>
          <a:p>
            <a:r>
              <a:rPr lang="en-US" sz="3200" dirty="0" smtClean="0"/>
              <a:t>HIP Defined</a:t>
            </a:r>
            <a:endParaRPr lang="en-US" sz="3200" dirty="0"/>
          </a:p>
        </p:txBody>
      </p:sp>
      <p:sp>
        <p:nvSpPr>
          <p:cNvPr id="4" name="Text Placeholder 3"/>
          <p:cNvSpPr>
            <a:spLocks noGrp="1"/>
          </p:cNvSpPr>
          <p:nvPr>
            <p:ph type="body" sz="half" idx="2"/>
          </p:nvPr>
        </p:nvSpPr>
        <p:spPr>
          <a:xfrm>
            <a:off x="369276" y="1120338"/>
            <a:ext cx="7763608" cy="4691063"/>
          </a:xfrm>
        </p:spPr>
        <p:txBody>
          <a:bodyPr numCol="2">
            <a:normAutofit/>
          </a:bodyPr>
          <a:lstStyle/>
          <a:p>
            <a:r>
              <a:rPr lang="en-US" sz="2000" dirty="0"/>
              <a:t>First-Year Experiences</a:t>
            </a:r>
          </a:p>
          <a:p>
            <a:r>
              <a:rPr lang="en-US" sz="2000" dirty="0" smtClean="0"/>
              <a:t>Common Intellectual Experiences</a:t>
            </a:r>
          </a:p>
          <a:p>
            <a:r>
              <a:rPr lang="en-US" sz="2000" dirty="0" smtClean="0"/>
              <a:t>Learning </a:t>
            </a:r>
            <a:r>
              <a:rPr lang="en-US" sz="2000" dirty="0"/>
              <a:t>Communities</a:t>
            </a:r>
          </a:p>
          <a:p>
            <a:r>
              <a:rPr lang="en-US" sz="2000" dirty="0"/>
              <a:t>Writing-Intensive Courses</a:t>
            </a:r>
          </a:p>
          <a:p>
            <a:r>
              <a:rPr lang="en-US" sz="2000" dirty="0"/>
              <a:t>Collaborative Assignments and Projects</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Undergraduate Research</a:t>
            </a:r>
          </a:p>
          <a:p>
            <a:r>
              <a:rPr lang="en-US" sz="2000" dirty="0" smtClean="0"/>
              <a:t>Diversity/Global Learning</a:t>
            </a:r>
          </a:p>
          <a:p>
            <a:r>
              <a:rPr lang="en-US" sz="2000" dirty="0" smtClean="0"/>
              <a:t>Service Learning, Community-Based Learning</a:t>
            </a:r>
          </a:p>
          <a:p>
            <a:r>
              <a:rPr lang="en-US" sz="2000" dirty="0" smtClean="0"/>
              <a:t>Internships</a:t>
            </a:r>
          </a:p>
          <a:p>
            <a:r>
              <a:rPr lang="en-US" sz="2000" dirty="0" smtClean="0"/>
              <a:t>Capstone Courses and Projects</a:t>
            </a:r>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64" y="4065150"/>
            <a:ext cx="7508631" cy="2276372"/>
          </a:xfrm>
          <a:prstGeom prst="rect">
            <a:avLst/>
          </a:prstGeom>
        </p:spPr>
      </p:pic>
    </p:spTree>
    <p:extLst>
      <p:ext uri="{BB962C8B-B14F-4D97-AF65-F5344CB8AC3E}">
        <p14:creationId xmlns:p14="http://schemas.microsoft.com/office/powerpoint/2010/main" val="1025881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Positioning Students for</a:t>
            </a:r>
            <a:br>
              <a:rPr lang="en-US" sz="4000" dirty="0" smtClean="0"/>
            </a:br>
            <a:r>
              <a:rPr lang="en-US" sz="4000" dirty="0" smtClean="0"/>
              <a:t>Professional Success</a:t>
            </a:r>
            <a:r>
              <a:rPr lang="en-US" sz="2800" dirty="0" smtClean="0"/>
              <a:t/>
            </a:r>
            <a:br>
              <a:rPr lang="en-US" sz="2800" dirty="0" smtClean="0"/>
            </a:br>
            <a:endParaRPr lang="en-US" sz="2200" dirty="0"/>
          </a:p>
        </p:txBody>
      </p:sp>
      <p:sp>
        <p:nvSpPr>
          <p:cNvPr id="3" name="Content Placeholder 2"/>
          <p:cNvSpPr>
            <a:spLocks noGrp="1"/>
          </p:cNvSpPr>
          <p:nvPr>
            <p:ph idx="1"/>
          </p:nvPr>
        </p:nvSpPr>
        <p:spPr>
          <a:xfrm>
            <a:off x="457200" y="1417639"/>
            <a:ext cx="8229600" cy="5244856"/>
          </a:xfrm>
        </p:spPr>
        <p:txBody>
          <a:bodyPr>
            <a:normAutofit/>
          </a:bodyPr>
          <a:lstStyle/>
          <a:p>
            <a:pPr defTabSz="914400">
              <a:spcBef>
                <a:spcPts val="0"/>
              </a:spcBef>
            </a:pPr>
            <a:endParaRPr lang="en-US" sz="2400" dirty="0" smtClean="0"/>
          </a:p>
          <a:p>
            <a:pPr defTabSz="914400">
              <a:spcBef>
                <a:spcPts val="0"/>
              </a:spcBef>
            </a:pPr>
            <a:r>
              <a:rPr lang="en-US" sz="2400" dirty="0" smtClean="0"/>
              <a:t>The HC Dean will be charged with structuring and providing a structured </a:t>
            </a:r>
            <a:r>
              <a:rPr lang="en-US" sz="2400" dirty="0"/>
              <a:t>HIP– an Experiential Learning Portfolio (Passport</a:t>
            </a:r>
            <a:r>
              <a:rPr lang="en-US" sz="2400" dirty="0" smtClean="0"/>
              <a:t>)</a:t>
            </a:r>
          </a:p>
          <a:p>
            <a:pPr defTabSz="914400">
              <a:spcBef>
                <a:spcPts val="0"/>
              </a:spcBef>
            </a:pPr>
            <a:endParaRPr lang="en-US" sz="2400" dirty="0"/>
          </a:p>
          <a:p>
            <a:pPr lvl="1" defTabSz="914400">
              <a:spcBef>
                <a:spcPts val="0"/>
              </a:spcBef>
            </a:pPr>
            <a:r>
              <a:rPr lang="en-US" sz="2000" dirty="0" smtClean="0"/>
              <a:t>As employers look for evidence of students’ experiences beyond the classroom, many university are implementing “passports” or ”engagement” credentials showing they’ve been engaged in HIP.</a:t>
            </a:r>
          </a:p>
          <a:p>
            <a:pPr defTabSz="914400">
              <a:spcBef>
                <a:spcPts val="0"/>
              </a:spcBef>
            </a:pPr>
            <a:endParaRPr lang="en-US" sz="2400" dirty="0"/>
          </a:p>
          <a:p>
            <a:pPr lvl="1" defTabSz="914400">
              <a:spcBef>
                <a:spcPts val="0"/>
              </a:spcBef>
            </a:pPr>
            <a:r>
              <a:rPr lang="en-US" sz="2000" dirty="0" smtClean="0"/>
              <a:t>Of our competitors, only Boise State has a defined program, although a few others, such as the University of Washington, require a service or experiential learning component.</a:t>
            </a:r>
            <a:endParaRPr lang="en-US" sz="2000" dirty="0"/>
          </a:p>
        </p:txBody>
      </p:sp>
      <p:pic>
        <p:nvPicPr>
          <p:cNvPr id="4" name="Picture 3" descr="BrandBar_New_Final_wSig.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599165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Positioning Students for</a:t>
            </a:r>
            <a:br>
              <a:rPr lang="en-US" sz="3600" dirty="0" smtClean="0"/>
            </a:br>
            <a:r>
              <a:rPr lang="en-US" sz="3600" dirty="0" smtClean="0"/>
              <a:t>Academic Success</a:t>
            </a:r>
            <a:endParaRPr lang="en-US" sz="3600" dirty="0"/>
          </a:p>
        </p:txBody>
      </p:sp>
      <p:sp>
        <p:nvSpPr>
          <p:cNvPr id="3" name="Content Placeholder 2"/>
          <p:cNvSpPr>
            <a:spLocks noGrp="1"/>
          </p:cNvSpPr>
          <p:nvPr>
            <p:ph idx="1"/>
          </p:nvPr>
        </p:nvSpPr>
        <p:spPr/>
        <p:txBody>
          <a:bodyPr/>
          <a:lstStyle/>
          <a:p>
            <a:pPr defTabSz="914400">
              <a:spcBef>
                <a:spcPts val="0"/>
              </a:spcBef>
            </a:pPr>
            <a:r>
              <a:rPr lang="en-US" sz="2400" dirty="0"/>
              <a:t>The HC Dean will invite colleges and departments to identify – if appropriate to departmental circumstances - an Honors track in discipline with upper division courses – which can be existing courses – to fill out the track. </a:t>
            </a:r>
            <a:r>
              <a:rPr lang="en-US" sz="2400" dirty="0" smtClean="0"/>
              <a:t>Honors in field will:</a:t>
            </a:r>
            <a:endParaRPr lang="en-US" sz="2400" dirty="0"/>
          </a:p>
          <a:p>
            <a:pPr defTabSz="914400">
              <a:spcBef>
                <a:spcPts val="0"/>
              </a:spcBef>
            </a:pPr>
            <a:endParaRPr lang="en-US" sz="2400" dirty="0"/>
          </a:p>
          <a:p>
            <a:pPr lvl="1" defTabSz="914400">
              <a:spcBef>
                <a:spcPts val="0"/>
              </a:spcBef>
            </a:pPr>
            <a:r>
              <a:rPr lang="en-US" sz="2000" dirty="0"/>
              <a:t>A</a:t>
            </a:r>
            <a:r>
              <a:rPr lang="en-US" sz="2000" dirty="0" smtClean="0"/>
              <a:t>llow </a:t>
            </a:r>
            <a:r>
              <a:rPr lang="en-US" sz="2000" dirty="0"/>
              <a:t>students to document their discipline-specific Honors </a:t>
            </a:r>
            <a:r>
              <a:rPr lang="en-US" sz="2000" dirty="0" smtClean="0"/>
              <a:t>education</a:t>
            </a:r>
          </a:p>
          <a:p>
            <a:pPr lvl="1" defTabSz="914400">
              <a:spcBef>
                <a:spcPts val="0"/>
              </a:spcBef>
            </a:pPr>
            <a:endParaRPr lang="en-US" sz="2000" dirty="0"/>
          </a:p>
          <a:p>
            <a:pPr lvl="1" defTabSz="914400">
              <a:spcBef>
                <a:spcPts val="0"/>
              </a:spcBef>
            </a:pPr>
            <a:r>
              <a:rPr lang="en-US" sz="2000" dirty="0" smtClean="0"/>
              <a:t>Provide support for students working on their capstone research projects.</a:t>
            </a:r>
            <a:endParaRPr lang="en-US" sz="2000" dirty="0"/>
          </a:p>
          <a:p>
            <a:pPr lvl="1" defTabSz="914400">
              <a:spcBef>
                <a:spcPts val="0"/>
              </a:spcBef>
            </a:pPr>
            <a:endParaRPr lang="en-US" sz="2000" dirty="0"/>
          </a:p>
          <a:p>
            <a:pPr lvl="1" defTabSz="914400">
              <a:spcBef>
                <a:spcPts val="0"/>
              </a:spcBef>
            </a:pPr>
            <a:r>
              <a:rPr lang="en-US" sz="2000" dirty="0"/>
              <a:t>P</a:t>
            </a:r>
            <a:r>
              <a:rPr lang="en-US" sz="2000" dirty="0" smtClean="0"/>
              <a:t>repare </a:t>
            </a:r>
            <a:r>
              <a:rPr lang="en-US" sz="2000" dirty="0"/>
              <a:t>students for professional and graduate school success.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420821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284819"/>
            <a:ext cx="8229600" cy="1143000"/>
          </a:xfrm>
        </p:spPr>
        <p:txBody>
          <a:bodyPr>
            <a:normAutofit fontScale="90000"/>
          </a:bodyPr>
          <a:lstStyle/>
          <a:p>
            <a:r>
              <a:rPr lang="en-US" sz="2700" dirty="0" smtClean="0"/>
              <a:t>“Honors in Field”</a:t>
            </a:r>
            <a:br>
              <a:rPr lang="en-US" sz="2700" dirty="0" smtClean="0"/>
            </a:br>
            <a:r>
              <a:rPr lang="en-US" sz="2700" dirty="0" smtClean="0"/>
              <a:t> Examples of </a:t>
            </a:r>
            <a:r>
              <a:rPr lang="en-US" sz="2700" u="sng" dirty="0" smtClean="0"/>
              <a:t>Possibilities</a:t>
            </a:r>
            <a:r>
              <a:rPr lang="en-US" sz="2700" dirty="0" smtClean="0"/>
              <a:t> for Honors Dean to </a:t>
            </a:r>
            <a:br>
              <a:rPr lang="en-US" sz="2700" dirty="0" smtClean="0"/>
            </a:br>
            <a:r>
              <a:rPr lang="en-US" sz="2700" dirty="0" smtClean="0"/>
              <a:t>Explore with Colleges and Departments</a:t>
            </a:r>
            <a:endParaRPr lang="en-US" dirty="0"/>
          </a:p>
        </p:txBody>
      </p:sp>
      <p:sp>
        <p:nvSpPr>
          <p:cNvPr id="3" name="Content Placeholder 2"/>
          <p:cNvSpPr>
            <a:spLocks noGrp="1"/>
          </p:cNvSpPr>
          <p:nvPr>
            <p:ph idx="1"/>
          </p:nvPr>
        </p:nvSpPr>
        <p:spPr>
          <a:xfrm>
            <a:off x="457200" y="1842044"/>
            <a:ext cx="8462682" cy="4808351"/>
          </a:xfrm>
        </p:spPr>
        <p:txBody>
          <a:bodyPr>
            <a:normAutofit/>
          </a:bodyPr>
          <a:lstStyle/>
          <a:p>
            <a:pPr>
              <a:buFont typeface="Arial" charset="0"/>
              <a:buChar char="•"/>
            </a:pPr>
            <a:r>
              <a:rPr lang="en-US" sz="2000" dirty="0" smtClean="0"/>
              <a:t>In colleges</a:t>
            </a:r>
          </a:p>
          <a:p>
            <a:pPr lvl="2"/>
            <a:r>
              <a:rPr lang="en-US" sz="2000" dirty="0" smtClean="0"/>
              <a:t>Honors Agriculture; Honors Business; Honors Sciences; Honors Liberal Arts; Honors Health Sciences; </a:t>
            </a:r>
            <a:r>
              <a:rPr lang="en-US" sz="2000" b="1" dirty="0" smtClean="0"/>
              <a:t>Honors </a:t>
            </a:r>
            <a:r>
              <a:rPr lang="en-US" sz="2000" b="1" dirty="0" smtClean="0"/>
              <a:t>Engineering</a:t>
            </a:r>
            <a:r>
              <a:rPr lang="en-US" sz="2000" dirty="0" smtClean="0"/>
              <a:t>.</a:t>
            </a:r>
            <a:endParaRPr lang="en-US" sz="2000" dirty="0" smtClean="0"/>
          </a:p>
          <a:p>
            <a:pPr marL="914400" lvl="2" indent="0">
              <a:buNone/>
            </a:pPr>
            <a:endParaRPr lang="en-US" sz="2000" dirty="0" smtClean="0"/>
          </a:p>
          <a:p>
            <a:r>
              <a:rPr lang="en-US" sz="2000" dirty="0" smtClean="0"/>
              <a:t>3+2 or 3+3 programs</a:t>
            </a:r>
          </a:p>
          <a:p>
            <a:pPr lvl="2"/>
            <a:r>
              <a:rPr lang="en-US" sz="2000" dirty="0" smtClean="0"/>
              <a:t>Law, MBA, Nursing, MA programs across </a:t>
            </a:r>
            <a:r>
              <a:rPr lang="en-US" sz="2000" dirty="0" smtClean="0"/>
              <a:t>campus</a:t>
            </a:r>
            <a:endParaRPr lang="en-US" sz="2000" dirty="0" smtClean="0"/>
          </a:p>
          <a:p>
            <a:pPr lvl="2"/>
            <a:endParaRPr lang="en-US" sz="2000" dirty="0" smtClean="0"/>
          </a:p>
          <a:p>
            <a:r>
              <a:rPr lang="en-US" sz="2000" dirty="0" smtClean="0"/>
              <a:t>Certificates</a:t>
            </a:r>
          </a:p>
          <a:p>
            <a:pPr lvl="2"/>
            <a:r>
              <a:rPr lang="en-US" sz="2000" dirty="0" smtClean="0"/>
              <a:t>Sustainability, Data </a:t>
            </a:r>
            <a:r>
              <a:rPr lang="en-US" sz="2000" dirty="0" smtClean="0"/>
              <a:t>Science</a:t>
            </a:r>
            <a:endParaRPr lang="en-US" sz="2000" dirty="0" smtClean="0"/>
          </a:p>
          <a:p>
            <a:pPr marL="914400" lvl="2" indent="0">
              <a:buNone/>
            </a:pPr>
            <a:endParaRPr lang="en-US" sz="2000" dirty="0" smtClean="0"/>
          </a:p>
          <a:p>
            <a:r>
              <a:rPr lang="en-US" sz="2000" dirty="0" smtClean="0"/>
              <a:t>Departments</a:t>
            </a:r>
          </a:p>
          <a:p>
            <a:pPr lvl="2"/>
            <a:r>
              <a:rPr lang="en-US" sz="2000" dirty="0" smtClean="0"/>
              <a:t>English, </a:t>
            </a:r>
            <a:r>
              <a:rPr lang="en-US" sz="2000" b="1" dirty="0" smtClean="0"/>
              <a:t>Economics</a:t>
            </a:r>
            <a:r>
              <a:rPr lang="en-US" sz="2000" dirty="0" smtClean="0"/>
              <a:t>, Chemistry, COJO, Physiology, </a:t>
            </a:r>
            <a:r>
              <a:rPr lang="en-US" sz="2000" dirty="0" smtClean="0"/>
              <a:t>Marketing</a:t>
            </a:r>
            <a:endParaRPr lang="en-US" sz="2000" dirty="0" smtClean="0"/>
          </a:p>
          <a:p>
            <a:pPr marL="457200" lvl="1" indent="0">
              <a:buNone/>
            </a:pPr>
            <a:endParaRPr lang="en-US" dirty="0" smtClean="0"/>
          </a:p>
          <a:p>
            <a:endParaRPr lang="en-US" dirty="0" smtClean="0"/>
          </a:p>
        </p:txBody>
      </p:sp>
    </p:spTree>
    <p:extLst>
      <p:ext uri="{BB962C8B-B14F-4D97-AF65-F5344CB8AC3E}">
        <p14:creationId xmlns:p14="http://schemas.microsoft.com/office/powerpoint/2010/main" val="2949093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5315442"/>
            <a:ext cx="9144095" cy="515736"/>
            <a:chOff x="0" y="5760720"/>
            <a:chExt cx="12188952" cy="6874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2" name="Slide Number Placeholder 1"/>
          <p:cNvSpPr>
            <a:spLocks noGrp="1"/>
          </p:cNvSpPr>
          <p:nvPr>
            <p:ph type="sldNum" sz="quarter" idx="12"/>
          </p:nvPr>
        </p:nvSpPr>
        <p:spPr>
          <a:xfrm>
            <a:off x="6458441" y="5436351"/>
            <a:ext cx="2057400" cy="273915"/>
          </a:xfrm>
        </p:spPr>
        <p:txBody>
          <a:bodyPr/>
          <a:lstStyle/>
          <a:p>
            <a:fld id="{25BA54BD-C84D-46CE-8B72-31BFB26ABA43}" type="slidenum">
              <a:rPr lang="en-US" smtClean="0">
                <a:solidFill>
                  <a:schemeClr val="tx1"/>
                </a:solidFill>
              </a:rPr>
              <a:t>8</a:t>
            </a:fld>
            <a:endParaRPr lang="en-US" dirty="0">
              <a:solidFill>
                <a:schemeClr val="tx1"/>
              </a:solidFill>
            </a:endParaRPr>
          </a:p>
        </p:txBody>
      </p:sp>
      <p:sp>
        <p:nvSpPr>
          <p:cNvPr id="3" name="Title 12"/>
          <p:cNvSpPr txBox="1">
            <a:spLocks/>
          </p:cNvSpPr>
          <p:nvPr/>
        </p:nvSpPr>
        <p:spPr>
          <a:xfrm>
            <a:off x="554127" y="669625"/>
            <a:ext cx="7317105" cy="765771"/>
          </a:xfrm>
          <a:prstGeom prst="rect">
            <a:avLst/>
          </a:prstGeom>
        </p:spPr>
        <p:txBody>
          <a:bodyP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001" b="1" dirty="0" smtClean="0"/>
              <a:t>EAS College - Future </a:t>
            </a:r>
            <a:r>
              <a:rPr lang="en-US" sz="3001" b="1" dirty="0"/>
              <a:t>Engineering Honors Course </a:t>
            </a:r>
            <a:r>
              <a:rPr lang="en-US" sz="3001" b="1" dirty="0" smtClean="0"/>
              <a:t>Options Under Development</a:t>
            </a:r>
            <a:endParaRPr lang="en-US" sz="3001" b="1" dirty="0"/>
          </a:p>
        </p:txBody>
      </p:sp>
      <p:sp>
        <p:nvSpPr>
          <p:cNvPr id="4" name="Rectangle 3"/>
          <p:cNvSpPr/>
          <p:nvPr/>
        </p:nvSpPr>
        <p:spPr>
          <a:xfrm>
            <a:off x="1142107" y="2115114"/>
            <a:ext cx="7031281" cy="1754839"/>
          </a:xfrm>
          <a:prstGeom prst="rect">
            <a:avLst/>
          </a:prstGeom>
        </p:spPr>
        <p:txBody>
          <a:bodyPr wrap="square">
            <a:spAutoFit/>
          </a:bodyPr>
          <a:lstStyle/>
          <a:p>
            <a:pPr marL="428739" indent="-428739">
              <a:buFont typeface="Arial" panose="020B0604020202020204" pitchFamily="34" charset="0"/>
              <a:buChar char="•"/>
            </a:pPr>
            <a:r>
              <a:rPr lang="en-US" sz="2701" dirty="0"/>
              <a:t>HONR section of multiple section ES courses</a:t>
            </a:r>
          </a:p>
          <a:p>
            <a:pPr marL="428739" indent="-428739">
              <a:buFont typeface="Arial" panose="020B0604020202020204" pitchFamily="34" charset="0"/>
              <a:buChar char="•"/>
            </a:pPr>
            <a:r>
              <a:rPr lang="en-US" sz="2701" dirty="0"/>
              <a:t>FY Seminar Honors Courses</a:t>
            </a:r>
          </a:p>
          <a:p>
            <a:pPr marL="428739" indent="-428739">
              <a:buFont typeface="Arial" panose="020B0604020202020204" pitchFamily="34" charset="0"/>
              <a:buChar char="•"/>
            </a:pPr>
            <a:r>
              <a:rPr lang="en-US" sz="2701" dirty="0"/>
              <a:t>Internship</a:t>
            </a:r>
          </a:p>
          <a:p>
            <a:pPr marL="428739" indent="-428739">
              <a:buFont typeface="Arial" panose="020B0604020202020204" pitchFamily="34" charset="0"/>
              <a:buChar char="•"/>
            </a:pPr>
            <a:r>
              <a:rPr lang="en-US" sz="2701" dirty="0"/>
              <a:t>New Engineering Courses </a:t>
            </a:r>
          </a:p>
        </p:txBody>
      </p:sp>
      <p:cxnSp>
        <p:nvCxnSpPr>
          <p:cNvPr id="8" name="Straight Connector 7"/>
          <p:cNvCxnSpPr/>
          <p:nvPr/>
        </p:nvCxnSpPr>
        <p:spPr>
          <a:xfrm>
            <a:off x="684788" y="1885548"/>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36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p:cNvSpPr txBox="1">
            <a:spLocks/>
          </p:cNvSpPr>
          <p:nvPr/>
        </p:nvSpPr>
        <p:spPr>
          <a:xfrm>
            <a:off x="554127" y="669625"/>
            <a:ext cx="7317105" cy="765771"/>
          </a:xfrm>
          <a:prstGeom prst="rect">
            <a:avLst/>
          </a:prstGeom>
        </p:spPr>
        <p:txBody>
          <a:bodyP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001" b="1" dirty="0" smtClean="0"/>
              <a:t>Honors Track to Law (conceptual only)</a:t>
            </a:r>
            <a:endParaRPr lang="en-US" sz="3001" b="1" dirty="0"/>
          </a:p>
        </p:txBody>
      </p:sp>
      <p:sp>
        <p:nvSpPr>
          <p:cNvPr id="4" name="Rectangle 3"/>
          <p:cNvSpPr/>
          <p:nvPr/>
        </p:nvSpPr>
        <p:spPr>
          <a:xfrm>
            <a:off x="246186" y="1435396"/>
            <a:ext cx="8625252" cy="5016758"/>
          </a:xfrm>
          <a:prstGeom prst="rect">
            <a:avLst/>
          </a:prstGeom>
        </p:spPr>
        <p:txBody>
          <a:bodyPr wrap="square">
            <a:spAutoFit/>
          </a:bodyPr>
          <a:lstStyle/>
          <a:p>
            <a:r>
              <a:rPr lang="en-US" sz="2000" dirty="0" smtClean="0"/>
              <a:t>An Honors/Law track could offer </a:t>
            </a:r>
            <a:r>
              <a:rPr lang="en-US" sz="2000" dirty="0"/>
              <a:t>highly motivated undergraduate students a </a:t>
            </a:r>
            <a:r>
              <a:rPr lang="en-US" sz="2000" dirty="0" smtClean="0"/>
              <a:t>way to </a:t>
            </a:r>
            <a:r>
              <a:rPr lang="en-US" sz="2000" dirty="0"/>
              <a:t>earn both a bachelor's degree and a law degree in </a:t>
            </a:r>
            <a:r>
              <a:rPr lang="en-US" sz="2000" dirty="0" smtClean="0"/>
              <a:t>6, </a:t>
            </a:r>
            <a:r>
              <a:rPr lang="en-US" sz="2000" dirty="0"/>
              <a:t>rather than </a:t>
            </a:r>
            <a:r>
              <a:rPr lang="en-US" sz="2000" dirty="0" smtClean="0"/>
              <a:t>7, </a:t>
            </a:r>
            <a:r>
              <a:rPr lang="en-US" sz="2000" dirty="0"/>
              <a:t>years of study. </a:t>
            </a:r>
          </a:p>
          <a:p>
            <a:pPr marL="342900" indent="-342900">
              <a:buFont typeface="Arial" panose="020B0604020202020204" pitchFamily="34" charset="0"/>
              <a:buChar char="•"/>
            </a:pPr>
            <a:r>
              <a:rPr lang="en-US" sz="2000" dirty="0" smtClean="0"/>
              <a:t>After </a:t>
            </a:r>
            <a:r>
              <a:rPr lang="en-US" sz="2000" dirty="0"/>
              <a:t>completing </a:t>
            </a:r>
            <a:r>
              <a:rPr lang="en-US" sz="2000" dirty="0" smtClean="0"/>
              <a:t>3 </a:t>
            </a:r>
            <a:r>
              <a:rPr lang="en-US" sz="2000" dirty="0"/>
              <a:t>years as an undergraduate and gaining admission to the law school through </a:t>
            </a:r>
            <a:r>
              <a:rPr lang="en-US" sz="2000" dirty="0" smtClean="0"/>
              <a:t>a </a:t>
            </a:r>
            <a:r>
              <a:rPr lang="en-US" sz="2000" dirty="0"/>
              <a:t>specified process, a </a:t>
            </a:r>
            <a:r>
              <a:rPr lang="en-US" sz="2000" dirty="0" smtClean="0"/>
              <a:t>participant could </a:t>
            </a:r>
            <a:r>
              <a:rPr lang="en-US" sz="2000" dirty="0"/>
              <a:t>become a full-time, first-year law </a:t>
            </a:r>
            <a:r>
              <a:rPr lang="en-US" sz="2000" dirty="0" smtClean="0"/>
              <a:t>student at </a:t>
            </a:r>
            <a:r>
              <a:rPr lang="en-US" sz="2000" dirty="0"/>
              <a:t>the </a:t>
            </a:r>
            <a:r>
              <a:rPr lang="en-US" sz="2000" dirty="0" smtClean="0"/>
              <a:t>College </a:t>
            </a:r>
            <a:r>
              <a:rPr lang="en-US" sz="2000" dirty="0"/>
              <a:t>of </a:t>
            </a:r>
            <a:r>
              <a:rPr lang="en-US" sz="2000" dirty="0" smtClean="0"/>
              <a:t>Law.  The </a:t>
            </a:r>
            <a:r>
              <a:rPr lang="en-US" sz="2000" dirty="0"/>
              <a:t>student would need to have their required courses for their </a:t>
            </a:r>
            <a:r>
              <a:rPr lang="en-US" sz="2000" dirty="0" smtClean="0"/>
              <a:t>undergraduate curriculum </a:t>
            </a:r>
            <a:r>
              <a:rPr lang="en-US" sz="2000" dirty="0"/>
              <a:t>done, but have free electives they need to complete.</a:t>
            </a:r>
          </a:p>
          <a:p>
            <a:pPr marL="342900" indent="-342900">
              <a:buFont typeface="Arial" panose="020B0604020202020204" pitchFamily="34" charset="0"/>
              <a:buChar char="•"/>
            </a:pPr>
            <a:r>
              <a:rPr lang="en-US" sz="2000" dirty="0" smtClean="0"/>
              <a:t>Participants could </a:t>
            </a:r>
            <a:r>
              <a:rPr lang="en-US" sz="2000" dirty="0"/>
              <a:t>follow the usual course of study for </a:t>
            </a:r>
            <a:r>
              <a:rPr lang="en-US" sz="2000" dirty="0" smtClean="0"/>
              <a:t>a 1L student</a:t>
            </a:r>
            <a:endParaRPr lang="en-US" sz="2000" dirty="0"/>
          </a:p>
          <a:p>
            <a:pPr marL="342900" indent="-342900">
              <a:buFont typeface="Arial" panose="020B0604020202020204" pitchFamily="34" charset="0"/>
              <a:buChar char="•"/>
            </a:pPr>
            <a:r>
              <a:rPr lang="en-US" sz="2000" dirty="0" smtClean="0"/>
              <a:t>Upon </a:t>
            </a:r>
            <a:r>
              <a:rPr lang="en-US" sz="2000" dirty="0"/>
              <a:t>successful completion of the first year of law study, the credits earned </a:t>
            </a:r>
            <a:r>
              <a:rPr lang="en-US" sz="2000" dirty="0" smtClean="0"/>
              <a:t>could be counted </a:t>
            </a:r>
            <a:r>
              <a:rPr lang="en-US" sz="2000" dirty="0"/>
              <a:t>toward the JD degree </a:t>
            </a:r>
            <a:r>
              <a:rPr lang="en-US" sz="2000" b="1" dirty="0"/>
              <a:t>and</a:t>
            </a:r>
            <a:r>
              <a:rPr lang="en-US" sz="2000" dirty="0"/>
              <a:t> as elective credits sufficient to complete their undergraduate university's requirements for the bachelor’s degree</a:t>
            </a:r>
            <a:r>
              <a:rPr lang="en-US" sz="2000" dirty="0" smtClean="0"/>
              <a:t>.</a:t>
            </a:r>
          </a:p>
          <a:p>
            <a:endParaRPr lang="en-US" sz="2000" dirty="0"/>
          </a:p>
          <a:p>
            <a:r>
              <a:rPr lang="en-US" sz="2000" dirty="0" smtClean="0"/>
              <a:t>Examples:  George Mason, Gonzaga, Florida State, University of Arizona, University of Iowa, University of Kansas, Columbia, Rutgers</a:t>
            </a:r>
            <a:endParaRPr lang="en-US" sz="2000" dirty="0"/>
          </a:p>
        </p:txBody>
      </p:sp>
      <p:cxnSp>
        <p:nvCxnSpPr>
          <p:cNvPr id="8" name="Straight Connector 7"/>
          <p:cNvCxnSpPr/>
          <p:nvPr/>
        </p:nvCxnSpPr>
        <p:spPr>
          <a:xfrm>
            <a:off x="438604" y="1278878"/>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1F66DDC5C64C4FB880189DA4215826" ma:contentTypeVersion="0" ma:contentTypeDescription="Create a new document." ma:contentTypeScope="" ma:versionID="d955a408f2a7a2591a3fbd2529054040">
  <xsd:schema xmlns:xsd="http://www.w3.org/2001/XMLSchema" xmlns:xs="http://www.w3.org/2001/XMLSchema" xmlns:p="http://schemas.microsoft.com/office/2006/metadata/properties" targetNamespace="http://schemas.microsoft.com/office/2006/metadata/properties" ma:root="true" ma:fieldsID="61e5cae58bac1e34ea9adabe6fb20b9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DD3876-A437-4BB7-9688-EDE9FF995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1E1C1D9-3CE0-49A8-897E-E6A5E1A1501F}">
  <ds:schemaRefs>
    <ds:schemaRef ds:uri="http://schemas.openxmlformats.org/package/2006/metadata/core-properties"/>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CA346E6-3866-46F9-AF6A-A8C260FCF9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8893</TotalTime>
  <Words>1884</Words>
  <Application>Microsoft Office PowerPoint</Application>
  <PresentationFormat>On-screen Show (4:3)</PresentationFormat>
  <Paragraphs>391</Paragraphs>
  <Slides>38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Courier New</vt:lpstr>
      <vt:lpstr>Times New Roman</vt:lpstr>
      <vt:lpstr>Wingdings</vt:lpstr>
      <vt:lpstr>Office Theme</vt:lpstr>
      <vt:lpstr>PowerPoint Presentation</vt:lpstr>
      <vt:lpstr> Recruitment </vt:lpstr>
      <vt:lpstr> Enriched Undergraduate  Experience   </vt:lpstr>
      <vt:lpstr>HIP Defined</vt:lpstr>
      <vt:lpstr> Positioning Students for Professional Success </vt:lpstr>
      <vt:lpstr>Positioning Students for Academic Success</vt:lpstr>
      <vt:lpstr>“Honors in Field”  Examples of Possibilities for Honors Dean to  Explore with Colleges and Departments</vt:lpstr>
      <vt:lpstr>PowerPoint Presentation</vt:lpstr>
      <vt:lpstr>PowerPoint Presentation</vt:lpstr>
      <vt:lpstr>Timeline for College Multiphase Staged Approach</vt:lpstr>
      <vt:lpstr>Recommended Phase-In</vt:lpstr>
      <vt:lpstr>PowerPoint Presentation</vt:lpstr>
      <vt:lpstr>PowerPoint Presentation</vt:lpstr>
      <vt:lpstr>PowerPoint Presentation</vt:lpstr>
      <vt:lpstr>PowerPoint Presentation</vt:lpstr>
      <vt:lpstr>Recommended Phase-In</vt:lpstr>
      <vt:lpstr>Recommended Phase-In</vt:lpstr>
      <vt:lpstr>Recommended Phase-In</vt:lpstr>
      <vt:lpstr>Recommended Phase-In</vt:lpstr>
      <vt:lpstr>If you approve:</vt:lpstr>
      <vt:lpstr>Questions?</vt:lpstr>
      <vt:lpstr>Ancillary Information</vt:lpstr>
      <vt:lpstr>Current Honors Program is designed to recruit high-achieving students to UW</vt:lpstr>
      <vt:lpstr> Serves 900 students across every college</vt:lpstr>
      <vt:lpstr>The Honors Minor</vt:lpstr>
      <vt:lpstr>Offers innovative seminars, research and study abroad opportunities</vt:lpstr>
      <vt:lpstr>Provides UW with Student Credit Hours  and USP seats</vt:lpstr>
      <vt:lpstr>Engineering Honors</vt:lpstr>
      <vt:lpstr>Engineering Honors Program Objectives</vt:lpstr>
      <vt:lpstr>Goals of the Engineering Honors Program</vt:lpstr>
      <vt:lpstr>PowerPoint Presentation</vt:lpstr>
      <vt:lpstr>PowerPoint Presentation</vt:lpstr>
      <vt:lpstr>Eligible Students</vt:lpstr>
      <vt:lpstr>PowerPoint Presentation</vt:lpstr>
      <vt:lpstr>PowerPoint Presentation</vt:lpstr>
      <vt:lpstr>PowerPoint Presentation</vt:lpstr>
      <vt:lpstr>PowerPoint Presentation</vt:lpstr>
      <vt:lpstr>Engineering Honors Specific Program Options</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VPSA</dc:creator>
  <cp:lastModifiedBy>Anne M. Alexander</cp:lastModifiedBy>
  <cp:revision>173</cp:revision>
  <cp:lastPrinted>2017-04-24T14:01:55Z</cp:lastPrinted>
  <dcterms:created xsi:type="dcterms:W3CDTF">2014-04-07T17:38:45Z</dcterms:created>
  <dcterms:modified xsi:type="dcterms:W3CDTF">2017-05-10T18:43:22Z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0x010100E31F66DDC5C64C4FB880189DA4215826</vt:lpwstr>
  </property>
</Properties>
</file>