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4"/>
  </p:notesMasterIdLst>
  <p:sldIdLst>
    <p:sldId id="256" r:id="rId3"/>
    <p:sldId id="312" r:id="rId4"/>
    <p:sldId id="314" r:id="rId5"/>
    <p:sldId id="277" r:id="rId6"/>
    <p:sldId id="280" r:id="rId7"/>
    <p:sldId id="282" r:id="rId8"/>
    <p:sldId id="297" r:id="rId9"/>
    <p:sldId id="298" r:id="rId10"/>
    <p:sldId id="304" r:id="rId11"/>
    <p:sldId id="307" r:id="rId12"/>
    <p:sldId id="311" r:id="rId13"/>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D18"/>
    <a:srgbClr val="895D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476" y="72"/>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5F6D8FC-7D19-9542-94DC-BCFBE6067C5D}" type="datetimeFigureOut">
              <a:rPr lang="en-US" smtClean="0"/>
              <a:t>11/14/2017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7794C6F-EA44-E546-9F1C-11DF47CF4E4B}" type="slidenum">
              <a:rPr lang="en-US" smtClean="0"/>
              <a:t>‹#›</a:t>
            </a:fld>
            <a:endParaRPr lang="en-US"/>
          </a:p>
        </p:txBody>
      </p:sp>
    </p:spTree>
    <p:extLst>
      <p:ext uri="{BB962C8B-B14F-4D97-AF65-F5344CB8AC3E}">
        <p14:creationId xmlns:p14="http://schemas.microsoft.com/office/powerpoint/2010/main" val="23628138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94C6F-EA44-E546-9F1C-11DF47CF4E4B}" type="slidenum">
              <a:rPr lang="en-US" smtClean="0"/>
              <a:t>10</a:t>
            </a:fld>
            <a:endParaRPr lang="en-US"/>
          </a:p>
        </p:txBody>
      </p:sp>
    </p:spTree>
    <p:extLst>
      <p:ext uri="{BB962C8B-B14F-4D97-AF65-F5344CB8AC3E}">
        <p14:creationId xmlns:p14="http://schemas.microsoft.com/office/powerpoint/2010/main" val="263294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20531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2065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7000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256475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9354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446924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00665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163478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11/14/2017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786340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11/14/2017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93827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11/14/2017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29632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39040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962050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227973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434503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9166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75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619A6-1AD0-6C45-9B23-CCE0986DA1DA}"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388340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619A6-1AD0-6C45-9B23-CCE0986DA1DA}"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39800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619A6-1AD0-6C45-9B23-CCE0986DA1DA}"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6012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619A6-1AD0-6C45-9B23-CCE0986DA1DA}"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73522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619A6-1AD0-6C45-9B23-CCE0986DA1DA}"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90309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619A6-1AD0-6C45-9B23-CCE0986DA1DA}"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23546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619A6-1AD0-6C45-9B23-CCE0986DA1DA}" type="datetimeFigureOut">
              <a:rPr lang="en-US" smtClean="0"/>
              <a:t>11/14/2017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B0374-A2EC-B245-84D0-2DC6DF66F661}" type="slidenum">
              <a:rPr lang="en-US" smtClean="0"/>
              <a:t>‹#›</a:t>
            </a:fld>
            <a:endParaRPr lang="en-US"/>
          </a:p>
        </p:txBody>
      </p:sp>
      <p:pic>
        <p:nvPicPr>
          <p:cNvPr id="9" name="Picture 8" descr="BrandBar_New_flag_only.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13265" y="5666007"/>
            <a:ext cx="9960737" cy="1553875"/>
          </a:xfrm>
          <a:prstGeom prst="rect">
            <a:avLst/>
          </a:prstGeom>
        </p:spPr>
      </p:pic>
    </p:spTree>
    <p:extLst>
      <p:ext uri="{BB962C8B-B14F-4D97-AF65-F5344CB8AC3E}">
        <p14:creationId xmlns:p14="http://schemas.microsoft.com/office/powerpoint/2010/main" val="1126415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template_interio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77712"/>
            <a:ext cx="9144000" cy="780288"/>
          </a:xfrm>
          <a:prstGeom prst="rect">
            <a:avLst/>
          </a:prstGeom>
        </p:spPr>
      </p:pic>
    </p:spTree>
    <p:extLst>
      <p:ext uri="{BB962C8B-B14F-4D97-AF65-F5344CB8AC3E}">
        <p14:creationId xmlns:p14="http://schemas.microsoft.com/office/powerpoint/2010/main" val="4279511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754" y="193445"/>
            <a:ext cx="8646870" cy="1470025"/>
          </a:xfrm>
        </p:spPr>
        <p:txBody>
          <a:bodyPr>
            <a:normAutofit/>
          </a:bodyPr>
          <a:lstStyle/>
          <a:p>
            <a:r>
              <a:rPr lang="en-US" b="1" dirty="0" smtClean="0">
                <a:solidFill>
                  <a:srgbClr val="895D16"/>
                </a:solidFill>
              </a:rPr>
              <a:t>University of Wyoming Commencement Review Task Force:</a:t>
            </a:r>
            <a:endParaRPr lang="en-US" b="1" dirty="0">
              <a:solidFill>
                <a:srgbClr val="895D16"/>
              </a:solidFill>
            </a:endParaRPr>
          </a:p>
        </p:txBody>
      </p:sp>
      <p:sp>
        <p:nvSpPr>
          <p:cNvPr id="3" name="Subtitle 2"/>
          <p:cNvSpPr>
            <a:spLocks noGrp="1"/>
          </p:cNvSpPr>
          <p:nvPr>
            <p:ph type="subTitle" idx="1"/>
          </p:nvPr>
        </p:nvSpPr>
        <p:spPr>
          <a:xfrm>
            <a:off x="1551209" y="1663470"/>
            <a:ext cx="6400800" cy="1752600"/>
          </a:xfrm>
        </p:spPr>
        <p:txBody>
          <a:bodyPr>
            <a:normAutofit/>
          </a:bodyPr>
          <a:lstStyle/>
          <a:p>
            <a:r>
              <a:rPr lang="en-US" sz="3600" b="1" dirty="0" smtClean="0">
                <a:solidFill>
                  <a:srgbClr val="895D16"/>
                </a:solidFill>
              </a:rPr>
              <a:t>Recommendations</a:t>
            </a:r>
            <a:endParaRPr lang="en-US" sz="3600" b="1" dirty="0">
              <a:solidFill>
                <a:srgbClr val="895D16"/>
              </a:solidFill>
            </a:endParaRPr>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565537"/>
            <a:ext cx="8099671" cy="3281170"/>
          </a:xfrm>
          <a:prstGeom prst="rect">
            <a:avLst/>
          </a:prstGeom>
        </p:spPr>
      </p:pic>
    </p:spTree>
    <p:extLst>
      <p:ext uri="{BB962C8B-B14F-4D97-AF65-F5344CB8AC3E}">
        <p14:creationId xmlns:p14="http://schemas.microsoft.com/office/powerpoint/2010/main" val="2569579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28198"/>
          </a:xfrm>
          <a:prstGeom prst="rect">
            <a:avLst/>
          </a:prstGeom>
          <a:solidFill>
            <a:srgbClr val="E79D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5267" y="-4596"/>
            <a:ext cx="8698186" cy="1143000"/>
          </a:xfrm>
        </p:spPr>
        <p:txBody>
          <a:bodyPr/>
          <a:lstStyle/>
          <a:p>
            <a:r>
              <a:rPr lang="en-US" sz="3600" b="1" dirty="0" smtClean="0">
                <a:solidFill>
                  <a:srgbClr val="FFFF00"/>
                </a:solidFill>
              </a:rPr>
              <a:t>UW Commencement Taskforce Recommendations</a:t>
            </a:r>
            <a:endParaRPr lang="en-US" sz="3600" b="1" dirty="0">
              <a:solidFill>
                <a:srgbClr val="FFFF00"/>
              </a:solidFill>
            </a:endParaRPr>
          </a:p>
        </p:txBody>
      </p:sp>
      <p:sp>
        <p:nvSpPr>
          <p:cNvPr id="7" name="Content Placeholder 6"/>
          <p:cNvSpPr>
            <a:spLocks noGrp="1"/>
          </p:cNvSpPr>
          <p:nvPr>
            <p:ph idx="1"/>
          </p:nvPr>
        </p:nvSpPr>
        <p:spPr>
          <a:xfrm>
            <a:off x="457200" y="1228199"/>
            <a:ext cx="8229600" cy="618988"/>
          </a:xfrm>
        </p:spPr>
        <p:txBody>
          <a:bodyPr/>
          <a:lstStyle/>
          <a:p>
            <a:pPr marL="0" indent="0" algn="ctr">
              <a:buNone/>
            </a:pPr>
            <a:r>
              <a:rPr lang="en-US" b="1" dirty="0" smtClean="0">
                <a:solidFill>
                  <a:srgbClr val="895D16"/>
                </a:solidFill>
              </a:rPr>
              <a:t>May 2018 Commencement</a:t>
            </a:r>
            <a:endParaRPr lang="en-US" b="1" dirty="0">
              <a:solidFill>
                <a:srgbClr val="895D16"/>
              </a:solidFill>
            </a:endParaRPr>
          </a:p>
        </p:txBody>
      </p:sp>
      <p:sp>
        <p:nvSpPr>
          <p:cNvPr id="9" name="Content Placeholder 6"/>
          <p:cNvSpPr txBox="1">
            <a:spLocks/>
          </p:cNvSpPr>
          <p:nvPr/>
        </p:nvSpPr>
        <p:spPr>
          <a:xfrm>
            <a:off x="0" y="2059009"/>
            <a:ext cx="9144000" cy="24757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u="sng" dirty="0" smtClean="0">
                <a:solidFill>
                  <a:srgbClr val="895D16"/>
                </a:solidFill>
              </a:rPr>
              <a:t>OTHER RECOMMENDATIONS</a:t>
            </a:r>
          </a:p>
          <a:p>
            <a:r>
              <a:rPr lang="en-US" b="1" dirty="0">
                <a:solidFill>
                  <a:srgbClr val="895D16"/>
                </a:solidFill>
              </a:rPr>
              <a:t>Online </a:t>
            </a:r>
            <a:r>
              <a:rPr lang="en-US" b="1" dirty="0" smtClean="0">
                <a:solidFill>
                  <a:srgbClr val="895D16"/>
                </a:solidFill>
              </a:rPr>
              <a:t>Graduates</a:t>
            </a:r>
            <a:endParaRPr lang="en-US" b="1" dirty="0">
              <a:solidFill>
                <a:srgbClr val="895D16"/>
              </a:solidFill>
            </a:endParaRPr>
          </a:p>
          <a:p>
            <a:pPr lvl="1"/>
            <a:r>
              <a:rPr lang="en-US" sz="2400" b="1" dirty="0">
                <a:solidFill>
                  <a:srgbClr val="895D16"/>
                </a:solidFill>
              </a:rPr>
              <a:t>Invite online students to come to campus for commencement. </a:t>
            </a:r>
          </a:p>
          <a:p>
            <a:pPr lvl="1"/>
            <a:r>
              <a:rPr lang="en-US" sz="2400" b="1" dirty="0">
                <a:solidFill>
                  <a:srgbClr val="895D16"/>
                </a:solidFill>
              </a:rPr>
              <a:t>Video invitation and congratulations from UW President to be emailed to online graduates one month prior to commencement. Be sure to let those who cannot attend that they are valued members of the UW community, joining a worldwide alumni group and always welcome to visit campus</a:t>
            </a:r>
            <a:r>
              <a:rPr lang="en-US" sz="2400" b="1" dirty="0" smtClean="0">
                <a:solidFill>
                  <a:srgbClr val="895D16"/>
                </a:solidFill>
              </a:rPr>
              <a:t>.</a:t>
            </a:r>
            <a:endParaRPr lang="en-US" sz="2400" b="1" dirty="0">
              <a:solidFill>
                <a:srgbClr val="895D16"/>
              </a:solidFill>
            </a:endParaRPr>
          </a:p>
        </p:txBody>
      </p:sp>
      <p:pic>
        <p:nvPicPr>
          <p:cNvPr id="4" name="Picture 3" descr="Unknown-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099" y="1228199"/>
            <a:ext cx="1292901" cy="1942883"/>
          </a:xfrm>
          <a:prstGeom prst="rect">
            <a:avLst/>
          </a:prstGeom>
        </p:spPr>
      </p:pic>
    </p:spTree>
    <p:extLst>
      <p:ext uri="{BB962C8B-B14F-4D97-AF65-F5344CB8AC3E}">
        <p14:creationId xmlns:p14="http://schemas.microsoft.com/office/powerpoint/2010/main" val="2977596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9480"/>
            <a:ext cx="9144000" cy="1228198"/>
          </a:xfrm>
          <a:prstGeom prst="rect">
            <a:avLst/>
          </a:prstGeom>
          <a:solidFill>
            <a:srgbClr val="E79D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5267" y="756164"/>
            <a:ext cx="8698186" cy="1143000"/>
          </a:xfrm>
        </p:spPr>
        <p:txBody>
          <a:bodyPr/>
          <a:lstStyle/>
          <a:p>
            <a:r>
              <a:rPr lang="en-US" sz="3600" b="1" dirty="0" smtClean="0">
                <a:solidFill>
                  <a:srgbClr val="FFFF00"/>
                </a:solidFill>
              </a:rPr>
              <a:t>UW Commencement Taskforce Recommendations</a:t>
            </a:r>
            <a:endParaRPr lang="en-US" sz="3600" b="1" dirty="0">
              <a:solidFill>
                <a:srgbClr val="FFFF00"/>
              </a:solidFill>
            </a:endParaRPr>
          </a:p>
        </p:txBody>
      </p:sp>
      <p:sp>
        <p:nvSpPr>
          <p:cNvPr id="7" name="Content Placeholder 6"/>
          <p:cNvSpPr>
            <a:spLocks noGrp="1"/>
          </p:cNvSpPr>
          <p:nvPr>
            <p:ph idx="1"/>
          </p:nvPr>
        </p:nvSpPr>
        <p:spPr>
          <a:xfrm>
            <a:off x="457200" y="2375863"/>
            <a:ext cx="8229600" cy="618988"/>
          </a:xfrm>
        </p:spPr>
        <p:txBody>
          <a:bodyPr/>
          <a:lstStyle/>
          <a:p>
            <a:pPr marL="0" indent="0" algn="ctr">
              <a:buNone/>
            </a:pPr>
            <a:r>
              <a:rPr lang="en-US" sz="4800" b="1" dirty="0" smtClean="0">
                <a:solidFill>
                  <a:srgbClr val="895D16"/>
                </a:solidFill>
              </a:rPr>
              <a:t>Discussion</a:t>
            </a:r>
            <a:endParaRPr lang="en-US" sz="4800" b="1" dirty="0">
              <a:solidFill>
                <a:srgbClr val="895D16"/>
              </a:solidFill>
            </a:endParaRPr>
          </a:p>
        </p:txBody>
      </p:sp>
      <p:pic>
        <p:nvPicPr>
          <p:cNvPr id="9" name="Picture 8"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947" y="3429987"/>
            <a:ext cx="5916203" cy="2396648"/>
          </a:xfrm>
          <a:prstGeom prst="rect">
            <a:avLst/>
          </a:prstGeom>
        </p:spPr>
      </p:pic>
    </p:spTree>
    <p:extLst>
      <p:ext uri="{BB962C8B-B14F-4D97-AF65-F5344CB8AC3E}">
        <p14:creationId xmlns:p14="http://schemas.microsoft.com/office/powerpoint/2010/main" val="2787165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28198"/>
          </a:xfrm>
          <a:prstGeom prst="rect">
            <a:avLst/>
          </a:prstGeom>
          <a:solidFill>
            <a:srgbClr val="E79D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5267" y="-4596"/>
            <a:ext cx="8698186" cy="1143000"/>
          </a:xfrm>
        </p:spPr>
        <p:txBody>
          <a:bodyPr/>
          <a:lstStyle/>
          <a:p>
            <a:r>
              <a:rPr lang="en-US" sz="3600" b="1" dirty="0" smtClean="0">
                <a:solidFill>
                  <a:srgbClr val="FFFF00"/>
                </a:solidFill>
              </a:rPr>
              <a:t>UW Commencement Taskforce Recommendations</a:t>
            </a:r>
            <a:endParaRPr lang="en-US" sz="3600" b="1" dirty="0">
              <a:solidFill>
                <a:srgbClr val="FFFF00"/>
              </a:solidFill>
            </a:endParaRPr>
          </a:p>
        </p:txBody>
      </p:sp>
      <p:sp>
        <p:nvSpPr>
          <p:cNvPr id="7" name="Content Placeholder 6"/>
          <p:cNvSpPr>
            <a:spLocks noGrp="1"/>
          </p:cNvSpPr>
          <p:nvPr>
            <p:ph idx="1"/>
          </p:nvPr>
        </p:nvSpPr>
        <p:spPr>
          <a:xfrm>
            <a:off x="457200" y="1228198"/>
            <a:ext cx="8229600" cy="3774597"/>
          </a:xfrm>
        </p:spPr>
        <p:txBody>
          <a:bodyPr/>
          <a:lstStyle/>
          <a:p>
            <a:pPr marL="0" indent="0" algn="ctr">
              <a:buNone/>
            </a:pPr>
            <a:r>
              <a:rPr lang="en-US" sz="3600" b="1" dirty="0" smtClean="0">
                <a:solidFill>
                  <a:srgbClr val="895D16"/>
                </a:solidFill>
              </a:rPr>
              <a:t>Charge to Task Force</a:t>
            </a:r>
          </a:p>
          <a:p>
            <a:r>
              <a:rPr lang="en-US" b="1" dirty="0" smtClean="0">
                <a:solidFill>
                  <a:srgbClr val="895D16"/>
                </a:solidFill>
              </a:rPr>
              <a:t>Reduce Cost </a:t>
            </a:r>
            <a:r>
              <a:rPr lang="en-US" dirty="0" smtClean="0">
                <a:solidFill>
                  <a:srgbClr val="895D16"/>
                </a:solidFill>
              </a:rPr>
              <a:t>– Current configuration costs university $250,000.00 annually.</a:t>
            </a:r>
          </a:p>
          <a:p>
            <a:r>
              <a:rPr lang="en-US" b="1" dirty="0" smtClean="0">
                <a:solidFill>
                  <a:srgbClr val="895D16"/>
                </a:solidFill>
              </a:rPr>
              <a:t>Limit</a:t>
            </a:r>
            <a:r>
              <a:rPr lang="en-US" dirty="0" smtClean="0">
                <a:solidFill>
                  <a:srgbClr val="895D16"/>
                </a:solidFill>
              </a:rPr>
              <a:t> to a single day. </a:t>
            </a:r>
          </a:p>
          <a:p>
            <a:r>
              <a:rPr lang="en-US" b="1" dirty="0" smtClean="0">
                <a:solidFill>
                  <a:srgbClr val="895D16"/>
                </a:solidFill>
              </a:rPr>
              <a:t>Limit</a:t>
            </a:r>
            <a:r>
              <a:rPr lang="en-US" dirty="0" smtClean="0">
                <a:solidFill>
                  <a:srgbClr val="895D16"/>
                </a:solidFill>
              </a:rPr>
              <a:t> session length to 2 hours.</a:t>
            </a:r>
          </a:p>
          <a:p>
            <a:endParaRPr lang="en-US" dirty="0"/>
          </a:p>
        </p:txBody>
      </p:sp>
      <p:pic>
        <p:nvPicPr>
          <p:cNvPr id="5" name="Picture 4"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982" y="4155927"/>
            <a:ext cx="4694018" cy="1901542"/>
          </a:xfrm>
          <a:prstGeom prst="rect">
            <a:avLst/>
          </a:prstGeom>
        </p:spPr>
      </p:pic>
    </p:spTree>
    <p:extLst>
      <p:ext uri="{BB962C8B-B14F-4D97-AF65-F5344CB8AC3E}">
        <p14:creationId xmlns:p14="http://schemas.microsoft.com/office/powerpoint/2010/main" val="2270188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28198"/>
          </a:xfrm>
          <a:prstGeom prst="rect">
            <a:avLst/>
          </a:prstGeom>
          <a:solidFill>
            <a:srgbClr val="E79D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5267" y="-4596"/>
            <a:ext cx="8698186" cy="1143000"/>
          </a:xfrm>
        </p:spPr>
        <p:txBody>
          <a:bodyPr/>
          <a:lstStyle/>
          <a:p>
            <a:r>
              <a:rPr lang="en-US" sz="3600" b="1" dirty="0" smtClean="0">
                <a:solidFill>
                  <a:srgbClr val="FFFF00"/>
                </a:solidFill>
              </a:rPr>
              <a:t>UW Commencement Taskforce Recommendations</a:t>
            </a:r>
            <a:endParaRPr lang="en-US" sz="3600" b="1" dirty="0">
              <a:solidFill>
                <a:srgbClr val="FFFF00"/>
              </a:solidFill>
            </a:endParaRPr>
          </a:p>
        </p:txBody>
      </p:sp>
      <p:sp>
        <p:nvSpPr>
          <p:cNvPr id="7" name="Content Placeholder 6"/>
          <p:cNvSpPr>
            <a:spLocks noGrp="1"/>
          </p:cNvSpPr>
          <p:nvPr>
            <p:ph idx="1"/>
          </p:nvPr>
        </p:nvSpPr>
        <p:spPr>
          <a:xfrm>
            <a:off x="457200" y="1228198"/>
            <a:ext cx="8229600" cy="3774597"/>
          </a:xfrm>
        </p:spPr>
        <p:txBody>
          <a:bodyPr/>
          <a:lstStyle/>
          <a:p>
            <a:pPr marL="0" indent="0" algn="ctr">
              <a:buNone/>
            </a:pPr>
            <a:r>
              <a:rPr lang="en-US" sz="3600" b="1" dirty="0" smtClean="0">
                <a:solidFill>
                  <a:srgbClr val="895D16"/>
                </a:solidFill>
              </a:rPr>
              <a:t>Process for Developing Recommendations</a:t>
            </a:r>
          </a:p>
          <a:p>
            <a:r>
              <a:rPr lang="en-US" sz="2450" dirty="0">
                <a:solidFill>
                  <a:srgbClr val="895D16"/>
                </a:solidFill>
              </a:rPr>
              <a:t>Task </a:t>
            </a:r>
            <a:r>
              <a:rPr lang="en-US" sz="2450" dirty="0" smtClean="0">
                <a:solidFill>
                  <a:srgbClr val="895D16"/>
                </a:solidFill>
              </a:rPr>
              <a:t>Force meetings, beginning May 2017</a:t>
            </a:r>
            <a:endParaRPr lang="en-US" sz="2450" dirty="0">
              <a:solidFill>
                <a:srgbClr val="895D16"/>
              </a:solidFill>
            </a:endParaRPr>
          </a:p>
          <a:p>
            <a:r>
              <a:rPr lang="en-US" sz="2450" dirty="0" smtClean="0">
                <a:solidFill>
                  <a:srgbClr val="895D16"/>
                </a:solidFill>
              </a:rPr>
              <a:t>Reviewed best practice resources, including the American Association of Collegiate Registrars and Admissions Officers </a:t>
            </a:r>
            <a:r>
              <a:rPr lang="en-US" sz="2450" i="1" u="sng" dirty="0" smtClean="0">
                <a:solidFill>
                  <a:srgbClr val="895D16"/>
                </a:solidFill>
              </a:rPr>
              <a:t>Guide to Graduation Ceremonies</a:t>
            </a:r>
            <a:endParaRPr lang="en-US" sz="2450" i="1" u="sng" dirty="0">
              <a:solidFill>
                <a:srgbClr val="895D16"/>
              </a:solidFill>
            </a:endParaRPr>
          </a:p>
          <a:p>
            <a:r>
              <a:rPr lang="en-US" sz="2450" dirty="0" smtClean="0">
                <a:solidFill>
                  <a:srgbClr val="895D16"/>
                </a:solidFill>
              </a:rPr>
              <a:t>Reviewed peer </a:t>
            </a:r>
            <a:r>
              <a:rPr lang="en-US" sz="2450" dirty="0">
                <a:solidFill>
                  <a:srgbClr val="895D16"/>
                </a:solidFill>
              </a:rPr>
              <a:t>i</a:t>
            </a:r>
            <a:r>
              <a:rPr lang="en-US" sz="2450" dirty="0" smtClean="0">
                <a:solidFill>
                  <a:srgbClr val="895D16"/>
                </a:solidFill>
              </a:rPr>
              <a:t>nstitutions’ graduation practices</a:t>
            </a:r>
          </a:p>
          <a:p>
            <a:r>
              <a:rPr lang="en-US" sz="2450" dirty="0" smtClean="0">
                <a:solidFill>
                  <a:srgbClr val="895D16"/>
                </a:solidFill>
              </a:rPr>
              <a:t>Drafted recommendations</a:t>
            </a:r>
          </a:p>
          <a:p>
            <a:r>
              <a:rPr lang="en-US" sz="2450" dirty="0" smtClean="0">
                <a:solidFill>
                  <a:srgbClr val="895D16"/>
                </a:solidFill>
              </a:rPr>
              <a:t>Facilitated discussions with </a:t>
            </a:r>
            <a:r>
              <a:rPr lang="en-US" sz="2450" dirty="0">
                <a:solidFill>
                  <a:srgbClr val="895D16"/>
                </a:solidFill>
              </a:rPr>
              <a:t>Faculty </a:t>
            </a:r>
            <a:r>
              <a:rPr lang="en-US" sz="2450" dirty="0" smtClean="0">
                <a:solidFill>
                  <a:srgbClr val="895D16"/>
                </a:solidFill>
              </a:rPr>
              <a:t>Senate, Council of Deans and ASUW, as well as with University community through two Town Halls</a:t>
            </a:r>
            <a:endParaRPr lang="en-US" sz="2450" dirty="0">
              <a:solidFill>
                <a:srgbClr val="895D16"/>
              </a:solidFill>
            </a:endParaRPr>
          </a:p>
          <a:p>
            <a:r>
              <a:rPr lang="en-US" sz="2450" dirty="0">
                <a:solidFill>
                  <a:srgbClr val="895D16"/>
                </a:solidFill>
              </a:rPr>
              <a:t>Incorporated feedback </a:t>
            </a:r>
            <a:r>
              <a:rPr lang="en-US" sz="2450" dirty="0" smtClean="0">
                <a:solidFill>
                  <a:srgbClr val="895D16"/>
                </a:solidFill>
              </a:rPr>
              <a:t>into a </a:t>
            </a:r>
            <a:r>
              <a:rPr lang="en-US" sz="2450" dirty="0">
                <a:solidFill>
                  <a:srgbClr val="895D16"/>
                </a:solidFill>
              </a:rPr>
              <a:t>final set of </a:t>
            </a:r>
            <a:r>
              <a:rPr lang="en-US" sz="2450" dirty="0" smtClean="0">
                <a:solidFill>
                  <a:srgbClr val="895D16"/>
                </a:solidFill>
              </a:rPr>
              <a:t>recommendations</a:t>
            </a:r>
          </a:p>
          <a:p>
            <a:endParaRPr lang="en-US" dirty="0"/>
          </a:p>
        </p:txBody>
      </p:sp>
    </p:spTree>
    <p:extLst>
      <p:ext uri="{BB962C8B-B14F-4D97-AF65-F5344CB8AC3E}">
        <p14:creationId xmlns:p14="http://schemas.microsoft.com/office/powerpoint/2010/main" val="3499062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28198"/>
          </a:xfrm>
          <a:prstGeom prst="rect">
            <a:avLst/>
          </a:prstGeom>
          <a:solidFill>
            <a:srgbClr val="E79D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5267" y="-4596"/>
            <a:ext cx="8698186" cy="1143000"/>
          </a:xfrm>
        </p:spPr>
        <p:txBody>
          <a:bodyPr/>
          <a:lstStyle/>
          <a:p>
            <a:r>
              <a:rPr lang="en-US" sz="3600" b="1" dirty="0" smtClean="0">
                <a:solidFill>
                  <a:srgbClr val="FFFF00"/>
                </a:solidFill>
              </a:rPr>
              <a:t>UW Commencement Taskforce Recommendations</a:t>
            </a:r>
            <a:endParaRPr lang="en-US" sz="3600" b="1" dirty="0">
              <a:solidFill>
                <a:srgbClr val="FFFF00"/>
              </a:solidFill>
            </a:endParaRPr>
          </a:p>
        </p:txBody>
      </p:sp>
      <p:sp>
        <p:nvSpPr>
          <p:cNvPr id="7" name="Content Placeholder 6"/>
          <p:cNvSpPr>
            <a:spLocks noGrp="1"/>
          </p:cNvSpPr>
          <p:nvPr>
            <p:ph idx="1"/>
          </p:nvPr>
        </p:nvSpPr>
        <p:spPr>
          <a:xfrm>
            <a:off x="457200" y="1228199"/>
            <a:ext cx="8229600" cy="618988"/>
          </a:xfrm>
        </p:spPr>
        <p:txBody>
          <a:bodyPr/>
          <a:lstStyle/>
          <a:p>
            <a:pPr marL="0" indent="0" algn="ctr">
              <a:buNone/>
            </a:pPr>
            <a:r>
              <a:rPr lang="en-US" b="1" dirty="0" smtClean="0">
                <a:solidFill>
                  <a:srgbClr val="895D16"/>
                </a:solidFill>
              </a:rPr>
              <a:t>May 2018 Commencement</a:t>
            </a:r>
            <a:endParaRPr lang="en-US" b="1" dirty="0">
              <a:solidFill>
                <a:srgbClr val="895D16"/>
              </a:solidFill>
            </a:endParaRPr>
          </a:p>
        </p:txBody>
      </p:sp>
      <p:sp>
        <p:nvSpPr>
          <p:cNvPr id="9" name="Content Placeholder 6"/>
          <p:cNvSpPr txBox="1">
            <a:spLocks/>
          </p:cNvSpPr>
          <p:nvPr/>
        </p:nvSpPr>
        <p:spPr>
          <a:xfrm>
            <a:off x="4695480" y="1858483"/>
            <a:ext cx="4406610" cy="24757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u="sng" dirty="0" smtClean="0">
                <a:solidFill>
                  <a:srgbClr val="895D16"/>
                </a:solidFill>
              </a:rPr>
              <a:t>NEW</a:t>
            </a:r>
          </a:p>
          <a:p>
            <a:r>
              <a:rPr lang="en-US" b="1" dirty="0">
                <a:solidFill>
                  <a:srgbClr val="895D16"/>
                </a:solidFill>
              </a:rPr>
              <a:t>A</a:t>
            </a:r>
            <a:r>
              <a:rPr lang="en-US" b="1" dirty="0" smtClean="0">
                <a:solidFill>
                  <a:srgbClr val="895D16"/>
                </a:solidFill>
              </a:rPr>
              <a:t>ll university</a:t>
            </a:r>
          </a:p>
          <a:p>
            <a:r>
              <a:rPr lang="en-US" b="1" dirty="0" smtClean="0">
                <a:solidFill>
                  <a:srgbClr val="895D16"/>
                </a:solidFill>
              </a:rPr>
              <a:t>Single day</a:t>
            </a:r>
          </a:p>
          <a:p>
            <a:r>
              <a:rPr lang="en-US" b="1" dirty="0" smtClean="0">
                <a:solidFill>
                  <a:srgbClr val="895D16"/>
                </a:solidFill>
              </a:rPr>
              <a:t>Single venue</a:t>
            </a:r>
            <a:endParaRPr lang="en-US" b="1" dirty="0">
              <a:solidFill>
                <a:srgbClr val="895D16"/>
              </a:solidFill>
            </a:endParaRPr>
          </a:p>
        </p:txBody>
      </p:sp>
      <p:sp>
        <p:nvSpPr>
          <p:cNvPr id="10" name="Content Placeholder 6"/>
          <p:cNvSpPr txBox="1">
            <a:spLocks/>
          </p:cNvSpPr>
          <p:nvPr/>
        </p:nvSpPr>
        <p:spPr>
          <a:xfrm>
            <a:off x="0" y="1999587"/>
            <a:ext cx="4406610" cy="24757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u="sng" dirty="0" smtClean="0">
                <a:solidFill>
                  <a:srgbClr val="895D16"/>
                </a:solidFill>
              </a:rPr>
              <a:t>PAST</a:t>
            </a:r>
          </a:p>
          <a:p>
            <a:r>
              <a:rPr lang="en-US" b="1" dirty="0" smtClean="0">
                <a:solidFill>
                  <a:srgbClr val="895D16"/>
                </a:solidFill>
              </a:rPr>
              <a:t>College </a:t>
            </a:r>
            <a:endParaRPr lang="en-US" b="1" dirty="0">
              <a:solidFill>
                <a:srgbClr val="895D16"/>
              </a:solidFill>
            </a:endParaRPr>
          </a:p>
          <a:p>
            <a:r>
              <a:rPr lang="en-US" b="1" dirty="0" smtClean="0">
                <a:solidFill>
                  <a:srgbClr val="895D16"/>
                </a:solidFill>
              </a:rPr>
              <a:t>Multiple days</a:t>
            </a:r>
          </a:p>
          <a:p>
            <a:r>
              <a:rPr lang="en-US" b="1" dirty="0" smtClean="0">
                <a:solidFill>
                  <a:srgbClr val="895D16"/>
                </a:solidFill>
              </a:rPr>
              <a:t>Multiple venues</a:t>
            </a:r>
            <a:endParaRPr lang="en-US" b="1" dirty="0">
              <a:solidFill>
                <a:srgbClr val="895D16"/>
              </a:solidFill>
            </a:endParaRPr>
          </a:p>
        </p:txBody>
      </p:sp>
      <p:pic>
        <p:nvPicPr>
          <p:cNvPr id="4" name="Picture 3"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550" y="4618171"/>
            <a:ext cx="1505447" cy="1485463"/>
          </a:xfrm>
          <a:prstGeom prst="rect">
            <a:avLst/>
          </a:prstGeom>
        </p:spPr>
      </p:pic>
    </p:spTree>
    <p:extLst>
      <p:ext uri="{BB962C8B-B14F-4D97-AF65-F5344CB8AC3E}">
        <p14:creationId xmlns:p14="http://schemas.microsoft.com/office/powerpoint/2010/main" val="1547099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28198"/>
          </a:xfrm>
          <a:prstGeom prst="rect">
            <a:avLst/>
          </a:prstGeom>
          <a:solidFill>
            <a:srgbClr val="E79D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5267" y="-4596"/>
            <a:ext cx="8698186" cy="1143000"/>
          </a:xfrm>
        </p:spPr>
        <p:txBody>
          <a:bodyPr/>
          <a:lstStyle/>
          <a:p>
            <a:r>
              <a:rPr lang="en-US" sz="3600" b="1" dirty="0" smtClean="0">
                <a:solidFill>
                  <a:srgbClr val="FFFF00"/>
                </a:solidFill>
              </a:rPr>
              <a:t>UW Commencement Taskforce Recommendations</a:t>
            </a:r>
            <a:endParaRPr lang="en-US" sz="3600" b="1" dirty="0">
              <a:solidFill>
                <a:srgbClr val="FFFF00"/>
              </a:solidFill>
            </a:endParaRPr>
          </a:p>
        </p:txBody>
      </p:sp>
      <p:sp>
        <p:nvSpPr>
          <p:cNvPr id="7" name="Content Placeholder 6"/>
          <p:cNvSpPr>
            <a:spLocks noGrp="1"/>
          </p:cNvSpPr>
          <p:nvPr>
            <p:ph idx="1"/>
          </p:nvPr>
        </p:nvSpPr>
        <p:spPr>
          <a:xfrm>
            <a:off x="457200" y="1228199"/>
            <a:ext cx="8229600" cy="618988"/>
          </a:xfrm>
        </p:spPr>
        <p:txBody>
          <a:bodyPr/>
          <a:lstStyle/>
          <a:p>
            <a:pPr marL="0" indent="0" algn="ctr">
              <a:buNone/>
            </a:pPr>
            <a:r>
              <a:rPr lang="en-US" b="1" dirty="0" smtClean="0">
                <a:solidFill>
                  <a:srgbClr val="895D16"/>
                </a:solidFill>
              </a:rPr>
              <a:t>May 2018 Commencement</a:t>
            </a:r>
            <a:endParaRPr lang="en-US" b="1" dirty="0">
              <a:solidFill>
                <a:srgbClr val="895D16"/>
              </a:solidFill>
            </a:endParaRPr>
          </a:p>
        </p:txBody>
      </p:sp>
      <p:sp>
        <p:nvSpPr>
          <p:cNvPr id="9" name="Content Placeholder 6"/>
          <p:cNvSpPr txBox="1">
            <a:spLocks/>
          </p:cNvSpPr>
          <p:nvPr/>
        </p:nvSpPr>
        <p:spPr>
          <a:xfrm>
            <a:off x="0" y="1744913"/>
            <a:ext cx="9102090" cy="39243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895D16"/>
                </a:solidFill>
              </a:rPr>
              <a:t>Three 2 hour sessions – 8:30 AM, Noon, 3:30PM</a:t>
            </a:r>
          </a:p>
          <a:p>
            <a:pPr lvl="1"/>
            <a:r>
              <a:rPr lang="en-US" b="1" i="1" dirty="0" smtClean="0">
                <a:solidFill>
                  <a:srgbClr val="895D16"/>
                </a:solidFill>
              </a:rPr>
              <a:t>Session 1: </a:t>
            </a:r>
            <a:r>
              <a:rPr lang="en-US" b="1" dirty="0" smtClean="0">
                <a:solidFill>
                  <a:srgbClr val="895D16"/>
                </a:solidFill>
              </a:rPr>
              <a:t>Undergraduate –Arts &amp; Sciences, Education, &amp; Haub School</a:t>
            </a:r>
          </a:p>
          <a:p>
            <a:pPr lvl="1"/>
            <a:r>
              <a:rPr lang="en-US" b="1" i="1" dirty="0" smtClean="0">
                <a:solidFill>
                  <a:srgbClr val="895D16"/>
                </a:solidFill>
              </a:rPr>
              <a:t>Session 2: </a:t>
            </a:r>
            <a:r>
              <a:rPr lang="en-US" b="1" dirty="0" smtClean="0">
                <a:solidFill>
                  <a:srgbClr val="895D16"/>
                </a:solidFill>
              </a:rPr>
              <a:t>Graduate – All University*</a:t>
            </a:r>
          </a:p>
          <a:p>
            <a:pPr lvl="1"/>
            <a:r>
              <a:rPr lang="en-US" b="1" i="1" dirty="0" smtClean="0">
                <a:solidFill>
                  <a:srgbClr val="895D16"/>
                </a:solidFill>
              </a:rPr>
              <a:t>Session 3: </a:t>
            </a:r>
            <a:r>
              <a:rPr lang="en-US" b="1" dirty="0" smtClean="0">
                <a:solidFill>
                  <a:srgbClr val="895D16"/>
                </a:solidFill>
              </a:rPr>
              <a:t>Undergraduate -  All other colleges and schools </a:t>
            </a:r>
          </a:p>
          <a:p>
            <a:pPr marL="457200" lvl="1" indent="0">
              <a:buNone/>
            </a:pPr>
            <a:endParaRPr lang="en-US" sz="1400" b="1" dirty="0" smtClean="0">
              <a:solidFill>
                <a:srgbClr val="895D16"/>
              </a:solidFill>
            </a:endParaRPr>
          </a:p>
          <a:p>
            <a:pPr marL="457200" lvl="1" indent="0">
              <a:buNone/>
            </a:pPr>
            <a:endParaRPr lang="en-US" sz="1400" b="1" dirty="0">
              <a:solidFill>
                <a:srgbClr val="895D16"/>
              </a:solidFill>
            </a:endParaRPr>
          </a:p>
          <a:p>
            <a:pPr marL="457200" lvl="1" indent="0">
              <a:buNone/>
            </a:pPr>
            <a:r>
              <a:rPr lang="en-US" sz="1400" b="1" dirty="0" smtClean="0">
                <a:solidFill>
                  <a:srgbClr val="895D16"/>
                </a:solidFill>
              </a:rPr>
              <a:t>*The College of Law will continue to hold its own ceremony; law graduates will be welcome to attend this ceremony as well.</a:t>
            </a:r>
          </a:p>
          <a:p>
            <a:pPr marL="457200" lvl="1" indent="0">
              <a:buNone/>
            </a:pPr>
            <a:endParaRPr lang="en-US" sz="1800" b="1" dirty="0" smtClean="0">
              <a:solidFill>
                <a:srgbClr val="895D16"/>
              </a:solidFill>
            </a:endParaRPr>
          </a:p>
        </p:txBody>
      </p:sp>
      <p:pic>
        <p:nvPicPr>
          <p:cNvPr id="3" name="Picture 2" descr="Unknown-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344" y="0"/>
            <a:ext cx="1249656" cy="1877898"/>
          </a:xfrm>
          <a:prstGeom prst="rect">
            <a:avLst/>
          </a:prstGeom>
        </p:spPr>
      </p:pic>
    </p:spTree>
    <p:extLst>
      <p:ext uri="{BB962C8B-B14F-4D97-AF65-F5344CB8AC3E}">
        <p14:creationId xmlns:p14="http://schemas.microsoft.com/office/powerpoint/2010/main" val="2794222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28198"/>
          </a:xfrm>
          <a:prstGeom prst="rect">
            <a:avLst/>
          </a:prstGeom>
          <a:solidFill>
            <a:srgbClr val="E79D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5267" y="-4596"/>
            <a:ext cx="8698186" cy="1143000"/>
          </a:xfrm>
        </p:spPr>
        <p:txBody>
          <a:bodyPr/>
          <a:lstStyle/>
          <a:p>
            <a:r>
              <a:rPr lang="en-US" sz="3600" b="1" dirty="0" smtClean="0">
                <a:solidFill>
                  <a:srgbClr val="FFFF00"/>
                </a:solidFill>
              </a:rPr>
              <a:t>UW Commencement Taskforce Recommendations</a:t>
            </a:r>
            <a:endParaRPr lang="en-US" sz="3600" b="1" dirty="0">
              <a:solidFill>
                <a:srgbClr val="FFFF00"/>
              </a:solidFill>
            </a:endParaRPr>
          </a:p>
        </p:txBody>
      </p:sp>
      <p:sp>
        <p:nvSpPr>
          <p:cNvPr id="7" name="Content Placeholder 6"/>
          <p:cNvSpPr>
            <a:spLocks noGrp="1"/>
          </p:cNvSpPr>
          <p:nvPr>
            <p:ph idx="1"/>
          </p:nvPr>
        </p:nvSpPr>
        <p:spPr>
          <a:xfrm>
            <a:off x="457200" y="1228199"/>
            <a:ext cx="8229600" cy="618988"/>
          </a:xfrm>
        </p:spPr>
        <p:txBody>
          <a:bodyPr/>
          <a:lstStyle/>
          <a:p>
            <a:pPr marL="0" indent="0" algn="ctr">
              <a:buNone/>
            </a:pPr>
            <a:r>
              <a:rPr lang="en-US" b="1" dirty="0" smtClean="0">
                <a:solidFill>
                  <a:srgbClr val="895D16"/>
                </a:solidFill>
              </a:rPr>
              <a:t>May 2018 Commencement</a:t>
            </a:r>
            <a:endParaRPr lang="en-US" b="1" dirty="0">
              <a:solidFill>
                <a:srgbClr val="895D16"/>
              </a:solidFill>
            </a:endParaRPr>
          </a:p>
        </p:txBody>
      </p:sp>
      <p:sp>
        <p:nvSpPr>
          <p:cNvPr id="9" name="Content Placeholder 6"/>
          <p:cNvSpPr txBox="1">
            <a:spLocks/>
          </p:cNvSpPr>
          <p:nvPr/>
        </p:nvSpPr>
        <p:spPr>
          <a:xfrm>
            <a:off x="0" y="2059009"/>
            <a:ext cx="9144000" cy="24757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u="sng" dirty="0" smtClean="0">
                <a:solidFill>
                  <a:srgbClr val="895D16"/>
                </a:solidFill>
              </a:rPr>
              <a:t>OTHER RECOMMENDATIONS</a:t>
            </a:r>
          </a:p>
          <a:p>
            <a:pPr marL="0" lvl="0" indent="0">
              <a:buNone/>
            </a:pPr>
            <a:r>
              <a:rPr lang="en-US" b="1" dirty="0" smtClean="0">
                <a:solidFill>
                  <a:srgbClr val="895D16"/>
                </a:solidFill>
              </a:rPr>
              <a:t>Graduate Commencement Procedures</a:t>
            </a:r>
          </a:p>
          <a:p>
            <a:pPr lvl="0"/>
            <a:r>
              <a:rPr lang="en-US" sz="2800" b="1" dirty="0">
                <a:solidFill>
                  <a:srgbClr val="895D16"/>
                </a:solidFill>
              </a:rPr>
              <a:t>Hooding of Master’s graduates occurs </a:t>
            </a:r>
            <a:r>
              <a:rPr lang="en-US" sz="2800" b="1" dirty="0" smtClean="0">
                <a:solidFill>
                  <a:srgbClr val="895D16"/>
                </a:solidFill>
              </a:rPr>
              <a:t>off-stage</a:t>
            </a:r>
            <a:r>
              <a:rPr lang="en-US" sz="2800" b="1" dirty="0">
                <a:solidFill>
                  <a:srgbClr val="895D16"/>
                </a:solidFill>
              </a:rPr>
              <a:t>.  </a:t>
            </a:r>
          </a:p>
          <a:p>
            <a:pPr lvl="1"/>
            <a:r>
              <a:rPr lang="en-US" sz="2400" b="1" dirty="0">
                <a:solidFill>
                  <a:srgbClr val="895D16"/>
                </a:solidFill>
              </a:rPr>
              <a:t>Floor manager appointed to manage the </a:t>
            </a:r>
            <a:r>
              <a:rPr lang="en-US" sz="2400" b="1" dirty="0" smtClean="0">
                <a:solidFill>
                  <a:srgbClr val="895D16"/>
                </a:solidFill>
              </a:rPr>
              <a:t>queue </a:t>
            </a:r>
            <a:r>
              <a:rPr lang="en-US" sz="2400" b="1" dirty="0">
                <a:solidFill>
                  <a:srgbClr val="895D16"/>
                </a:solidFill>
              </a:rPr>
              <a:t>or “chute.”  </a:t>
            </a:r>
          </a:p>
          <a:p>
            <a:pPr lvl="1"/>
            <a:r>
              <a:rPr lang="en-US" sz="2400" b="1" dirty="0">
                <a:solidFill>
                  <a:srgbClr val="895D16"/>
                </a:solidFill>
              </a:rPr>
              <a:t>Readers announce name and field of study for </a:t>
            </a:r>
            <a:r>
              <a:rPr lang="en-US" sz="2400" b="1" dirty="0" smtClean="0">
                <a:solidFill>
                  <a:srgbClr val="895D16"/>
                </a:solidFill>
              </a:rPr>
              <a:t>master’s </a:t>
            </a:r>
            <a:r>
              <a:rPr lang="en-US" sz="2400" b="1" dirty="0">
                <a:solidFill>
                  <a:srgbClr val="895D16"/>
                </a:solidFill>
              </a:rPr>
              <a:t>candidates using a pre-printed card.</a:t>
            </a:r>
          </a:p>
          <a:p>
            <a:pPr lvl="1"/>
            <a:r>
              <a:rPr lang="en-US" sz="2400" b="1" dirty="0">
                <a:solidFill>
                  <a:srgbClr val="895D16"/>
                </a:solidFill>
              </a:rPr>
              <a:t>Pre-select and train </a:t>
            </a:r>
            <a:r>
              <a:rPr lang="en-US" sz="2400" b="1" dirty="0" smtClean="0">
                <a:solidFill>
                  <a:srgbClr val="895D16"/>
                </a:solidFill>
              </a:rPr>
              <a:t>master’s </a:t>
            </a:r>
            <a:r>
              <a:rPr lang="en-US" sz="2400" b="1" dirty="0">
                <a:solidFill>
                  <a:srgbClr val="895D16"/>
                </a:solidFill>
              </a:rPr>
              <a:t>hooding </a:t>
            </a:r>
            <a:r>
              <a:rPr lang="en-US" sz="2400" b="1" dirty="0" smtClean="0">
                <a:solidFill>
                  <a:srgbClr val="895D16"/>
                </a:solidFill>
              </a:rPr>
              <a:t>marshals </a:t>
            </a:r>
            <a:r>
              <a:rPr lang="en-US" sz="2400" b="1" dirty="0">
                <a:solidFill>
                  <a:srgbClr val="895D16"/>
                </a:solidFill>
              </a:rPr>
              <a:t>for </a:t>
            </a:r>
            <a:r>
              <a:rPr lang="en-US" sz="2400" b="1" dirty="0" smtClean="0">
                <a:solidFill>
                  <a:srgbClr val="895D16"/>
                </a:solidFill>
              </a:rPr>
              <a:t>hooding masters</a:t>
            </a:r>
            <a:r>
              <a:rPr lang="en-US" sz="2400" b="1" dirty="0">
                <a:solidFill>
                  <a:srgbClr val="895D16"/>
                </a:solidFill>
              </a:rPr>
              <a:t>’ </a:t>
            </a:r>
            <a:r>
              <a:rPr lang="en-US" sz="2400" b="1" dirty="0" smtClean="0">
                <a:solidFill>
                  <a:srgbClr val="895D16"/>
                </a:solidFill>
              </a:rPr>
              <a:t>candidates </a:t>
            </a:r>
            <a:r>
              <a:rPr lang="en-US" sz="2400" b="1" dirty="0">
                <a:solidFill>
                  <a:srgbClr val="895D16"/>
                </a:solidFill>
              </a:rPr>
              <a:t> off</a:t>
            </a:r>
            <a:r>
              <a:rPr lang="en-US" sz="2400" b="1" dirty="0" smtClean="0">
                <a:solidFill>
                  <a:srgbClr val="895D16"/>
                </a:solidFill>
              </a:rPr>
              <a:t>-stage</a:t>
            </a:r>
            <a:r>
              <a:rPr lang="en-US" sz="2400" b="1" dirty="0">
                <a:solidFill>
                  <a:srgbClr val="895D16"/>
                </a:solidFill>
              </a:rPr>
              <a:t>.</a:t>
            </a:r>
          </a:p>
        </p:txBody>
      </p:sp>
      <p:pic>
        <p:nvPicPr>
          <p:cNvPr id="3" name="Picture 2"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441" y="1466423"/>
            <a:ext cx="1685559" cy="1404633"/>
          </a:xfrm>
          <a:prstGeom prst="rect">
            <a:avLst/>
          </a:prstGeom>
        </p:spPr>
      </p:pic>
    </p:spTree>
    <p:extLst>
      <p:ext uri="{BB962C8B-B14F-4D97-AF65-F5344CB8AC3E}">
        <p14:creationId xmlns:p14="http://schemas.microsoft.com/office/powerpoint/2010/main" val="3040669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28198"/>
          </a:xfrm>
          <a:prstGeom prst="rect">
            <a:avLst/>
          </a:prstGeom>
          <a:solidFill>
            <a:srgbClr val="E79D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5267" y="-4596"/>
            <a:ext cx="8698186" cy="1143000"/>
          </a:xfrm>
        </p:spPr>
        <p:txBody>
          <a:bodyPr/>
          <a:lstStyle/>
          <a:p>
            <a:r>
              <a:rPr lang="en-US" sz="3600" b="1" dirty="0" smtClean="0">
                <a:solidFill>
                  <a:srgbClr val="FFFF00"/>
                </a:solidFill>
              </a:rPr>
              <a:t>UW Commencement Taskforce Recommendations</a:t>
            </a:r>
            <a:endParaRPr lang="en-US" sz="3600" b="1" dirty="0">
              <a:solidFill>
                <a:srgbClr val="FFFF00"/>
              </a:solidFill>
            </a:endParaRPr>
          </a:p>
        </p:txBody>
      </p:sp>
      <p:sp>
        <p:nvSpPr>
          <p:cNvPr id="7" name="Content Placeholder 6"/>
          <p:cNvSpPr>
            <a:spLocks noGrp="1"/>
          </p:cNvSpPr>
          <p:nvPr>
            <p:ph idx="1"/>
          </p:nvPr>
        </p:nvSpPr>
        <p:spPr>
          <a:xfrm>
            <a:off x="457200" y="1228199"/>
            <a:ext cx="8229600" cy="618988"/>
          </a:xfrm>
        </p:spPr>
        <p:txBody>
          <a:bodyPr/>
          <a:lstStyle/>
          <a:p>
            <a:pPr marL="0" indent="0" algn="ctr">
              <a:buNone/>
            </a:pPr>
            <a:r>
              <a:rPr lang="en-US" b="1" dirty="0" smtClean="0">
                <a:solidFill>
                  <a:srgbClr val="895D16"/>
                </a:solidFill>
              </a:rPr>
              <a:t>May 2018 Commencement</a:t>
            </a:r>
            <a:endParaRPr lang="en-US" b="1" dirty="0">
              <a:solidFill>
                <a:srgbClr val="895D16"/>
              </a:solidFill>
            </a:endParaRPr>
          </a:p>
        </p:txBody>
      </p:sp>
      <p:sp>
        <p:nvSpPr>
          <p:cNvPr id="9" name="Content Placeholder 6"/>
          <p:cNvSpPr txBox="1">
            <a:spLocks/>
          </p:cNvSpPr>
          <p:nvPr/>
        </p:nvSpPr>
        <p:spPr>
          <a:xfrm>
            <a:off x="0" y="2059009"/>
            <a:ext cx="9144000" cy="24757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u="sng" dirty="0" smtClean="0">
                <a:solidFill>
                  <a:srgbClr val="895D16"/>
                </a:solidFill>
              </a:rPr>
              <a:t>OTHER RECOMMENDATIONS</a:t>
            </a:r>
          </a:p>
          <a:p>
            <a:r>
              <a:rPr lang="en-US" b="1" dirty="0" smtClean="0">
                <a:solidFill>
                  <a:srgbClr val="895D16"/>
                </a:solidFill>
              </a:rPr>
              <a:t>Speakers</a:t>
            </a:r>
            <a:endParaRPr lang="en-US" b="1" dirty="0">
              <a:solidFill>
                <a:srgbClr val="895D16"/>
              </a:solidFill>
            </a:endParaRPr>
          </a:p>
          <a:p>
            <a:pPr lvl="1"/>
            <a:r>
              <a:rPr lang="en-US" b="1" dirty="0" smtClean="0">
                <a:solidFill>
                  <a:srgbClr val="895D16"/>
                </a:solidFill>
              </a:rPr>
              <a:t>Keynote </a:t>
            </a:r>
            <a:r>
              <a:rPr lang="en-US" b="1" dirty="0">
                <a:solidFill>
                  <a:srgbClr val="895D16"/>
                </a:solidFill>
              </a:rPr>
              <a:t>Address</a:t>
            </a:r>
          </a:p>
          <a:p>
            <a:pPr lvl="2"/>
            <a:r>
              <a:rPr lang="en-US" b="1" dirty="0">
                <a:solidFill>
                  <a:srgbClr val="895D16"/>
                </a:solidFill>
              </a:rPr>
              <a:t>1 speaker</a:t>
            </a:r>
          </a:p>
          <a:p>
            <a:pPr lvl="2"/>
            <a:r>
              <a:rPr lang="en-US" b="1" dirty="0">
                <a:solidFill>
                  <a:srgbClr val="895D16"/>
                </a:solidFill>
              </a:rPr>
              <a:t>10 minute limit </a:t>
            </a:r>
          </a:p>
          <a:p>
            <a:pPr lvl="2"/>
            <a:r>
              <a:rPr lang="en-US" b="1" dirty="0">
                <a:solidFill>
                  <a:srgbClr val="895D16"/>
                </a:solidFill>
              </a:rPr>
              <a:t>Honorary Doctorate Recipients</a:t>
            </a:r>
          </a:p>
          <a:p>
            <a:pPr lvl="2"/>
            <a:r>
              <a:rPr lang="en-US" b="1" dirty="0">
                <a:solidFill>
                  <a:srgbClr val="895D16"/>
                </a:solidFill>
              </a:rPr>
              <a:t>High Profile Speakers are paid for through fund raising.</a:t>
            </a:r>
          </a:p>
          <a:p>
            <a:pPr lvl="2"/>
            <a:r>
              <a:rPr lang="en-US" b="1" dirty="0">
                <a:solidFill>
                  <a:srgbClr val="895D16"/>
                </a:solidFill>
              </a:rPr>
              <a:t>No Pay for high profile local, state or UW alumni speakers</a:t>
            </a:r>
            <a:r>
              <a:rPr lang="en-US" b="1" dirty="0" smtClean="0">
                <a:solidFill>
                  <a:srgbClr val="895D16"/>
                </a:solidFill>
              </a:rPr>
              <a:t>.</a:t>
            </a:r>
            <a:endParaRPr lang="en-US" b="1" dirty="0">
              <a:solidFill>
                <a:srgbClr val="895D16"/>
              </a:solidFill>
            </a:endParaRPr>
          </a:p>
        </p:txBody>
      </p:sp>
      <p:pic>
        <p:nvPicPr>
          <p:cNvPr id="4" name="Picture 3" descr="Unknown-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1099" y="1228199"/>
            <a:ext cx="1292901" cy="1942883"/>
          </a:xfrm>
          <a:prstGeom prst="rect">
            <a:avLst/>
          </a:prstGeom>
        </p:spPr>
      </p:pic>
    </p:spTree>
    <p:extLst>
      <p:ext uri="{BB962C8B-B14F-4D97-AF65-F5344CB8AC3E}">
        <p14:creationId xmlns:p14="http://schemas.microsoft.com/office/powerpoint/2010/main" val="1375052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28198"/>
          </a:xfrm>
          <a:prstGeom prst="rect">
            <a:avLst/>
          </a:prstGeom>
          <a:solidFill>
            <a:srgbClr val="E79D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5267" y="-4596"/>
            <a:ext cx="8698186" cy="1143000"/>
          </a:xfrm>
        </p:spPr>
        <p:txBody>
          <a:bodyPr/>
          <a:lstStyle/>
          <a:p>
            <a:r>
              <a:rPr lang="en-US" sz="3600" b="1" dirty="0" smtClean="0">
                <a:solidFill>
                  <a:srgbClr val="FFFF00"/>
                </a:solidFill>
              </a:rPr>
              <a:t>UW Commencement Taskforce Recommendations</a:t>
            </a:r>
            <a:endParaRPr lang="en-US" sz="3600" b="1" dirty="0">
              <a:solidFill>
                <a:srgbClr val="FFFF00"/>
              </a:solidFill>
            </a:endParaRPr>
          </a:p>
        </p:txBody>
      </p:sp>
      <p:sp>
        <p:nvSpPr>
          <p:cNvPr id="7" name="Content Placeholder 6"/>
          <p:cNvSpPr>
            <a:spLocks noGrp="1"/>
          </p:cNvSpPr>
          <p:nvPr>
            <p:ph idx="1"/>
          </p:nvPr>
        </p:nvSpPr>
        <p:spPr>
          <a:xfrm>
            <a:off x="457200" y="1228199"/>
            <a:ext cx="8229600" cy="618988"/>
          </a:xfrm>
        </p:spPr>
        <p:txBody>
          <a:bodyPr/>
          <a:lstStyle/>
          <a:p>
            <a:pPr marL="0" indent="0" algn="ctr">
              <a:buNone/>
            </a:pPr>
            <a:r>
              <a:rPr lang="en-US" b="1" dirty="0" smtClean="0">
                <a:solidFill>
                  <a:srgbClr val="895D16"/>
                </a:solidFill>
              </a:rPr>
              <a:t>May 2018 Commencement</a:t>
            </a:r>
            <a:endParaRPr lang="en-US" b="1" dirty="0">
              <a:solidFill>
                <a:srgbClr val="895D16"/>
              </a:solidFill>
            </a:endParaRPr>
          </a:p>
        </p:txBody>
      </p:sp>
      <p:sp>
        <p:nvSpPr>
          <p:cNvPr id="9" name="Content Placeholder 6"/>
          <p:cNvSpPr txBox="1">
            <a:spLocks/>
          </p:cNvSpPr>
          <p:nvPr/>
        </p:nvSpPr>
        <p:spPr>
          <a:xfrm>
            <a:off x="0" y="2059009"/>
            <a:ext cx="9144000" cy="24757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u="sng" dirty="0" smtClean="0">
                <a:solidFill>
                  <a:srgbClr val="895D16"/>
                </a:solidFill>
              </a:rPr>
              <a:t>OTHER RECOMMENDATIONS</a:t>
            </a:r>
          </a:p>
          <a:p>
            <a:r>
              <a:rPr lang="en-US" b="1" dirty="0" smtClean="0">
                <a:solidFill>
                  <a:srgbClr val="895D16"/>
                </a:solidFill>
              </a:rPr>
              <a:t>Speakers</a:t>
            </a:r>
          </a:p>
          <a:p>
            <a:pPr lvl="1"/>
            <a:r>
              <a:rPr lang="en-US" b="1" dirty="0" smtClean="0">
                <a:solidFill>
                  <a:srgbClr val="895D16"/>
                </a:solidFill>
              </a:rPr>
              <a:t>Student Speaker </a:t>
            </a:r>
          </a:p>
          <a:p>
            <a:pPr lvl="1"/>
            <a:r>
              <a:rPr lang="en-US" b="1" dirty="0" smtClean="0">
                <a:solidFill>
                  <a:srgbClr val="895D16"/>
                </a:solidFill>
              </a:rPr>
              <a:t>One </a:t>
            </a:r>
            <a:r>
              <a:rPr lang="en-US" b="1" dirty="0" smtClean="0">
                <a:solidFill>
                  <a:srgbClr val="895D16"/>
                </a:solidFill>
              </a:rPr>
              <a:t>student speaker</a:t>
            </a:r>
          </a:p>
          <a:p>
            <a:pPr lvl="2"/>
            <a:r>
              <a:rPr lang="en-US" b="1" dirty="0" smtClean="0">
                <a:solidFill>
                  <a:srgbClr val="895D16"/>
                </a:solidFill>
              </a:rPr>
              <a:t>5-7 minute time limit</a:t>
            </a:r>
          </a:p>
          <a:p>
            <a:pPr lvl="2"/>
            <a:r>
              <a:rPr lang="en-US" b="1" dirty="0" smtClean="0">
                <a:solidFill>
                  <a:srgbClr val="895D16"/>
                </a:solidFill>
              </a:rPr>
              <a:t>Open call for submissions to be selected by a student speaker selection committee.</a:t>
            </a:r>
            <a:endParaRPr lang="en-US" b="1" dirty="0">
              <a:solidFill>
                <a:srgbClr val="895D16"/>
              </a:solidFill>
            </a:endParaRPr>
          </a:p>
        </p:txBody>
      </p:sp>
      <p:pic>
        <p:nvPicPr>
          <p:cNvPr id="4" name="Picture 3" descr="Unknown-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1099" y="1228199"/>
            <a:ext cx="1292901" cy="1942883"/>
          </a:xfrm>
          <a:prstGeom prst="rect">
            <a:avLst/>
          </a:prstGeom>
        </p:spPr>
      </p:pic>
    </p:spTree>
    <p:extLst>
      <p:ext uri="{BB962C8B-B14F-4D97-AF65-F5344CB8AC3E}">
        <p14:creationId xmlns:p14="http://schemas.microsoft.com/office/powerpoint/2010/main" val="3452147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28198"/>
          </a:xfrm>
          <a:prstGeom prst="rect">
            <a:avLst/>
          </a:prstGeom>
          <a:solidFill>
            <a:srgbClr val="E79D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5267" y="-4596"/>
            <a:ext cx="8698186" cy="1143000"/>
          </a:xfrm>
        </p:spPr>
        <p:txBody>
          <a:bodyPr/>
          <a:lstStyle/>
          <a:p>
            <a:r>
              <a:rPr lang="en-US" sz="3600" b="1" dirty="0" smtClean="0">
                <a:solidFill>
                  <a:srgbClr val="FFFF00"/>
                </a:solidFill>
              </a:rPr>
              <a:t>UW Commencement Taskforce Recommendations</a:t>
            </a:r>
            <a:endParaRPr lang="en-US" sz="3600" b="1" dirty="0">
              <a:solidFill>
                <a:srgbClr val="FFFF00"/>
              </a:solidFill>
            </a:endParaRPr>
          </a:p>
        </p:txBody>
      </p:sp>
      <p:sp>
        <p:nvSpPr>
          <p:cNvPr id="7" name="Content Placeholder 6"/>
          <p:cNvSpPr>
            <a:spLocks noGrp="1"/>
          </p:cNvSpPr>
          <p:nvPr>
            <p:ph idx="1"/>
          </p:nvPr>
        </p:nvSpPr>
        <p:spPr>
          <a:xfrm>
            <a:off x="457200" y="1228199"/>
            <a:ext cx="8229600" cy="618988"/>
          </a:xfrm>
        </p:spPr>
        <p:txBody>
          <a:bodyPr/>
          <a:lstStyle/>
          <a:p>
            <a:pPr marL="0" indent="0" algn="ctr">
              <a:buNone/>
            </a:pPr>
            <a:r>
              <a:rPr lang="en-US" b="1" dirty="0" smtClean="0">
                <a:solidFill>
                  <a:srgbClr val="895D16"/>
                </a:solidFill>
              </a:rPr>
              <a:t>May 2018 Commencement</a:t>
            </a:r>
            <a:endParaRPr lang="en-US" b="1" dirty="0">
              <a:solidFill>
                <a:srgbClr val="895D16"/>
              </a:solidFill>
            </a:endParaRPr>
          </a:p>
        </p:txBody>
      </p:sp>
      <p:sp>
        <p:nvSpPr>
          <p:cNvPr id="9" name="Content Placeholder 6"/>
          <p:cNvSpPr txBox="1">
            <a:spLocks/>
          </p:cNvSpPr>
          <p:nvPr/>
        </p:nvSpPr>
        <p:spPr>
          <a:xfrm>
            <a:off x="0" y="2059009"/>
            <a:ext cx="9144000" cy="24757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pPr>
            <a:r>
              <a:rPr lang="en-US" b="1" u="sng" dirty="0" smtClean="0">
                <a:solidFill>
                  <a:srgbClr val="895D16"/>
                </a:solidFill>
              </a:rPr>
              <a:t>DUAL RAMP – SINGLE RAMP EXIT SET UP</a:t>
            </a:r>
          </a:p>
          <a:p>
            <a:pPr lvl="0"/>
            <a:endParaRPr lang="en-US" b="1" u="sng" dirty="0" smtClean="0">
              <a:solidFill>
                <a:srgbClr val="895D16"/>
              </a:solidFill>
            </a:endParaRPr>
          </a:p>
        </p:txBody>
      </p:sp>
      <p:pic>
        <p:nvPicPr>
          <p:cNvPr id="4" name="Picture 3" descr="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158" y="2753895"/>
            <a:ext cx="5029641" cy="3349739"/>
          </a:xfrm>
          <a:prstGeom prst="rect">
            <a:avLst/>
          </a:prstGeom>
        </p:spPr>
      </p:pic>
      <p:cxnSp>
        <p:nvCxnSpPr>
          <p:cNvPr id="10" name="Straight Arrow Connector 9"/>
          <p:cNvCxnSpPr/>
          <p:nvPr/>
        </p:nvCxnSpPr>
        <p:spPr>
          <a:xfrm flipH="1">
            <a:off x="6252851" y="3014505"/>
            <a:ext cx="1480615" cy="1353486"/>
          </a:xfrm>
          <a:prstGeom prst="straightConnector1">
            <a:avLst/>
          </a:prstGeom>
          <a:ln>
            <a:solidFill>
              <a:srgbClr val="895D16"/>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610518" y="3501957"/>
            <a:ext cx="1266600" cy="1287816"/>
          </a:xfrm>
          <a:prstGeom prst="straightConnector1">
            <a:avLst/>
          </a:prstGeom>
          <a:ln>
            <a:solidFill>
              <a:srgbClr val="895D16"/>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270089" y="3963754"/>
            <a:ext cx="4880097" cy="570997"/>
          </a:xfrm>
          <a:prstGeom prst="straightConnector1">
            <a:avLst/>
          </a:prstGeom>
          <a:ln>
            <a:solidFill>
              <a:srgbClr val="895D1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32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1583</TotalTime>
  <Words>433</Words>
  <Application>Microsoft Office PowerPoint</Application>
  <PresentationFormat>On-screen Show (4:3)</PresentationFormat>
  <Paragraphs>72</Paragraphs>
  <Slides>11</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Custom Design</vt:lpstr>
      <vt:lpstr>1_Custom Design</vt:lpstr>
      <vt:lpstr>University of Wyoming Commencement Review Task Force:</vt:lpstr>
      <vt:lpstr>UW Commencement Taskforce Recommendations</vt:lpstr>
      <vt:lpstr>UW Commencement Taskforce Recommendations</vt:lpstr>
      <vt:lpstr>UW Commencement Taskforce Recommendations</vt:lpstr>
      <vt:lpstr>UW Commencement Taskforce Recommendations</vt:lpstr>
      <vt:lpstr>UW Commencement Taskforce Recommendations</vt:lpstr>
      <vt:lpstr>UW Commencement Taskforce Recommendations</vt:lpstr>
      <vt:lpstr>UW Commencement Taskforce Recommendations</vt:lpstr>
      <vt:lpstr>UW Commencement Taskforce Recommendations</vt:lpstr>
      <vt:lpstr>UW Commencement Taskforce Recommendations</vt:lpstr>
      <vt:lpstr>UW Commencement Taskforce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Institutional Marketing</dc:creator>
  <cp:lastModifiedBy>Dan Maxey</cp:lastModifiedBy>
  <cp:revision>46</cp:revision>
  <cp:lastPrinted>2017-11-14T19:47:45Z</cp:lastPrinted>
  <dcterms:created xsi:type="dcterms:W3CDTF">2014-09-17T21:08:03Z</dcterms:created>
  <dcterms:modified xsi:type="dcterms:W3CDTF">2017-11-14T21:51:17Z</dcterms:modified>
</cp:coreProperties>
</file>