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257" r:id="rId4"/>
    <p:sldId id="262" r:id="rId5"/>
    <p:sldId id="260" r:id="rId6"/>
    <p:sldId id="258" r:id="rId7"/>
    <p:sldId id="264" r:id="rId8"/>
    <p:sldId id="265" r:id="rId9"/>
    <p:sldId id="263" r:id="rId10"/>
    <p:sldId id="267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5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E59F6-1C09-4DE4-9060-D2ABAD7B737E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49B1F-0CB8-4ECC-824A-AC918A185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 Burns in the field looking at restoration</a:t>
            </a:r>
            <a:r>
              <a:rPr lang="en-US" baseline="0" dirty="0" smtClean="0"/>
              <a:t> sites.  Evan and Phil doing hydrology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3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1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doing applied research &amp; extension activities in Wyoming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4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Field-based training as part of classroom</a:t>
            </a:r>
            <a:r>
              <a:rPr lang="en-US" baseline="0" dirty="0" smtClean="0"/>
              <a:t>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9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9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Emily Bean doing work on</a:t>
            </a:r>
            <a:r>
              <a:rPr lang="en-US" baseline="0" dirty="0" smtClean="0"/>
              <a:t> Laramie AES </a:t>
            </a:r>
            <a:r>
              <a:rPr lang="en-US" dirty="0" smtClean="0"/>
              <a:t>on soil health. Students</a:t>
            </a:r>
            <a:r>
              <a:rPr lang="en-US" baseline="0" dirty="0" smtClean="0"/>
              <a:t> on a field educational event with the US Park Service in Dinosaur National Monument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13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Tami Plechaty is a USDA Pathways intern. Range Club students</a:t>
            </a:r>
            <a:r>
              <a:rPr lang="en-US" baseline="0" dirty="0" smtClean="0"/>
              <a:t> returning from SRM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2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49B1F-0CB8-4ECC-824A-AC918A185D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88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1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5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7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3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2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5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7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50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3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03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BBED5C-281E-D04B-A242-DC7B480DDB4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E5A0CD-5DB2-A448-9B00-A28E358BA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7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0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0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2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6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619A6-1AD0-6C45-9B23-CCE0986DA1DA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B0374-A2EC-B245-84D0-2DC6DF66F66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randBar_New_flag_only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265" y="5666007"/>
            <a:ext cx="9960737" cy="15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1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_template_interio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712"/>
            <a:ext cx="9144000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5082" y="311895"/>
            <a:ext cx="7772400" cy="1470025"/>
          </a:xfrm>
        </p:spPr>
        <p:txBody>
          <a:bodyPr/>
          <a:lstStyle/>
          <a:p>
            <a:r>
              <a:rPr lang="en-US" dirty="0"/>
              <a:t>The Department of Ecosystem                             Science and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518" y="2761896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Overview of the Rangeland Ecology &amp; Watershed Management Degree Program</a:t>
            </a:r>
          </a:p>
          <a:p>
            <a:endParaRPr lang="en-US" dirty="0"/>
          </a:p>
          <a:p>
            <a:r>
              <a:rPr lang="en-US" dirty="0"/>
              <a:t>Scott Miller, Department Head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271968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 descr="C:\Users\scottmiller\Dropbox\ESM Logo\Ecosystem Science and Management logo - Copy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63" y="357343"/>
            <a:ext cx="1340310" cy="1379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5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4" y="110661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Research </a:t>
            </a:r>
            <a:r>
              <a:rPr lang="en-US" dirty="0" smtClean="0"/>
              <a:t>Snapshot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826332"/>
            <a:ext cx="4119881" cy="2621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360" y="3041134"/>
            <a:ext cx="2014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MS &amp; PhD Students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91484" y="1826332"/>
            <a:ext cx="4702750" cy="2621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253" y="4628399"/>
            <a:ext cx="9003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currently average 3.4 grad students per faculty member</a:t>
            </a:r>
          </a:p>
          <a:p>
            <a:r>
              <a:rPr lang="en-US" dirty="0" smtClean="0"/>
              <a:t>Grant numbers do not reflect </a:t>
            </a:r>
            <a:r>
              <a:rPr lang="en-US" dirty="0" err="1" smtClean="0"/>
              <a:t>EPSCoR</a:t>
            </a:r>
            <a:r>
              <a:rPr lang="en-US" dirty="0" smtClean="0"/>
              <a:t> grant leadership</a:t>
            </a:r>
          </a:p>
          <a:p>
            <a:r>
              <a:rPr lang="en-US" dirty="0"/>
              <a:t>	</a:t>
            </a:r>
            <a:r>
              <a:rPr lang="en-US" dirty="0" smtClean="0"/>
              <a:t>Co-Director of $20M Wyoming Center for Environmental Hydrology &amp; Geophysics (Miller)</a:t>
            </a:r>
          </a:p>
          <a:p>
            <a:r>
              <a:rPr lang="en-US" dirty="0"/>
              <a:t>	</a:t>
            </a:r>
            <a:r>
              <a:rPr lang="en-US" dirty="0" smtClean="0"/>
              <a:t>Co-Director of $20M Microbial Ecology (van Diepen)</a:t>
            </a:r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62" y="5591898"/>
            <a:ext cx="1716798" cy="11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8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635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Department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" y="817881"/>
            <a:ext cx="8056880" cy="4064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Two searches have been authorized in Range with emphasis in spatial sciences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/>
              <a:t>Shrub / Grassland Ecologist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/>
              <a:t>Domestic &amp; Wild Animal Ecologist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Strategic Planning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/>
              <a:t>Undergraduate program review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/>
              <a:t>Aggressively modernize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/>
              <a:t>Investigate building Forest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Hiring Strategy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/>
              <a:t>Improve curriculum, research, extension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/>
              <a:t>Provide national leadership in REWM</a:t>
            </a:r>
            <a:endParaRPr lang="en-US" sz="2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724845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5938" b="19794"/>
          <a:stretch/>
        </p:blipFill>
        <p:spPr>
          <a:xfrm>
            <a:off x="6177280" y="1361441"/>
            <a:ext cx="2634825" cy="1270000"/>
          </a:xfrm>
          <a:prstGeom prst="rect">
            <a:avLst/>
          </a:prstGeom>
        </p:spPr>
      </p:pic>
      <p:pic>
        <p:nvPicPr>
          <p:cNvPr id="2050" name="Picture 2" descr="Image may contain: one or more people, people standing, mountain, sky, cloud, outdoor and n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72" y="2788921"/>
            <a:ext cx="2914662" cy="218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144000" cy="1143000"/>
          </a:xfrm>
        </p:spPr>
        <p:txBody>
          <a:bodyPr/>
          <a:lstStyle/>
          <a:p>
            <a:pPr algn="l"/>
            <a:r>
              <a:rPr lang="en-US" dirty="0"/>
              <a:t>Goals </a:t>
            </a:r>
            <a:r>
              <a:rPr lang="en-US" dirty="0" smtClean="0"/>
              <a:t>for our Undergraduate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940" y="1261106"/>
            <a:ext cx="5709920" cy="419354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We aim to be a top accredited Range program in the US in terms of student numbers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200" dirty="0" smtClean="0"/>
              <a:t>Recruitment, retention, 2+2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200" dirty="0" smtClean="0"/>
              <a:t>Great education will draw 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Job readiness &amp; desirable graduates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Undergraduate research, internships, travel &amp; nontraditional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Be the destination for extensive land science &amp; management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073" y="5598076"/>
            <a:ext cx="2517254" cy="1317409"/>
          </a:xfrm>
          <a:prstGeom prst="rect">
            <a:avLst/>
          </a:prstGeom>
        </p:spPr>
      </p:pic>
      <p:pic>
        <p:nvPicPr>
          <p:cNvPr id="1026" name="Picture 2" descr="Image may contain: 8 people, people smiling, people standing, sky, child, shoes, outdoor and n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2910464"/>
            <a:ext cx="2311400" cy="30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840" y="855133"/>
            <a:ext cx="3312160" cy="18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5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0699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" y="1234440"/>
            <a:ext cx="8945880" cy="41935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Please contact us for any information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Head: Scott Miller; snmiller@uwyo.edu; 307-766-4274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On the web:   uwyo.edu/</a:t>
            </a:r>
            <a:r>
              <a:rPr lang="en-US" sz="2800" dirty="0" err="1" smtClean="0"/>
              <a:t>esm</a:t>
            </a: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On Facebook:   @</a:t>
            </a:r>
            <a:r>
              <a:rPr lang="en-US" sz="2800" dirty="0" err="1" smtClean="0"/>
              <a:t>UW.Ecosystem.Science.And.Management</a:t>
            </a: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On Instagram:    @</a:t>
            </a:r>
            <a:r>
              <a:rPr lang="en-US" sz="2800" dirty="0" err="1" smtClean="0"/>
              <a:t>Uwyopedology</a:t>
            </a:r>
            <a:endParaRPr lang="en-US" sz="2800" dirty="0" smtClean="0"/>
          </a:p>
          <a:p>
            <a:pPr marL="514350" indent="-514350" algn="ctr">
              <a:buFont typeface="+mj-lt"/>
              <a:buAutoNum type="arabicPeriod"/>
            </a:pPr>
            <a:endParaRPr lang="en-US" sz="2800" dirty="0" smtClean="0"/>
          </a:p>
          <a:p>
            <a:pPr marL="514350" indent="-514350" algn="ctr">
              <a:buFont typeface="+mj-lt"/>
              <a:buAutoNum type="arabicPeriod"/>
            </a:pP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Picture 6" descr="C:\Users\scottmiller\Dropbox\ESM Logo\Ecosystem Science and Management logo - Copy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49383"/>
            <a:ext cx="1340310" cy="1379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9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5565" t="57555" r="39689" b="16499"/>
          <a:stretch/>
        </p:blipFill>
        <p:spPr>
          <a:xfrm>
            <a:off x="6055375" y="2318475"/>
            <a:ext cx="2839696" cy="182181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Our Undergraduate Programs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-1" y="1132609"/>
            <a:ext cx="9268691" cy="4193547"/>
          </a:xfrm>
        </p:spPr>
        <p:txBody>
          <a:bodyPr/>
          <a:lstStyle/>
          <a:p>
            <a:r>
              <a:rPr lang="en-US" dirty="0"/>
              <a:t>BS in Rangeland Ecology &amp; Watershed Management</a:t>
            </a:r>
          </a:p>
          <a:p>
            <a:r>
              <a:rPr lang="en-US" dirty="0"/>
              <a:t>BS in </a:t>
            </a:r>
            <a:r>
              <a:rPr lang="en-US" dirty="0" err="1"/>
              <a:t>Agroecology</a:t>
            </a:r>
            <a:r>
              <a:rPr lang="en-US" dirty="0"/>
              <a:t> (partner with Plant Sciences)</a:t>
            </a:r>
          </a:p>
          <a:p>
            <a:r>
              <a:rPr lang="en-US" dirty="0"/>
              <a:t>Numerous minors</a:t>
            </a:r>
          </a:p>
          <a:p>
            <a:pPr lvl="1"/>
            <a:r>
              <a:rPr lang="en-US" dirty="0"/>
              <a:t>REWM</a:t>
            </a:r>
          </a:p>
          <a:p>
            <a:pPr lvl="1"/>
            <a:r>
              <a:rPr lang="en-US" dirty="0"/>
              <a:t>Forest Resources</a:t>
            </a:r>
          </a:p>
          <a:p>
            <a:pPr lvl="1"/>
            <a:r>
              <a:rPr lang="en-US" dirty="0"/>
              <a:t>Restoration Ecology</a:t>
            </a:r>
          </a:p>
          <a:p>
            <a:pPr lvl="1"/>
            <a:r>
              <a:rPr lang="en-US" dirty="0"/>
              <a:t>Soil Science</a:t>
            </a:r>
          </a:p>
          <a:p>
            <a:pPr lvl="1"/>
            <a:r>
              <a:rPr lang="en-US" dirty="0"/>
              <a:t>Insect Science</a:t>
            </a: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7" y="4357311"/>
            <a:ext cx="2423153" cy="1611397"/>
          </a:xfrm>
          <a:prstGeom prst="rect">
            <a:avLst/>
          </a:prstGeom>
        </p:spPr>
      </p:pic>
      <p:pic>
        <p:nvPicPr>
          <p:cNvPr id="8" name="Picture 16" descr="Image result for cow wyom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70" y="3157777"/>
            <a:ext cx="2676510" cy="176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REWM: An </a:t>
            </a:r>
            <a:r>
              <a:rPr lang="en-US" dirty="0" smtClean="0"/>
              <a:t>Accredited Degree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9772" y="1304719"/>
            <a:ext cx="9268691" cy="4193547"/>
          </a:xfrm>
        </p:spPr>
        <p:txBody>
          <a:bodyPr/>
          <a:lstStyle/>
          <a:p>
            <a:r>
              <a:rPr lang="en-US" sz="3100" dirty="0" smtClean="0"/>
              <a:t>We are one of only 11 accredited Range                    programs in the US</a:t>
            </a:r>
          </a:p>
          <a:p>
            <a:endParaRPr lang="en-US" sz="3100" dirty="0"/>
          </a:p>
          <a:p>
            <a:endParaRPr lang="en-US" sz="3100" dirty="0" smtClean="0"/>
          </a:p>
          <a:p>
            <a:endParaRPr lang="en-US" sz="3100" dirty="0" smtClean="0"/>
          </a:p>
          <a:p>
            <a:endParaRPr lang="en-US" sz="3100" dirty="0"/>
          </a:p>
          <a:p>
            <a:r>
              <a:rPr lang="en-US" sz="3100" dirty="0" smtClean="0"/>
              <a:t>Contrary to rumor, we are </a:t>
            </a:r>
            <a:r>
              <a:rPr lang="en-US" sz="3100" u="sng" dirty="0" smtClean="0"/>
              <a:t>not on probation</a:t>
            </a:r>
            <a:endParaRPr lang="en-US" sz="3100" dirty="0" smtClean="0"/>
          </a:p>
          <a:p>
            <a:r>
              <a:rPr lang="en-US" sz="3100" dirty="0" smtClean="0"/>
              <a:t>We are, however, in flux and are at risk</a:t>
            </a:r>
          </a:p>
          <a:p>
            <a:endParaRPr lang="en-US" sz="3100" dirty="0"/>
          </a:p>
          <a:p>
            <a:endParaRPr lang="en-US" sz="31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348" y="1914902"/>
            <a:ext cx="1343025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28" y="2764838"/>
            <a:ext cx="5452630" cy="12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About the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399" y="1189038"/>
            <a:ext cx="3816301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We are made up of </a:t>
            </a:r>
            <a:r>
              <a:rPr lang="en-US" dirty="0" smtClean="0"/>
              <a:t>16 </a:t>
            </a:r>
            <a:r>
              <a:rPr lang="en-US" dirty="0"/>
              <a:t>faculty from 4 primary disciplinary areas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Rangeland </a:t>
            </a:r>
            <a:r>
              <a:rPr lang="en-US" dirty="0"/>
              <a:t>Ecology</a:t>
            </a:r>
          </a:p>
          <a:p>
            <a:pPr lvl="1">
              <a:spcBef>
                <a:spcPts val="0"/>
              </a:spcBef>
            </a:pPr>
            <a:r>
              <a:rPr lang="en-US" dirty="0"/>
              <a:t>Water &amp; </a:t>
            </a:r>
            <a:r>
              <a:rPr lang="en-US" dirty="0" smtClean="0"/>
              <a:t>Watersheds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Soil Science</a:t>
            </a:r>
          </a:p>
          <a:p>
            <a:pPr lvl="1">
              <a:spcBef>
                <a:spcPts val="0"/>
              </a:spcBef>
            </a:pPr>
            <a:r>
              <a:rPr lang="en-US" dirty="0"/>
              <a:t>Entomology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009" y="1203902"/>
            <a:ext cx="5191991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Our faculty </a:t>
            </a:r>
            <a:r>
              <a:rPr lang="en-US" dirty="0"/>
              <a:t>have broad expertise </a:t>
            </a:r>
            <a:r>
              <a:rPr lang="en-US" dirty="0" smtClean="0"/>
              <a:t>in extensive landscapes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Range </a:t>
            </a:r>
            <a:r>
              <a:rPr lang="en-US" dirty="0"/>
              <a:t>management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Wildlife </a:t>
            </a:r>
            <a:r>
              <a:rPr lang="en-US" dirty="0"/>
              <a:t>ecology &amp; conservation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Restoration of disturbed lands</a:t>
            </a:r>
          </a:p>
          <a:p>
            <a:pPr lvl="1">
              <a:spcBef>
                <a:spcPts val="0"/>
              </a:spcBef>
            </a:pPr>
            <a:r>
              <a:rPr lang="en-US" dirty="0"/>
              <a:t>Water resources &amp; quality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Soil development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Native and invasive species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Integrated pest management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00" y="5013603"/>
            <a:ext cx="2702765" cy="1520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60" y="4023360"/>
            <a:ext cx="1528763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88518" y="-21451"/>
            <a:ext cx="10515600" cy="1325563"/>
          </a:xfrm>
        </p:spPr>
        <p:txBody>
          <a:bodyPr/>
          <a:lstStyle/>
          <a:p>
            <a:pPr algn="l"/>
            <a:r>
              <a:rPr lang="en-US" sz="3600" dirty="0" smtClean="0"/>
              <a:t>A Terrific Faculty – Teaching/Research/Extension</a:t>
            </a:r>
            <a:endParaRPr lang="en-US" sz="3600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388095"/>
            <a:ext cx="1219200" cy="146304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39" y="2656662"/>
            <a:ext cx="1219200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0" y="4388095"/>
            <a:ext cx="1325217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09" y="2604517"/>
            <a:ext cx="1219200" cy="146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" y="780802"/>
            <a:ext cx="1138461" cy="1468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99" y="768089"/>
            <a:ext cx="1226265" cy="148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85" y="780802"/>
            <a:ext cx="1463040" cy="1463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25" y="775896"/>
            <a:ext cx="11906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93" y="804457"/>
            <a:ext cx="1334891" cy="14630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82" y="2604517"/>
            <a:ext cx="1219200" cy="14630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82" y="4388095"/>
            <a:ext cx="1209446" cy="14630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50" y="2612610"/>
            <a:ext cx="1219200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71" y="4393810"/>
            <a:ext cx="1219200" cy="14630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982" y="2612610"/>
            <a:ext cx="1161143" cy="1463040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0" y="557468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0071" y="2267497"/>
            <a:ext cx="8502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Melanie Murphy                                   Jay Norton                                            Derek Scasta                                           Ginger Paige                                                Scott Shaw</a:t>
            </a:r>
            <a:endParaRPr lang="en-US" sz="10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89" y="4388095"/>
            <a:ext cx="1463040" cy="14630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7639" y="4093092"/>
            <a:ext cx="837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Fabian Nippgen                                Alex Latchininsky                                Karen Vaughan                                          Pete Stahl                                                        Tim Collier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259649" y="5856850"/>
            <a:ext cx="817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Kristina Hufford                                Thijs Kelleners                                       Jeff Beck                                            Linda van Diepen                                              Mike Zhu</a:t>
            </a:r>
            <a:endParaRPr lang="en-US" sz="1000" dirty="0"/>
          </a:p>
        </p:txBody>
      </p:sp>
      <p:sp>
        <p:nvSpPr>
          <p:cNvPr id="38" name="Oval 37"/>
          <p:cNvSpPr/>
          <p:nvPr/>
        </p:nvSpPr>
        <p:spPr>
          <a:xfrm>
            <a:off x="1567507" y="518414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378156" y="518414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22682" y="518414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584408" y="2394239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236023" y="2394239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-88206" y="4145739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09946" y="518414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-293575" y="484751"/>
            <a:ext cx="1900282" cy="205514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255463" y="499468"/>
            <a:ext cx="1900282" cy="2055142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234705" y="4125834"/>
            <a:ext cx="1900282" cy="205514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178840" y="2372763"/>
            <a:ext cx="1776845" cy="201533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8" grpId="0" animBg="1"/>
      <p:bldP spid="49" grpId="0" animBg="1"/>
      <p:bldP spid="50" grpId="0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Faculty in Flux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121" t="2636" r="16639" b="4106"/>
          <a:stretch/>
        </p:blipFill>
        <p:spPr>
          <a:xfrm>
            <a:off x="9912" y="1292947"/>
            <a:ext cx="4312227" cy="344129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749" t="3006" r="13894" b="3678"/>
          <a:stretch/>
        </p:blipFill>
        <p:spPr>
          <a:xfrm>
            <a:off x="4581912" y="1292947"/>
            <a:ext cx="4562088" cy="344129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57200" y="4745011"/>
            <a:ext cx="3675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Departures</a:t>
            </a:r>
          </a:p>
          <a:p>
            <a:r>
              <a:rPr lang="en-US" dirty="0" smtClean="0"/>
              <a:t>5 faculty took VSIP (3 Range)</a:t>
            </a:r>
          </a:p>
          <a:p>
            <a:r>
              <a:rPr lang="en-US" dirty="0"/>
              <a:t>3</a:t>
            </a:r>
            <a:r>
              <a:rPr lang="en-US" dirty="0" smtClean="0"/>
              <a:t> faculty retired (2 Range)</a:t>
            </a:r>
          </a:p>
          <a:p>
            <a:r>
              <a:rPr lang="en-US" dirty="0" smtClean="0"/>
              <a:t>2 faculty moved within UW (2 Range)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90755" y="4821757"/>
            <a:ext cx="1537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Arrivals</a:t>
            </a:r>
          </a:p>
          <a:p>
            <a:r>
              <a:rPr lang="en-US" dirty="0" smtClean="0"/>
              <a:t>1 Range</a:t>
            </a:r>
          </a:p>
          <a:p>
            <a:r>
              <a:rPr lang="en-US" dirty="0" smtClean="0"/>
              <a:t>2 </a:t>
            </a:r>
            <a:r>
              <a:rPr lang="en-US" dirty="0"/>
              <a:t>S</a:t>
            </a:r>
            <a:r>
              <a:rPr lang="en-US" dirty="0" smtClean="0"/>
              <a:t>oil Sciences</a:t>
            </a:r>
          </a:p>
          <a:p>
            <a:r>
              <a:rPr lang="en-US" dirty="0" smtClean="0"/>
              <a:t>1 Watershed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4" y="110661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Why </a:t>
            </a:r>
            <a:r>
              <a:rPr lang="en-US" dirty="0" smtClean="0"/>
              <a:t>Do Students Study </a:t>
            </a:r>
            <a:r>
              <a:rPr lang="en-US" dirty="0"/>
              <a:t>REWM?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450102"/>
            <a:ext cx="4038600" cy="360957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63" y="4241292"/>
            <a:ext cx="2462154" cy="163677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45" y="3155086"/>
            <a:ext cx="2538069" cy="170473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4" y="4594091"/>
            <a:ext cx="1411756" cy="2117635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40" y="5056263"/>
            <a:ext cx="2921961" cy="164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1080" y="1269085"/>
            <a:ext cx="3932615" cy="17543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Rangelands make up 85% of Wyoming</a:t>
            </a:r>
          </a:p>
          <a:p>
            <a:r>
              <a:rPr lang="en-US" dirty="0"/>
              <a:t>	</a:t>
            </a:r>
            <a:r>
              <a:rPr lang="en-US" dirty="0" smtClean="0"/>
              <a:t>Grass/shrub = 69%</a:t>
            </a:r>
          </a:p>
          <a:p>
            <a:r>
              <a:rPr lang="en-US" dirty="0"/>
              <a:t>	</a:t>
            </a:r>
            <a:r>
              <a:rPr lang="en-US" dirty="0" smtClean="0"/>
              <a:t>Forests = 16%</a:t>
            </a:r>
          </a:p>
          <a:p>
            <a:r>
              <a:rPr lang="en-US" dirty="0" smtClean="0"/>
              <a:t>Extensively managed lands are essential</a:t>
            </a:r>
          </a:p>
          <a:p>
            <a:r>
              <a:rPr lang="en-US" dirty="0"/>
              <a:t>	</a:t>
            </a:r>
            <a:r>
              <a:rPr lang="en-US" dirty="0" smtClean="0"/>
              <a:t>Economic engine</a:t>
            </a:r>
          </a:p>
          <a:p>
            <a:r>
              <a:rPr lang="en-US" dirty="0"/>
              <a:t>	</a:t>
            </a:r>
            <a:r>
              <a:rPr lang="en-US" dirty="0" smtClean="0"/>
              <a:t>Water towers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084419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Worldwide : Rangelands are 58% of the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5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8763" y="0"/>
            <a:ext cx="6774873" cy="69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3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684" y="1443314"/>
            <a:ext cx="5092120" cy="3245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84" y="110661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Undergraduate Student Snapshot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045841"/>
            <a:ext cx="9144000" cy="0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857" y="1438828"/>
            <a:ext cx="4038600" cy="4525963"/>
          </a:xfrm>
        </p:spPr>
        <p:txBody>
          <a:bodyPr/>
          <a:lstStyle/>
          <a:p>
            <a:r>
              <a:rPr lang="en-US" dirty="0" smtClean="0"/>
              <a:t>2014 was a significant year</a:t>
            </a:r>
          </a:p>
          <a:p>
            <a:pPr lvl="1"/>
            <a:r>
              <a:rPr lang="en-US" dirty="0" smtClean="0"/>
              <a:t>High point in faculty numbers</a:t>
            </a:r>
          </a:p>
          <a:p>
            <a:pPr lvl="1"/>
            <a:r>
              <a:rPr lang="en-US" dirty="0" smtClean="0"/>
              <a:t>Concerns over student success led to a change to REWM curriculum and grade policy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04920" y="2697480"/>
            <a:ext cx="0" cy="87376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9280" y="2188841"/>
            <a:ext cx="83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Majors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676" y="3421134"/>
            <a:ext cx="2061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Graduated Students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722" y="3870321"/>
            <a:ext cx="84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Minors</a:t>
            </a:r>
            <a:endParaRPr lang="en-US" dirty="0"/>
          </a:p>
        </p:txBody>
      </p:sp>
      <p:pic>
        <p:nvPicPr>
          <p:cNvPr id="2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" y="5379081"/>
            <a:ext cx="2403602" cy="1352026"/>
          </a:xfrm>
          <a:prstGeom prst="rect">
            <a:avLst/>
          </a:prstGeom>
        </p:spPr>
      </p:pic>
      <p:pic>
        <p:nvPicPr>
          <p:cNvPr id="28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5" y="5377475"/>
            <a:ext cx="2406456" cy="13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</TotalTime>
  <Words>508</Words>
  <Application>Microsoft Office PowerPoint</Application>
  <PresentationFormat>On-screen Show (4:3)</PresentationFormat>
  <Paragraphs>110</Paragraphs>
  <Slides>13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Wingdings</vt:lpstr>
      <vt:lpstr>Custom Design</vt:lpstr>
      <vt:lpstr>1_Custom Design</vt:lpstr>
      <vt:lpstr>The Department of Ecosystem                             Science and Management</vt:lpstr>
      <vt:lpstr>Our Undergraduate Programs</vt:lpstr>
      <vt:lpstr>REWM: An Accredited Degree</vt:lpstr>
      <vt:lpstr>About the Department</vt:lpstr>
      <vt:lpstr>A Terrific Faculty – Teaching/Research/Extension</vt:lpstr>
      <vt:lpstr>A Faculty in Flux</vt:lpstr>
      <vt:lpstr>Why Do Students Study REWM?</vt:lpstr>
      <vt:lpstr>PowerPoint Presentation</vt:lpstr>
      <vt:lpstr>Undergraduate Student Snapshot</vt:lpstr>
      <vt:lpstr>Research Snapshot</vt:lpstr>
      <vt:lpstr>Department Initiatives</vt:lpstr>
      <vt:lpstr>Goals for our Undergraduate Program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Institutional Marketing</dc:creator>
  <cp:lastModifiedBy>Scott Miller</cp:lastModifiedBy>
  <cp:revision>34</cp:revision>
  <dcterms:created xsi:type="dcterms:W3CDTF">2014-09-17T21:08:03Z</dcterms:created>
  <dcterms:modified xsi:type="dcterms:W3CDTF">2017-11-17T08:59:28Z</dcterms:modified>
</cp:coreProperties>
</file>