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39"/>
  </p:notesMasterIdLst>
  <p:handoutMasterIdLst>
    <p:handoutMasterId r:id="rId40"/>
  </p:handoutMasterIdLst>
  <p:sldIdLst>
    <p:sldId id="258" r:id="rId3"/>
    <p:sldId id="259" r:id="rId4"/>
    <p:sldId id="283" r:id="rId5"/>
    <p:sldId id="281" r:id="rId6"/>
    <p:sldId id="271" r:id="rId7"/>
    <p:sldId id="326" r:id="rId8"/>
    <p:sldId id="279" r:id="rId9"/>
    <p:sldId id="272" r:id="rId10"/>
    <p:sldId id="323" r:id="rId11"/>
    <p:sldId id="296" r:id="rId12"/>
    <p:sldId id="306" r:id="rId13"/>
    <p:sldId id="308" r:id="rId14"/>
    <p:sldId id="310" r:id="rId15"/>
    <p:sldId id="324" r:id="rId16"/>
    <p:sldId id="297" r:id="rId17"/>
    <p:sldId id="298" r:id="rId18"/>
    <p:sldId id="299" r:id="rId19"/>
    <p:sldId id="332" r:id="rId20"/>
    <p:sldId id="300" r:id="rId21"/>
    <p:sldId id="330" r:id="rId22"/>
    <p:sldId id="331" r:id="rId23"/>
    <p:sldId id="301" r:id="rId24"/>
    <p:sldId id="327" r:id="rId25"/>
    <p:sldId id="313" r:id="rId26"/>
    <p:sldId id="329" r:id="rId27"/>
    <p:sldId id="316" r:id="rId28"/>
    <p:sldId id="328" r:id="rId29"/>
    <p:sldId id="317" r:id="rId30"/>
    <p:sldId id="320" r:id="rId31"/>
    <p:sldId id="318" r:id="rId32"/>
    <p:sldId id="275" r:id="rId33"/>
    <p:sldId id="276" r:id="rId34"/>
    <p:sldId id="319" r:id="rId35"/>
    <p:sldId id="314" r:id="rId36"/>
    <p:sldId id="268" r:id="rId37"/>
    <p:sldId id="333" r:id="rId38"/>
  </p:sldIdLst>
  <p:sldSz cx="9144000" cy="6858000" type="screen4x3"/>
  <p:notesSz cx="7019925" cy="9305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201A"/>
    <a:srgbClr val="5A5512"/>
    <a:srgbClr val="F3B32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895" autoAdjust="0"/>
  </p:normalViewPr>
  <p:slideViewPr>
    <p:cSldViewPr snapToGrid="0" snapToObjects="1">
      <p:cViewPr varScale="1">
        <p:scale>
          <a:sx n="54" d="100"/>
          <a:sy n="54" d="100"/>
        </p:scale>
        <p:origin x="186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jgoldsm3\Downloads\Copy%20of%20Speakers%20Series%20Summary%20All%20Years%202009-17%20(Updated%20Spring%202017).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Users\ejnigh\Documents\University%20of%20Wyoming\CGS\Google%20Drive\feeback%20forms%20for%20events\2017\Speakers%20Series%20Summary%20All%20Years%202009-17%20(Updated%20Spring%202017-fina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6218285214348208E-2"/>
          <c:y val="3.2148596810014134E-2"/>
          <c:w val="0.93378177859022893"/>
          <c:h val="0.72948128194502004"/>
        </c:manualLayout>
      </c:layout>
      <c:barChart>
        <c:barDir val="col"/>
        <c:grouping val="clustered"/>
        <c:varyColors val="0"/>
        <c:ser>
          <c:idx val="0"/>
          <c:order val="0"/>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'[Copy of Speakers Series Summary All Years 2009-17 (Updated Spring 2017).xlsx]ALL YEARS'!$C$2:$K$2</c:f>
              <c:strCache>
                <c:ptCount val="8"/>
                <c:pt idx="0">
                  <c:v>2009-10</c:v>
                </c:pt>
                <c:pt idx="1">
                  <c:v>2010-11</c:v>
                </c:pt>
                <c:pt idx="2">
                  <c:v>2011-12</c:v>
                </c:pt>
                <c:pt idx="3">
                  <c:v>2012-13</c:v>
                </c:pt>
                <c:pt idx="4">
                  <c:v>2013-14</c:v>
                </c:pt>
                <c:pt idx="5">
                  <c:v>2014-15</c:v>
                </c:pt>
                <c:pt idx="6">
                  <c:v>2015-16</c:v>
                </c:pt>
                <c:pt idx="7">
                  <c:v>2016-17</c:v>
                </c:pt>
              </c:strCache>
            </c:strRef>
          </c:cat>
          <c:val>
            <c:numRef>
              <c:f>'[Copy of Speakers Series Summary All Years 2009-17 (Updated Spring 2017).xlsx]ALL YEARS'!$C$25:$K$25</c:f>
              <c:numCache>
                <c:formatCode>General</c:formatCode>
                <c:ptCount val="8"/>
                <c:pt idx="0">
                  <c:v>520</c:v>
                </c:pt>
                <c:pt idx="1">
                  <c:v>1848</c:v>
                </c:pt>
                <c:pt idx="2">
                  <c:v>1561</c:v>
                </c:pt>
                <c:pt idx="3">
                  <c:v>1688</c:v>
                </c:pt>
                <c:pt idx="4">
                  <c:v>3370</c:v>
                </c:pt>
                <c:pt idx="5">
                  <c:v>3693</c:v>
                </c:pt>
                <c:pt idx="6">
                  <c:v>3382</c:v>
                </c:pt>
                <c:pt idx="7">
                  <c:v>4471</c:v>
                </c:pt>
              </c:numCache>
            </c:numRef>
          </c:val>
          <c:extLst>
            <c:ext xmlns:c16="http://schemas.microsoft.com/office/drawing/2014/chart" uri="{C3380CC4-5D6E-409C-BE32-E72D297353CC}">
              <c16:uniqueId val="{00000000-AC50-4F54-9A00-AFE076012D99}"/>
            </c:ext>
          </c:extLst>
        </c:ser>
        <c:dLbls>
          <c:showLegendKey val="0"/>
          <c:showVal val="0"/>
          <c:showCatName val="0"/>
          <c:showSerName val="0"/>
          <c:showPercent val="0"/>
          <c:showBubbleSize val="0"/>
        </c:dLbls>
        <c:gapWidth val="150"/>
        <c:axId val="292998656"/>
        <c:axId val="294243544"/>
      </c:barChart>
      <c:catAx>
        <c:axId val="292998656"/>
        <c:scaling>
          <c:orientation val="minMax"/>
        </c:scaling>
        <c:delete val="0"/>
        <c:axPos val="b"/>
        <c:numFmt formatCode="General" sourceLinked="0"/>
        <c:majorTickMark val="out"/>
        <c:minorTickMark val="none"/>
        <c:tickLblPos val="nextTo"/>
        <c:txPr>
          <a:bodyPr rot="-2700000" vert="horz"/>
          <a:lstStyle/>
          <a:p>
            <a:pPr>
              <a:defRPr/>
            </a:pPr>
            <a:endParaRPr lang="en-US"/>
          </a:p>
        </c:txPr>
        <c:crossAx val="294243544"/>
        <c:crosses val="autoZero"/>
        <c:auto val="1"/>
        <c:lblAlgn val="ctr"/>
        <c:lblOffset val="100"/>
        <c:noMultiLvlLbl val="0"/>
      </c:catAx>
      <c:valAx>
        <c:axId val="294243544"/>
        <c:scaling>
          <c:orientation val="minMax"/>
        </c:scaling>
        <c:delete val="0"/>
        <c:axPos val="l"/>
        <c:majorGridlines/>
        <c:numFmt formatCode="General" sourceLinked="1"/>
        <c:majorTickMark val="out"/>
        <c:minorTickMark val="none"/>
        <c:tickLblPos val="nextTo"/>
        <c:crossAx val="292998656"/>
        <c:crosses val="autoZero"/>
        <c:crossBetween val="between"/>
      </c:valAx>
    </c:plotArea>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Audience </a:t>
            </a:r>
          </a:p>
          <a:p>
            <a:pPr>
              <a:defRPr/>
            </a:pPr>
            <a:r>
              <a:rPr lang="en-US"/>
              <a:t>Demographics</a:t>
            </a:r>
          </a:p>
        </c:rich>
      </c:tx>
      <c:layout>
        <c:manualLayout>
          <c:xMode val="edge"/>
          <c:yMode val="edge"/>
          <c:x val="0.34558882235528943"/>
          <c:y val="3.973509933774834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dLblPos val="bestFit"/>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sz="quarter" idx="1"/>
          </p:nvPr>
        </p:nvSpPr>
        <p:spPr>
          <a:xfrm>
            <a:off x="3976333" y="0"/>
            <a:ext cx="3041968" cy="465296"/>
          </a:xfrm>
          <a:prstGeom prst="rect">
            <a:avLst/>
          </a:prstGeom>
        </p:spPr>
        <p:txBody>
          <a:bodyPr vert="horz" lIns="93287" tIns="46644" rIns="93287" bIns="46644" rtlCol="0"/>
          <a:lstStyle>
            <a:lvl1pPr algn="r">
              <a:defRPr sz="1200"/>
            </a:lvl1pPr>
          </a:lstStyle>
          <a:p>
            <a:fld id="{4E823891-7189-BA41-A3DD-E01342C8E5E7}" type="datetimeFigureOut">
              <a:rPr lang="en-US" smtClean="0"/>
              <a:t>11/7/2017</a:t>
            </a:fld>
            <a:endParaRPr lang="en-US"/>
          </a:p>
        </p:txBody>
      </p:sp>
      <p:sp>
        <p:nvSpPr>
          <p:cNvPr id="4" name="Footer Placeholder 3"/>
          <p:cNvSpPr>
            <a:spLocks noGrp="1"/>
          </p:cNvSpPr>
          <p:nvPr>
            <p:ph type="ftr" sz="quarter" idx="2"/>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p:cNvSpPr>
            <a:spLocks noGrp="1"/>
          </p:cNvSpPr>
          <p:nvPr>
            <p:ph type="sldNum" sz="quarter" idx="3"/>
          </p:nvPr>
        </p:nvSpPr>
        <p:spPr>
          <a:xfrm>
            <a:off x="3976333" y="8839014"/>
            <a:ext cx="3041968" cy="465296"/>
          </a:xfrm>
          <a:prstGeom prst="rect">
            <a:avLst/>
          </a:prstGeom>
        </p:spPr>
        <p:txBody>
          <a:bodyPr vert="horz" lIns="93287" tIns="46644" rIns="93287" bIns="46644" rtlCol="0" anchor="b"/>
          <a:lstStyle>
            <a:lvl1pPr algn="r">
              <a:defRPr sz="1200"/>
            </a:lvl1pPr>
          </a:lstStyle>
          <a:p>
            <a:fld id="{CAABDE10-8C36-5043-A9A3-922B91D0887D}" type="slidenum">
              <a:rPr lang="en-US" smtClean="0"/>
              <a:t>‹#›</a:t>
            </a:fld>
            <a:endParaRPr lang="en-US"/>
          </a:p>
        </p:txBody>
      </p:sp>
    </p:spTree>
    <p:extLst>
      <p:ext uri="{BB962C8B-B14F-4D97-AF65-F5344CB8AC3E}">
        <p14:creationId xmlns:p14="http://schemas.microsoft.com/office/powerpoint/2010/main" val="15030327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333" y="0"/>
            <a:ext cx="3041968" cy="465296"/>
          </a:xfrm>
          <a:prstGeom prst="rect">
            <a:avLst/>
          </a:prstGeom>
        </p:spPr>
        <p:txBody>
          <a:bodyPr vert="horz" lIns="93287" tIns="46644" rIns="93287" bIns="46644" rtlCol="0"/>
          <a:lstStyle>
            <a:lvl1pPr algn="r">
              <a:defRPr sz="1200"/>
            </a:lvl1pPr>
          </a:lstStyle>
          <a:p>
            <a:fld id="{549EADBE-9808-BC4D-9FBA-D42E0E100901}" type="datetimeFigureOut">
              <a:rPr lang="en-US" smtClean="0"/>
              <a:t>11/7/2017</a:t>
            </a:fld>
            <a:endParaRPr lang="en-US"/>
          </a:p>
        </p:txBody>
      </p:sp>
      <p:sp>
        <p:nvSpPr>
          <p:cNvPr id="4" name="Slide Image Placeholder 3"/>
          <p:cNvSpPr>
            <a:spLocks noGrp="1" noRot="1" noChangeAspect="1"/>
          </p:cNvSpPr>
          <p:nvPr>
            <p:ph type="sldImg" idx="2"/>
          </p:nvPr>
        </p:nvSpPr>
        <p:spPr>
          <a:xfrm>
            <a:off x="1184275" y="698500"/>
            <a:ext cx="4651375" cy="348932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20315"/>
            <a:ext cx="5615940" cy="4187666"/>
          </a:xfrm>
          <a:prstGeom prst="rect">
            <a:avLst/>
          </a:prstGeom>
        </p:spPr>
        <p:txBody>
          <a:bodyPr vert="horz" lIns="93287" tIns="46644" rIns="93287" bIns="466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333" y="8839014"/>
            <a:ext cx="3041968" cy="465296"/>
          </a:xfrm>
          <a:prstGeom prst="rect">
            <a:avLst/>
          </a:prstGeom>
        </p:spPr>
        <p:txBody>
          <a:bodyPr vert="horz" lIns="93287" tIns="46644" rIns="93287" bIns="46644" rtlCol="0" anchor="b"/>
          <a:lstStyle>
            <a:lvl1pPr algn="r">
              <a:defRPr sz="1200"/>
            </a:lvl1pPr>
          </a:lstStyle>
          <a:p>
            <a:fld id="{2222DE4C-8D77-9B4B-A123-21AEDB639375}" type="slidenum">
              <a:rPr lang="en-US" smtClean="0"/>
              <a:t>‹#›</a:t>
            </a:fld>
            <a:endParaRPr lang="en-US"/>
          </a:p>
        </p:txBody>
      </p:sp>
    </p:spTree>
    <p:extLst>
      <p:ext uri="{BB962C8B-B14F-4D97-AF65-F5344CB8AC3E}">
        <p14:creationId xmlns:p14="http://schemas.microsoft.com/office/powerpoint/2010/main" val="19952671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4500">
                <a:solidFill>
                  <a:schemeClr val="tx1"/>
                </a:solidFill>
                <a:latin typeface="Impact" charset="0"/>
                <a:ea typeface="ＭＳ Ｐゴシック" charset="0"/>
              </a:defRPr>
            </a:lvl1pPr>
            <a:lvl2pPr marL="757958" indent="-291522">
              <a:defRPr sz="4500">
                <a:solidFill>
                  <a:schemeClr val="tx1"/>
                </a:solidFill>
                <a:latin typeface="Impact" charset="0"/>
                <a:ea typeface="ＭＳ Ｐゴシック" charset="0"/>
              </a:defRPr>
            </a:lvl2pPr>
            <a:lvl3pPr marL="1166089" indent="-233218">
              <a:defRPr sz="4500">
                <a:solidFill>
                  <a:schemeClr val="tx1"/>
                </a:solidFill>
                <a:latin typeface="Impact" charset="0"/>
                <a:ea typeface="ＭＳ Ｐゴシック" charset="0"/>
              </a:defRPr>
            </a:lvl3pPr>
            <a:lvl4pPr marL="1632524" indent="-233218">
              <a:defRPr sz="4500">
                <a:solidFill>
                  <a:schemeClr val="tx1"/>
                </a:solidFill>
                <a:latin typeface="Impact" charset="0"/>
                <a:ea typeface="ＭＳ Ｐゴシック" charset="0"/>
              </a:defRPr>
            </a:lvl4pPr>
            <a:lvl5pPr marL="2098959" indent="-233218">
              <a:defRPr sz="4500">
                <a:solidFill>
                  <a:schemeClr val="tx1"/>
                </a:solidFill>
                <a:latin typeface="Impact" charset="0"/>
                <a:ea typeface="ＭＳ Ｐゴシック" charset="0"/>
              </a:defRPr>
            </a:lvl5pPr>
            <a:lvl6pPr marL="2565395" indent="-233218" eaLnBrk="0" fontAlgn="base" hangingPunct="0">
              <a:spcBef>
                <a:spcPct val="0"/>
              </a:spcBef>
              <a:spcAft>
                <a:spcPct val="0"/>
              </a:spcAft>
              <a:defRPr sz="4500">
                <a:solidFill>
                  <a:schemeClr val="tx1"/>
                </a:solidFill>
                <a:latin typeface="Impact" charset="0"/>
                <a:ea typeface="ＭＳ Ｐゴシック" charset="0"/>
              </a:defRPr>
            </a:lvl6pPr>
            <a:lvl7pPr marL="3031830" indent="-233218" eaLnBrk="0" fontAlgn="base" hangingPunct="0">
              <a:spcBef>
                <a:spcPct val="0"/>
              </a:spcBef>
              <a:spcAft>
                <a:spcPct val="0"/>
              </a:spcAft>
              <a:defRPr sz="4500">
                <a:solidFill>
                  <a:schemeClr val="tx1"/>
                </a:solidFill>
                <a:latin typeface="Impact" charset="0"/>
                <a:ea typeface="ＭＳ Ｐゴシック" charset="0"/>
              </a:defRPr>
            </a:lvl7pPr>
            <a:lvl8pPr marL="3498266" indent="-233218" eaLnBrk="0" fontAlgn="base" hangingPunct="0">
              <a:spcBef>
                <a:spcPct val="0"/>
              </a:spcBef>
              <a:spcAft>
                <a:spcPct val="0"/>
              </a:spcAft>
              <a:defRPr sz="4500">
                <a:solidFill>
                  <a:schemeClr val="tx1"/>
                </a:solidFill>
                <a:latin typeface="Impact" charset="0"/>
                <a:ea typeface="ＭＳ Ｐゴシック" charset="0"/>
              </a:defRPr>
            </a:lvl8pPr>
            <a:lvl9pPr marL="3964701" indent="-233218" eaLnBrk="0" fontAlgn="base" hangingPunct="0">
              <a:spcBef>
                <a:spcPct val="0"/>
              </a:spcBef>
              <a:spcAft>
                <a:spcPct val="0"/>
              </a:spcAft>
              <a:defRPr sz="4500">
                <a:solidFill>
                  <a:schemeClr val="tx1"/>
                </a:solidFill>
                <a:latin typeface="Impact" charset="0"/>
                <a:ea typeface="ＭＳ Ｐゴシック" charset="0"/>
              </a:defRPr>
            </a:lvl9pPr>
          </a:lstStyle>
          <a:p>
            <a:fld id="{6D4A47CA-E380-4D4A-86CB-974A4F3AA72D}" type="slidenum">
              <a:rPr lang="en-US" sz="1200">
                <a:latin typeface="Times New Roman" charset="0"/>
              </a:rPr>
              <a:pPr/>
              <a:t>1</a:t>
            </a:fld>
            <a:endParaRPr lang="en-US" sz="1200">
              <a:latin typeface="Times New Roman" charset="0"/>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Times New Roman" charset="0"/>
            </a:endParaRPr>
          </a:p>
        </p:txBody>
      </p:sp>
    </p:spTree>
    <p:extLst>
      <p:ext uri="{BB962C8B-B14F-4D97-AF65-F5344CB8AC3E}">
        <p14:creationId xmlns:p14="http://schemas.microsoft.com/office/powerpoint/2010/main" val="1250891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Shape 316"/>
          <p:cNvSpPr>
            <a:spLocks noGrp="1" noRot="1" noChangeAspect="1"/>
          </p:cNvSpPr>
          <p:nvPr>
            <p:ph type="sldImg" idx="2"/>
          </p:nvPr>
        </p:nvSpPr>
        <p:spPr>
          <a:xfrm>
            <a:off x="1222375" y="709613"/>
            <a:ext cx="4732338" cy="354806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7" name="Shape 317"/>
          <p:cNvSpPr txBox="1">
            <a:spLocks noGrp="1"/>
          </p:cNvSpPr>
          <p:nvPr>
            <p:ph type="body" idx="1"/>
          </p:nvPr>
        </p:nvSpPr>
        <p:spPr>
          <a:xfrm>
            <a:off x="717592" y="4493986"/>
            <a:ext cx="5740739" cy="4257461"/>
          </a:xfrm>
          <a:prstGeom prst="rect">
            <a:avLst/>
          </a:prstGeom>
        </p:spPr>
        <p:txBody>
          <a:bodyPr wrap="square" lIns="95044" tIns="95044" rIns="95044" bIns="95044" anchor="t" anchorCtr="0">
            <a:noAutofit/>
          </a:bodyPr>
          <a:lstStyle/>
          <a:p>
            <a:pPr>
              <a:buNone/>
            </a:pPr>
            <a:endParaRPr/>
          </a:p>
        </p:txBody>
      </p:sp>
    </p:spTree>
    <p:extLst>
      <p:ext uri="{BB962C8B-B14F-4D97-AF65-F5344CB8AC3E}">
        <p14:creationId xmlns:p14="http://schemas.microsoft.com/office/powerpoint/2010/main" val="1365697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Shape 324"/>
          <p:cNvSpPr>
            <a:spLocks noGrp="1" noRot="1" noChangeAspect="1"/>
          </p:cNvSpPr>
          <p:nvPr>
            <p:ph type="sldImg" idx="2"/>
          </p:nvPr>
        </p:nvSpPr>
        <p:spPr>
          <a:xfrm>
            <a:off x="1222375" y="709613"/>
            <a:ext cx="4732338" cy="354806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5" name="Shape 325"/>
          <p:cNvSpPr txBox="1">
            <a:spLocks noGrp="1"/>
          </p:cNvSpPr>
          <p:nvPr>
            <p:ph type="body" idx="1"/>
          </p:nvPr>
        </p:nvSpPr>
        <p:spPr>
          <a:xfrm>
            <a:off x="717592" y="4493986"/>
            <a:ext cx="5740739" cy="4257461"/>
          </a:xfrm>
          <a:prstGeom prst="rect">
            <a:avLst/>
          </a:prstGeom>
        </p:spPr>
        <p:txBody>
          <a:bodyPr wrap="square" lIns="95044" tIns="95044" rIns="95044" bIns="95044" anchor="t" anchorCtr="0">
            <a:noAutofit/>
          </a:bodyPr>
          <a:lstStyle/>
          <a:p>
            <a:pPr>
              <a:buNone/>
            </a:pPr>
            <a:endParaRPr/>
          </a:p>
        </p:txBody>
      </p:sp>
    </p:spTree>
    <p:extLst>
      <p:ext uri="{BB962C8B-B14F-4D97-AF65-F5344CB8AC3E}">
        <p14:creationId xmlns:p14="http://schemas.microsoft.com/office/powerpoint/2010/main" val="3062594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Shape 332"/>
          <p:cNvSpPr>
            <a:spLocks noGrp="1" noRot="1" noChangeAspect="1"/>
          </p:cNvSpPr>
          <p:nvPr>
            <p:ph type="sldImg" idx="2"/>
          </p:nvPr>
        </p:nvSpPr>
        <p:spPr>
          <a:xfrm>
            <a:off x="1222375" y="709613"/>
            <a:ext cx="4732338" cy="354806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3" name="Shape 333"/>
          <p:cNvSpPr txBox="1">
            <a:spLocks noGrp="1"/>
          </p:cNvSpPr>
          <p:nvPr>
            <p:ph type="body" idx="1"/>
          </p:nvPr>
        </p:nvSpPr>
        <p:spPr>
          <a:xfrm>
            <a:off x="717592" y="4493986"/>
            <a:ext cx="5740739" cy="4257461"/>
          </a:xfrm>
          <a:prstGeom prst="rect">
            <a:avLst/>
          </a:prstGeom>
        </p:spPr>
        <p:txBody>
          <a:bodyPr wrap="square" lIns="95044" tIns="95044" rIns="95044" bIns="95044" anchor="t" anchorCtr="0">
            <a:noAutofit/>
          </a:bodyPr>
          <a:lstStyle/>
          <a:p>
            <a:pPr>
              <a:buNone/>
            </a:pPr>
            <a:endParaRPr dirty="0"/>
          </a:p>
        </p:txBody>
      </p:sp>
    </p:spTree>
    <p:extLst>
      <p:ext uri="{BB962C8B-B14F-4D97-AF65-F5344CB8AC3E}">
        <p14:creationId xmlns:p14="http://schemas.microsoft.com/office/powerpoint/2010/main" val="915194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1222375" y="709613"/>
            <a:ext cx="4732338" cy="354806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1" name="Shape 341"/>
          <p:cNvSpPr txBox="1">
            <a:spLocks noGrp="1"/>
          </p:cNvSpPr>
          <p:nvPr>
            <p:ph type="body" idx="1"/>
          </p:nvPr>
        </p:nvSpPr>
        <p:spPr>
          <a:xfrm>
            <a:off x="717592" y="4493986"/>
            <a:ext cx="5740739" cy="4257461"/>
          </a:xfrm>
          <a:prstGeom prst="rect">
            <a:avLst/>
          </a:prstGeom>
        </p:spPr>
        <p:txBody>
          <a:bodyPr wrap="square" lIns="95044" tIns="95044" rIns="95044" bIns="95044" anchor="t" anchorCtr="0">
            <a:noAutofit/>
          </a:bodyPr>
          <a:lstStyle/>
          <a:p>
            <a:pPr>
              <a:buNone/>
            </a:pPr>
            <a:endParaRPr/>
          </a:p>
        </p:txBody>
      </p:sp>
    </p:spTree>
    <p:extLst>
      <p:ext uri="{BB962C8B-B14F-4D97-AF65-F5344CB8AC3E}">
        <p14:creationId xmlns:p14="http://schemas.microsoft.com/office/powerpoint/2010/main" val="2270039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22DE4C-8D77-9B4B-A123-21AEDB639375}" type="slidenum">
              <a:rPr lang="en-US" smtClean="0"/>
              <a:t>20</a:t>
            </a:fld>
            <a:endParaRPr lang="en-US"/>
          </a:p>
        </p:txBody>
      </p:sp>
    </p:spTree>
    <p:extLst>
      <p:ext uri="{BB962C8B-B14F-4D97-AF65-F5344CB8AC3E}">
        <p14:creationId xmlns:p14="http://schemas.microsoft.com/office/powerpoint/2010/main" val="1415927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22DE4C-8D77-9B4B-A123-21AEDB639375}" type="slidenum">
              <a:rPr lang="en-US" smtClean="0"/>
              <a:t>21</a:t>
            </a:fld>
            <a:endParaRPr lang="en-US"/>
          </a:p>
        </p:txBody>
      </p:sp>
    </p:spTree>
    <p:extLst>
      <p:ext uri="{BB962C8B-B14F-4D97-AF65-F5344CB8AC3E}">
        <p14:creationId xmlns:p14="http://schemas.microsoft.com/office/powerpoint/2010/main" val="2326725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Shape 348"/>
          <p:cNvSpPr>
            <a:spLocks noGrp="1" noRot="1" noChangeAspect="1"/>
          </p:cNvSpPr>
          <p:nvPr>
            <p:ph type="sldImg" idx="2"/>
          </p:nvPr>
        </p:nvSpPr>
        <p:spPr>
          <a:xfrm>
            <a:off x="1222375" y="709613"/>
            <a:ext cx="4732338" cy="354806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9" name="Shape 349"/>
          <p:cNvSpPr txBox="1">
            <a:spLocks noGrp="1"/>
          </p:cNvSpPr>
          <p:nvPr>
            <p:ph type="body" idx="1"/>
          </p:nvPr>
        </p:nvSpPr>
        <p:spPr>
          <a:xfrm>
            <a:off x="717592" y="4493986"/>
            <a:ext cx="5740739" cy="4257461"/>
          </a:xfrm>
          <a:prstGeom prst="rect">
            <a:avLst/>
          </a:prstGeom>
        </p:spPr>
        <p:txBody>
          <a:bodyPr wrap="square" lIns="95044" tIns="95044" rIns="95044" bIns="95044" anchor="t" anchorCtr="0">
            <a:noAutofit/>
          </a:bodyPr>
          <a:lstStyle/>
          <a:p>
            <a:pPr>
              <a:buNone/>
            </a:pPr>
            <a:endParaRPr/>
          </a:p>
        </p:txBody>
      </p:sp>
    </p:spTree>
    <p:extLst>
      <p:ext uri="{BB962C8B-B14F-4D97-AF65-F5344CB8AC3E}">
        <p14:creationId xmlns:p14="http://schemas.microsoft.com/office/powerpoint/2010/main" val="1103700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4500">
                <a:solidFill>
                  <a:schemeClr val="tx1"/>
                </a:solidFill>
                <a:latin typeface="Impact" charset="0"/>
                <a:ea typeface="ＭＳ Ｐゴシック" charset="0"/>
              </a:defRPr>
            </a:lvl1pPr>
            <a:lvl2pPr marL="757958" indent="-291522">
              <a:defRPr sz="4500">
                <a:solidFill>
                  <a:schemeClr val="tx1"/>
                </a:solidFill>
                <a:latin typeface="Impact" charset="0"/>
                <a:ea typeface="ＭＳ Ｐゴシック" charset="0"/>
              </a:defRPr>
            </a:lvl2pPr>
            <a:lvl3pPr marL="1166089" indent="-233218">
              <a:defRPr sz="4500">
                <a:solidFill>
                  <a:schemeClr val="tx1"/>
                </a:solidFill>
                <a:latin typeface="Impact" charset="0"/>
                <a:ea typeface="ＭＳ Ｐゴシック" charset="0"/>
              </a:defRPr>
            </a:lvl3pPr>
            <a:lvl4pPr marL="1632524" indent="-233218">
              <a:defRPr sz="4500">
                <a:solidFill>
                  <a:schemeClr val="tx1"/>
                </a:solidFill>
                <a:latin typeface="Impact" charset="0"/>
                <a:ea typeface="ＭＳ Ｐゴシック" charset="0"/>
              </a:defRPr>
            </a:lvl4pPr>
            <a:lvl5pPr marL="2098959" indent="-233218">
              <a:defRPr sz="4500">
                <a:solidFill>
                  <a:schemeClr val="tx1"/>
                </a:solidFill>
                <a:latin typeface="Impact" charset="0"/>
                <a:ea typeface="ＭＳ Ｐゴシック" charset="0"/>
              </a:defRPr>
            </a:lvl5pPr>
            <a:lvl6pPr marL="2565395" indent="-233218" eaLnBrk="0" fontAlgn="base" hangingPunct="0">
              <a:spcBef>
                <a:spcPct val="0"/>
              </a:spcBef>
              <a:spcAft>
                <a:spcPct val="0"/>
              </a:spcAft>
              <a:defRPr sz="4500">
                <a:solidFill>
                  <a:schemeClr val="tx1"/>
                </a:solidFill>
                <a:latin typeface="Impact" charset="0"/>
                <a:ea typeface="ＭＳ Ｐゴシック" charset="0"/>
              </a:defRPr>
            </a:lvl6pPr>
            <a:lvl7pPr marL="3031830" indent="-233218" eaLnBrk="0" fontAlgn="base" hangingPunct="0">
              <a:spcBef>
                <a:spcPct val="0"/>
              </a:spcBef>
              <a:spcAft>
                <a:spcPct val="0"/>
              </a:spcAft>
              <a:defRPr sz="4500">
                <a:solidFill>
                  <a:schemeClr val="tx1"/>
                </a:solidFill>
                <a:latin typeface="Impact" charset="0"/>
                <a:ea typeface="ＭＳ Ｐゴシック" charset="0"/>
              </a:defRPr>
            </a:lvl7pPr>
            <a:lvl8pPr marL="3498266" indent="-233218" eaLnBrk="0" fontAlgn="base" hangingPunct="0">
              <a:spcBef>
                <a:spcPct val="0"/>
              </a:spcBef>
              <a:spcAft>
                <a:spcPct val="0"/>
              </a:spcAft>
              <a:defRPr sz="4500">
                <a:solidFill>
                  <a:schemeClr val="tx1"/>
                </a:solidFill>
                <a:latin typeface="Impact" charset="0"/>
                <a:ea typeface="ＭＳ Ｐゴシック" charset="0"/>
              </a:defRPr>
            </a:lvl8pPr>
            <a:lvl9pPr marL="3964701" indent="-233218" eaLnBrk="0" fontAlgn="base" hangingPunct="0">
              <a:spcBef>
                <a:spcPct val="0"/>
              </a:spcBef>
              <a:spcAft>
                <a:spcPct val="0"/>
              </a:spcAft>
              <a:defRPr sz="4500">
                <a:solidFill>
                  <a:schemeClr val="tx1"/>
                </a:solidFill>
                <a:latin typeface="Impact" charset="0"/>
                <a:ea typeface="ＭＳ Ｐゴシック" charset="0"/>
              </a:defRPr>
            </a:lvl9pPr>
          </a:lstStyle>
          <a:p>
            <a:fld id="{F669FE38-D32F-334E-ABA1-598B6A278533}" type="slidenum">
              <a:rPr lang="en-US" sz="1200">
                <a:latin typeface="Times New Roman" charset="0"/>
              </a:rPr>
              <a:pPr/>
              <a:t>23</a:t>
            </a:fld>
            <a:endParaRPr lang="en-US" sz="1200">
              <a:latin typeface="Times New Roman" charset="0"/>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Times New Roman" charset="0"/>
            </a:endParaRPr>
          </a:p>
        </p:txBody>
      </p:sp>
    </p:spTree>
    <p:extLst>
      <p:ext uri="{BB962C8B-B14F-4D97-AF65-F5344CB8AC3E}">
        <p14:creationId xmlns:p14="http://schemas.microsoft.com/office/powerpoint/2010/main" val="1032943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Involves students, staff, and faculty</a:t>
            </a:r>
          </a:p>
        </p:txBody>
      </p:sp>
      <p:sp>
        <p:nvSpPr>
          <p:cNvPr id="4" name="Slide Number Placeholder 3"/>
          <p:cNvSpPr>
            <a:spLocks noGrp="1"/>
          </p:cNvSpPr>
          <p:nvPr>
            <p:ph type="sldNum" sz="quarter" idx="10"/>
          </p:nvPr>
        </p:nvSpPr>
        <p:spPr/>
        <p:txBody>
          <a:bodyPr/>
          <a:lstStyle/>
          <a:p>
            <a:fld id="{2222DE4C-8D77-9B4B-A123-21AEDB639375}" type="slidenum">
              <a:rPr lang="en-US" smtClean="0"/>
              <a:t>30</a:t>
            </a:fld>
            <a:endParaRPr lang="en-US"/>
          </a:p>
        </p:txBody>
      </p:sp>
    </p:spTree>
    <p:extLst>
      <p:ext uri="{BB962C8B-B14F-4D97-AF65-F5344CB8AC3E}">
        <p14:creationId xmlns:p14="http://schemas.microsoft.com/office/powerpoint/2010/main" val="802836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22DE4C-8D77-9B4B-A123-21AEDB639375}" type="slidenum">
              <a:rPr lang="en-US" smtClean="0"/>
              <a:t>33</a:t>
            </a:fld>
            <a:endParaRPr lang="en-US"/>
          </a:p>
        </p:txBody>
      </p:sp>
    </p:spTree>
    <p:extLst>
      <p:ext uri="{BB962C8B-B14F-4D97-AF65-F5344CB8AC3E}">
        <p14:creationId xmlns:p14="http://schemas.microsoft.com/office/powerpoint/2010/main" val="3266866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4500">
                <a:solidFill>
                  <a:schemeClr val="tx1"/>
                </a:solidFill>
                <a:latin typeface="Impact" charset="0"/>
                <a:ea typeface="ＭＳ Ｐゴシック" charset="0"/>
              </a:defRPr>
            </a:lvl1pPr>
            <a:lvl2pPr marL="757958" indent="-291522">
              <a:defRPr sz="4500">
                <a:solidFill>
                  <a:schemeClr val="tx1"/>
                </a:solidFill>
                <a:latin typeface="Impact" charset="0"/>
                <a:ea typeface="ＭＳ Ｐゴシック" charset="0"/>
              </a:defRPr>
            </a:lvl2pPr>
            <a:lvl3pPr marL="1166089" indent="-233218">
              <a:defRPr sz="4500">
                <a:solidFill>
                  <a:schemeClr val="tx1"/>
                </a:solidFill>
                <a:latin typeface="Impact" charset="0"/>
                <a:ea typeface="ＭＳ Ｐゴシック" charset="0"/>
              </a:defRPr>
            </a:lvl3pPr>
            <a:lvl4pPr marL="1632524" indent="-233218">
              <a:defRPr sz="4500">
                <a:solidFill>
                  <a:schemeClr val="tx1"/>
                </a:solidFill>
                <a:latin typeface="Impact" charset="0"/>
                <a:ea typeface="ＭＳ Ｐゴシック" charset="0"/>
              </a:defRPr>
            </a:lvl4pPr>
            <a:lvl5pPr marL="2098959" indent="-233218">
              <a:defRPr sz="4500">
                <a:solidFill>
                  <a:schemeClr val="tx1"/>
                </a:solidFill>
                <a:latin typeface="Impact" charset="0"/>
                <a:ea typeface="ＭＳ Ｐゴシック" charset="0"/>
              </a:defRPr>
            </a:lvl5pPr>
            <a:lvl6pPr marL="2565395" indent="-233218" eaLnBrk="0" fontAlgn="base" hangingPunct="0">
              <a:spcBef>
                <a:spcPct val="0"/>
              </a:spcBef>
              <a:spcAft>
                <a:spcPct val="0"/>
              </a:spcAft>
              <a:defRPr sz="4500">
                <a:solidFill>
                  <a:schemeClr val="tx1"/>
                </a:solidFill>
                <a:latin typeface="Impact" charset="0"/>
                <a:ea typeface="ＭＳ Ｐゴシック" charset="0"/>
              </a:defRPr>
            </a:lvl6pPr>
            <a:lvl7pPr marL="3031830" indent="-233218" eaLnBrk="0" fontAlgn="base" hangingPunct="0">
              <a:spcBef>
                <a:spcPct val="0"/>
              </a:spcBef>
              <a:spcAft>
                <a:spcPct val="0"/>
              </a:spcAft>
              <a:defRPr sz="4500">
                <a:solidFill>
                  <a:schemeClr val="tx1"/>
                </a:solidFill>
                <a:latin typeface="Impact" charset="0"/>
                <a:ea typeface="ＭＳ Ｐゴシック" charset="0"/>
              </a:defRPr>
            </a:lvl7pPr>
            <a:lvl8pPr marL="3498266" indent="-233218" eaLnBrk="0" fontAlgn="base" hangingPunct="0">
              <a:spcBef>
                <a:spcPct val="0"/>
              </a:spcBef>
              <a:spcAft>
                <a:spcPct val="0"/>
              </a:spcAft>
              <a:defRPr sz="4500">
                <a:solidFill>
                  <a:schemeClr val="tx1"/>
                </a:solidFill>
                <a:latin typeface="Impact" charset="0"/>
                <a:ea typeface="ＭＳ Ｐゴシック" charset="0"/>
              </a:defRPr>
            </a:lvl8pPr>
            <a:lvl9pPr marL="3964701" indent="-233218" eaLnBrk="0" fontAlgn="base" hangingPunct="0">
              <a:spcBef>
                <a:spcPct val="0"/>
              </a:spcBef>
              <a:spcAft>
                <a:spcPct val="0"/>
              </a:spcAft>
              <a:defRPr sz="4500">
                <a:solidFill>
                  <a:schemeClr val="tx1"/>
                </a:solidFill>
                <a:latin typeface="Impact" charset="0"/>
                <a:ea typeface="ＭＳ Ｐゴシック" charset="0"/>
              </a:defRPr>
            </a:lvl9pPr>
          </a:lstStyle>
          <a:p>
            <a:fld id="{18E59DBA-0006-3048-9F1C-D3F598AC3BBA}" type="slidenum">
              <a:rPr lang="en-US" sz="1200">
                <a:latin typeface="Times New Roman" charset="0"/>
              </a:rPr>
              <a:pPr/>
              <a:t>2</a:t>
            </a:fld>
            <a:endParaRPr lang="en-US" sz="1200">
              <a:latin typeface="Times New Roman" charset="0"/>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407661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Shape 413"/>
          <p:cNvSpPr>
            <a:spLocks noGrp="1" noRot="1" noChangeAspect="1"/>
          </p:cNvSpPr>
          <p:nvPr>
            <p:ph type="sldImg" idx="2"/>
          </p:nvPr>
        </p:nvSpPr>
        <p:spPr>
          <a:xfrm>
            <a:off x="1222375" y="709613"/>
            <a:ext cx="4732338" cy="354806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4" name="Shape 414"/>
          <p:cNvSpPr txBox="1">
            <a:spLocks noGrp="1"/>
          </p:cNvSpPr>
          <p:nvPr>
            <p:ph type="body" idx="1"/>
          </p:nvPr>
        </p:nvSpPr>
        <p:spPr>
          <a:xfrm>
            <a:off x="717592" y="4493986"/>
            <a:ext cx="5740739" cy="4257461"/>
          </a:xfrm>
          <a:prstGeom prst="rect">
            <a:avLst/>
          </a:prstGeom>
        </p:spPr>
        <p:txBody>
          <a:bodyPr wrap="square" lIns="95044" tIns="95044" rIns="95044" bIns="95044" anchor="t" anchorCtr="0">
            <a:noAutofit/>
          </a:bodyPr>
          <a:lstStyle/>
          <a:p>
            <a:pPr>
              <a:buNone/>
            </a:pPr>
            <a:endParaRPr lang="en" dirty="0"/>
          </a:p>
        </p:txBody>
      </p:sp>
    </p:spTree>
    <p:extLst>
      <p:ext uri="{BB962C8B-B14F-4D97-AF65-F5344CB8AC3E}">
        <p14:creationId xmlns:p14="http://schemas.microsoft.com/office/powerpoint/2010/main" val="3830901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22DE4C-8D77-9B4B-A123-21AEDB639375}" type="slidenum">
              <a:rPr lang="en-US" smtClean="0"/>
              <a:t>4</a:t>
            </a:fld>
            <a:endParaRPr lang="en-US"/>
          </a:p>
        </p:txBody>
      </p:sp>
    </p:spTree>
    <p:extLst>
      <p:ext uri="{BB962C8B-B14F-4D97-AF65-F5344CB8AC3E}">
        <p14:creationId xmlns:p14="http://schemas.microsoft.com/office/powerpoint/2010/main" val="2055687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22DE4C-8D77-9B4B-A123-21AEDB639375}" type="slidenum">
              <a:rPr lang="en-US" smtClean="0"/>
              <a:t>5</a:t>
            </a:fld>
            <a:endParaRPr lang="en-US"/>
          </a:p>
        </p:txBody>
      </p:sp>
    </p:spTree>
    <p:extLst>
      <p:ext uri="{BB962C8B-B14F-4D97-AF65-F5344CB8AC3E}">
        <p14:creationId xmlns:p14="http://schemas.microsoft.com/office/powerpoint/2010/main" val="1876088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22DE4C-8D77-9B4B-A123-21AEDB639375}" type="slidenum">
              <a:rPr lang="en-US" smtClean="0"/>
              <a:t>8</a:t>
            </a:fld>
            <a:endParaRPr lang="en-US"/>
          </a:p>
        </p:txBody>
      </p:sp>
    </p:spTree>
    <p:extLst>
      <p:ext uri="{BB962C8B-B14F-4D97-AF65-F5344CB8AC3E}">
        <p14:creationId xmlns:p14="http://schemas.microsoft.com/office/powerpoint/2010/main" val="3465074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1222375" y="709613"/>
            <a:ext cx="4732338" cy="354806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8" name="Shape 168"/>
          <p:cNvSpPr txBox="1">
            <a:spLocks noGrp="1"/>
          </p:cNvSpPr>
          <p:nvPr>
            <p:ph type="body" idx="1"/>
          </p:nvPr>
        </p:nvSpPr>
        <p:spPr>
          <a:xfrm>
            <a:off x="717592" y="4493986"/>
            <a:ext cx="5740739" cy="4257461"/>
          </a:xfrm>
          <a:prstGeom prst="rect">
            <a:avLst/>
          </a:prstGeom>
        </p:spPr>
        <p:txBody>
          <a:bodyPr wrap="square" lIns="95044" tIns="95044" rIns="95044" bIns="95044" anchor="t" anchorCtr="0">
            <a:noAutofit/>
          </a:bodyPr>
          <a:lstStyle/>
          <a:p>
            <a:pPr>
              <a:buNone/>
            </a:pPr>
            <a:endParaRPr/>
          </a:p>
        </p:txBody>
      </p:sp>
    </p:spTree>
    <p:extLst>
      <p:ext uri="{BB962C8B-B14F-4D97-AF65-F5344CB8AC3E}">
        <p14:creationId xmlns:p14="http://schemas.microsoft.com/office/powerpoint/2010/main" val="1336127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1222375" y="709613"/>
            <a:ext cx="4732338" cy="354806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0" name="Shape 200"/>
          <p:cNvSpPr txBox="1">
            <a:spLocks noGrp="1"/>
          </p:cNvSpPr>
          <p:nvPr>
            <p:ph type="body" idx="1"/>
          </p:nvPr>
        </p:nvSpPr>
        <p:spPr>
          <a:xfrm>
            <a:off x="717592" y="4493986"/>
            <a:ext cx="5740739" cy="4257461"/>
          </a:xfrm>
          <a:prstGeom prst="rect">
            <a:avLst/>
          </a:prstGeom>
        </p:spPr>
        <p:txBody>
          <a:bodyPr wrap="square" lIns="95044" tIns="95044" rIns="95044" bIns="95044" anchor="t" anchorCtr="0">
            <a:noAutofit/>
          </a:bodyPr>
          <a:lstStyle/>
          <a:p>
            <a:pPr>
              <a:buNone/>
            </a:pPr>
            <a:endParaRPr/>
          </a:p>
        </p:txBody>
      </p:sp>
    </p:spTree>
    <p:extLst>
      <p:ext uri="{BB962C8B-B14F-4D97-AF65-F5344CB8AC3E}">
        <p14:creationId xmlns:p14="http://schemas.microsoft.com/office/powerpoint/2010/main" val="1768830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22DE4C-8D77-9B4B-A123-21AEDB639375}" type="slidenum">
              <a:rPr lang="en-US" smtClean="0"/>
              <a:t>11</a:t>
            </a:fld>
            <a:endParaRPr lang="en-US"/>
          </a:p>
        </p:txBody>
      </p:sp>
    </p:spTree>
    <p:extLst>
      <p:ext uri="{BB962C8B-B14F-4D97-AF65-F5344CB8AC3E}">
        <p14:creationId xmlns:p14="http://schemas.microsoft.com/office/powerpoint/2010/main" val="30376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22DE4C-8D77-9B4B-A123-21AEDB639375}" type="slidenum">
              <a:rPr lang="en-US" smtClean="0"/>
              <a:t>14</a:t>
            </a:fld>
            <a:endParaRPr lang="en-US"/>
          </a:p>
        </p:txBody>
      </p:sp>
    </p:spTree>
    <p:extLst>
      <p:ext uri="{BB962C8B-B14F-4D97-AF65-F5344CB8AC3E}">
        <p14:creationId xmlns:p14="http://schemas.microsoft.com/office/powerpoint/2010/main" val="3834192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95619A6-1AD0-6C45-9B23-CCE0986DA1DA}" type="datetimeFigureOut">
              <a:rPr lang="en-US" smtClean="0"/>
              <a:t>11/7/2017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FB0374-A2EC-B245-84D0-2DC6DF66F661}" type="slidenum">
              <a:rPr lang="en-US" smtClean="0"/>
              <a:t>‹#›</a:t>
            </a:fld>
            <a:endParaRPr lang="en-US"/>
          </a:p>
        </p:txBody>
      </p:sp>
    </p:spTree>
    <p:extLst>
      <p:ext uri="{BB962C8B-B14F-4D97-AF65-F5344CB8AC3E}">
        <p14:creationId xmlns:p14="http://schemas.microsoft.com/office/powerpoint/2010/main" val="1205318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95619A6-1AD0-6C45-9B23-CCE0986DA1DA}" type="datetimeFigureOut">
              <a:rPr lang="en-US" smtClean="0"/>
              <a:t>11/7/2017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FB0374-A2EC-B245-84D0-2DC6DF66F661}" type="slidenum">
              <a:rPr lang="en-US" smtClean="0"/>
              <a:t>‹#›</a:t>
            </a:fld>
            <a:endParaRPr lang="en-US"/>
          </a:p>
        </p:txBody>
      </p:sp>
    </p:spTree>
    <p:extLst>
      <p:ext uri="{BB962C8B-B14F-4D97-AF65-F5344CB8AC3E}">
        <p14:creationId xmlns:p14="http://schemas.microsoft.com/office/powerpoint/2010/main" val="2520654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95619A6-1AD0-6C45-9B23-CCE0986DA1DA}" type="datetimeFigureOut">
              <a:rPr lang="en-US" smtClean="0"/>
              <a:t>11/7/2017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FB0374-A2EC-B245-84D0-2DC6DF66F661}" type="slidenum">
              <a:rPr lang="en-US" smtClean="0"/>
              <a:t>‹#›</a:t>
            </a:fld>
            <a:endParaRPr lang="en-US"/>
          </a:p>
        </p:txBody>
      </p:sp>
    </p:spTree>
    <p:extLst>
      <p:ext uri="{BB962C8B-B14F-4D97-AF65-F5344CB8AC3E}">
        <p14:creationId xmlns:p14="http://schemas.microsoft.com/office/powerpoint/2010/main" val="2570009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4475"/>
            <a:ext cx="8385175" cy="1431925"/>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838200" y="1905000"/>
            <a:ext cx="3927475" cy="4191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18075" y="1905000"/>
            <a:ext cx="3927475" cy="4191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225550" y="624840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663950" y="624840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7092950" y="6248400"/>
            <a:ext cx="1905000" cy="457200"/>
          </a:xfrm>
          <a:prstGeom prst="rect">
            <a:avLst/>
          </a:prstGeom>
          <a:ln/>
        </p:spPr>
        <p:txBody>
          <a:bodyPr/>
          <a:lstStyle>
            <a:lvl1pPr>
              <a:defRPr/>
            </a:lvl1pPr>
          </a:lstStyle>
          <a:p>
            <a:fld id="{3964467A-BBCE-864F-A7C7-3E8CDED4D065}" type="slidenum">
              <a:rPr lang="en-US"/>
              <a:pPr/>
              <a:t>‹#›</a:t>
            </a:fld>
            <a:endParaRPr lang="en-US"/>
          </a:p>
        </p:txBody>
      </p:sp>
    </p:spTree>
    <p:extLst>
      <p:ext uri="{BB962C8B-B14F-4D97-AF65-F5344CB8AC3E}">
        <p14:creationId xmlns:p14="http://schemas.microsoft.com/office/powerpoint/2010/main" val="333751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419100"/>
            <a:ext cx="77724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1219200" y="2044700"/>
            <a:ext cx="38100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81600" y="2044700"/>
            <a:ext cx="3810000" cy="4114800"/>
          </a:xfrm>
          <a:prstGeom prst="rect">
            <a:avLst/>
          </a:prstGeom>
        </p:spPr>
        <p:txBody>
          <a:bodyPr/>
          <a:lstStyle/>
          <a:p>
            <a:pPr lvl="0"/>
            <a:endParaRPr lang="en-US" noProof="0"/>
          </a:p>
        </p:txBody>
      </p:sp>
      <p:sp>
        <p:nvSpPr>
          <p:cNvPr id="5" name="Date Placeholder 4"/>
          <p:cNvSpPr>
            <a:spLocks noGrp="1" noChangeArrowheads="1"/>
          </p:cNvSpPr>
          <p:nvPr>
            <p:ph type="dt" sz="half" idx="10"/>
          </p:nvPr>
        </p:nvSpPr>
        <p:spPr>
          <a:xfrm>
            <a:off x="1225550" y="624840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663950" y="624840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7092950" y="6248400"/>
            <a:ext cx="1905000" cy="457200"/>
          </a:xfrm>
          <a:prstGeom prst="rect">
            <a:avLst/>
          </a:prstGeom>
          <a:ln/>
        </p:spPr>
        <p:txBody>
          <a:bodyPr/>
          <a:lstStyle>
            <a:lvl1pPr>
              <a:defRPr/>
            </a:lvl1pPr>
          </a:lstStyle>
          <a:p>
            <a:fld id="{E8AE60CE-F9E4-8942-9F6E-E5A6D914506D}" type="slidenum">
              <a:rPr lang="en-US"/>
              <a:pPr/>
              <a:t>‹#›</a:t>
            </a:fld>
            <a:endParaRPr lang="en-US"/>
          </a:p>
        </p:txBody>
      </p:sp>
    </p:spTree>
    <p:extLst>
      <p:ext uri="{BB962C8B-B14F-4D97-AF65-F5344CB8AC3E}">
        <p14:creationId xmlns:p14="http://schemas.microsoft.com/office/powerpoint/2010/main" val="39190134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19200" y="419100"/>
            <a:ext cx="7772400"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1219200" y="2044700"/>
            <a:ext cx="7772400" cy="4114800"/>
          </a:xfrm>
          <a:prstGeom prst="rect">
            <a:avLst/>
          </a:prstGeom>
        </p:spPr>
        <p:txBody>
          <a:bodyPr/>
          <a:lstStyle/>
          <a:p>
            <a:pPr lvl="0"/>
            <a:endParaRPr lang="en-US" noProof="0"/>
          </a:p>
        </p:txBody>
      </p:sp>
      <p:sp>
        <p:nvSpPr>
          <p:cNvPr id="4" name="Rectangle 4"/>
          <p:cNvSpPr>
            <a:spLocks noGrp="1" noChangeArrowheads="1"/>
          </p:cNvSpPr>
          <p:nvPr>
            <p:ph type="dt" sz="half" idx="10"/>
          </p:nvPr>
        </p:nvSpPr>
        <p:spPr>
          <a:xfrm>
            <a:off x="122555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663950" y="62484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7092950" y="6248400"/>
            <a:ext cx="1905000" cy="457200"/>
          </a:xfrm>
          <a:prstGeom prst="rect">
            <a:avLst/>
          </a:prstGeom>
          <a:ln/>
        </p:spPr>
        <p:txBody>
          <a:bodyPr/>
          <a:lstStyle>
            <a:lvl1pPr>
              <a:defRPr/>
            </a:lvl1pPr>
          </a:lstStyle>
          <a:p>
            <a:fld id="{3745F3CA-54F0-1340-A5FB-983A3046611E}" type="slidenum">
              <a:rPr lang="en-US"/>
              <a:pPr/>
              <a:t>‹#›</a:t>
            </a:fld>
            <a:endParaRPr lang="en-US"/>
          </a:p>
        </p:txBody>
      </p:sp>
    </p:spTree>
    <p:extLst>
      <p:ext uri="{BB962C8B-B14F-4D97-AF65-F5344CB8AC3E}">
        <p14:creationId xmlns:p14="http://schemas.microsoft.com/office/powerpoint/2010/main" val="11542663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419100"/>
            <a:ext cx="77724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1219200" y="2044700"/>
            <a:ext cx="38100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81600" y="2044700"/>
            <a:ext cx="3810000" cy="1981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81600" y="4178300"/>
            <a:ext cx="3810000" cy="1981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1225550" y="6248400"/>
            <a:ext cx="1905000" cy="457200"/>
          </a:xfrm>
          <a:prstGeom prst="rect">
            <a:avLst/>
          </a:prstGeom>
          <a:ln/>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3663950" y="6248400"/>
            <a:ext cx="2895600" cy="457200"/>
          </a:xfrm>
          <a:prstGeom prst="rect">
            <a:avLst/>
          </a:prstGeom>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7092950" y="6248400"/>
            <a:ext cx="1905000" cy="457200"/>
          </a:xfrm>
          <a:prstGeom prst="rect">
            <a:avLst/>
          </a:prstGeom>
          <a:ln/>
        </p:spPr>
        <p:txBody>
          <a:bodyPr/>
          <a:lstStyle>
            <a:lvl1pPr>
              <a:defRPr/>
            </a:lvl1pPr>
          </a:lstStyle>
          <a:p>
            <a:fld id="{637B45D2-DC06-934B-B857-6C8D338E4DE1}" type="slidenum">
              <a:rPr lang="en-US"/>
              <a:pPr/>
              <a:t>‹#›</a:t>
            </a:fld>
            <a:endParaRPr lang="en-US"/>
          </a:p>
        </p:txBody>
      </p:sp>
    </p:spTree>
    <p:extLst>
      <p:ext uri="{BB962C8B-B14F-4D97-AF65-F5344CB8AC3E}">
        <p14:creationId xmlns:p14="http://schemas.microsoft.com/office/powerpoint/2010/main" val="2623262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ABBED5C-281E-D04B-A242-DC7B480DDB43}" type="datetimeFigureOut">
              <a:rPr lang="en-US" smtClean="0"/>
              <a:t>11/7/2017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7E5A0CD-5DB2-A448-9B00-A28E358BABC7}" type="slidenum">
              <a:rPr lang="en-US" smtClean="0"/>
              <a:t>‹#›</a:t>
            </a:fld>
            <a:endParaRPr lang="en-US"/>
          </a:p>
        </p:txBody>
      </p:sp>
    </p:spTree>
    <p:extLst>
      <p:ext uri="{BB962C8B-B14F-4D97-AF65-F5344CB8AC3E}">
        <p14:creationId xmlns:p14="http://schemas.microsoft.com/office/powerpoint/2010/main" val="3256475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19354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ABBED5C-281E-D04B-A242-DC7B480DDB43}" type="datetimeFigureOut">
              <a:rPr lang="en-US" smtClean="0"/>
              <a:t>11/7/2017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Tree>
    <p:extLst>
      <p:ext uri="{BB962C8B-B14F-4D97-AF65-F5344CB8AC3E}">
        <p14:creationId xmlns:p14="http://schemas.microsoft.com/office/powerpoint/2010/main" val="446924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ABBED5C-281E-D04B-A242-DC7B480DDB43}" type="datetimeFigureOut">
              <a:rPr lang="en-US" smtClean="0"/>
              <a:t>11/7/2017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7E5A0CD-5DB2-A448-9B00-A28E358BABC7}" type="slidenum">
              <a:rPr lang="en-US" smtClean="0"/>
              <a:t>‹#›</a:t>
            </a:fld>
            <a:endParaRPr lang="en-US"/>
          </a:p>
        </p:txBody>
      </p:sp>
    </p:spTree>
    <p:extLst>
      <p:ext uri="{BB962C8B-B14F-4D97-AF65-F5344CB8AC3E}">
        <p14:creationId xmlns:p14="http://schemas.microsoft.com/office/powerpoint/2010/main" val="10066550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ABBED5C-281E-D04B-A242-DC7B480DDB43}" type="datetimeFigureOut">
              <a:rPr lang="en-US" smtClean="0"/>
              <a:t>11/7/2017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7E5A0CD-5DB2-A448-9B00-A28E358BABC7}" type="slidenum">
              <a:rPr lang="en-US" smtClean="0"/>
              <a:t>‹#›</a:t>
            </a:fld>
            <a:endParaRPr lang="en-US"/>
          </a:p>
        </p:txBody>
      </p:sp>
    </p:spTree>
    <p:extLst>
      <p:ext uri="{BB962C8B-B14F-4D97-AF65-F5344CB8AC3E}">
        <p14:creationId xmlns:p14="http://schemas.microsoft.com/office/powerpoint/2010/main" val="3163478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95619A6-1AD0-6C45-9B23-CCE0986DA1DA}" type="datetimeFigureOut">
              <a:rPr lang="en-US" smtClean="0"/>
              <a:t>11/7/2017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FB0374-A2EC-B245-84D0-2DC6DF66F661}" type="slidenum">
              <a:rPr lang="en-US" smtClean="0"/>
              <a:t>‹#›</a:t>
            </a:fld>
            <a:endParaRPr lang="en-US"/>
          </a:p>
        </p:txBody>
      </p:sp>
    </p:spTree>
    <p:extLst>
      <p:ext uri="{BB962C8B-B14F-4D97-AF65-F5344CB8AC3E}">
        <p14:creationId xmlns:p14="http://schemas.microsoft.com/office/powerpoint/2010/main" val="9620509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EABBED5C-281E-D04B-A242-DC7B480DDB43}" type="datetimeFigureOut">
              <a:rPr lang="en-US" smtClean="0"/>
              <a:t>11/7/2017</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97E5A0CD-5DB2-A448-9B00-A28E358BABC7}" type="slidenum">
              <a:rPr lang="en-US" smtClean="0"/>
              <a:t>‹#›</a:t>
            </a:fld>
            <a:endParaRPr lang="en-US"/>
          </a:p>
        </p:txBody>
      </p:sp>
    </p:spTree>
    <p:extLst>
      <p:ext uri="{BB962C8B-B14F-4D97-AF65-F5344CB8AC3E}">
        <p14:creationId xmlns:p14="http://schemas.microsoft.com/office/powerpoint/2010/main" val="7863403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ABBED5C-281E-D04B-A242-DC7B480DDB43}" type="datetimeFigureOut">
              <a:rPr lang="en-US" smtClean="0"/>
              <a:t>11/7/2017</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97E5A0CD-5DB2-A448-9B00-A28E358BABC7}" type="slidenum">
              <a:rPr lang="en-US" smtClean="0"/>
              <a:t>‹#›</a:t>
            </a:fld>
            <a:endParaRPr lang="en-US"/>
          </a:p>
        </p:txBody>
      </p:sp>
    </p:spTree>
    <p:extLst>
      <p:ext uri="{BB962C8B-B14F-4D97-AF65-F5344CB8AC3E}">
        <p14:creationId xmlns:p14="http://schemas.microsoft.com/office/powerpoint/2010/main" val="9382796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EABBED5C-281E-D04B-A242-DC7B480DDB43}" type="datetimeFigureOut">
              <a:rPr lang="en-US" smtClean="0"/>
              <a:t>11/7/2017</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97E5A0CD-5DB2-A448-9B00-A28E358BABC7}" type="slidenum">
              <a:rPr lang="en-US" smtClean="0"/>
              <a:t>‹#›</a:t>
            </a:fld>
            <a:endParaRPr lang="en-US"/>
          </a:p>
        </p:txBody>
      </p:sp>
    </p:spTree>
    <p:extLst>
      <p:ext uri="{BB962C8B-B14F-4D97-AF65-F5344CB8AC3E}">
        <p14:creationId xmlns:p14="http://schemas.microsoft.com/office/powerpoint/2010/main" val="229632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ABBED5C-281E-D04B-A242-DC7B480DDB43}" type="datetimeFigureOut">
              <a:rPr lang="en-US" smtClean="0"/>
              <a:t>11/7/2017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7E5A0CD-5DB2-A448-9B00-A28E358BABC7}" type="slidenum">
              <a:rPr lang="en-US" smtClean="0"/>
              <a:t>‹#›</a:t>
            </a:fld>
            <a:endParaRPr lang="en-US"/>
          </a:p>
        </p:txBody>
      </p:sp>
    </p:spTree>
    <p:extLst>
      <p:ext uri="{BB962C8B-B14F-4D97-AF65-F5344CB8AC3E}">
        <p14:creationId xmlns:p14="http://schemas.microsoft.com/office/powerpoint/2010/main" val="2390400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ABBED5C-281E-D04B-A242-DC7B480DDB43}" type="datetimeFigureOut">
              <a:rPr lang="en-US" smtClean="0"/>
              <a:t>11/7/2017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7E5A0CD-5DB2-A448-9B00-A28E358BABC7}" type="slidenum">
              <a:rPr lang="en-US" smtClean="0"/>
              <a:t>‹#›</a:t>
            </a:fld>
            <a:endParaRPr lang="en-US"/>
          </a:p>
        </p:txBody>
      </p:sp>
    </p:spTree>
    <p:extLst>
      <p:ext uri="{BB962C8B-B14F-4D97-AF65-F5344CB8AC3E}">
        <p14:creationId xmlns:p14="http://schemas.microsoft.com/office/powerpoint/2010/main" val="32279731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ABBED5C-281E-D04B-A242-DC7B480DDB43}" type="datetimeFigureOut">
              <a:rPr lang="en-US" smtClean="0"/>
              <a:t>11/7/2017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7E5A0CD-5DB2-A448-9B00-A28E358BABC7}" type="slidenum">
              <a:rPr lang="en-US" smtClean="0"/>
              <a:t>‹#›</a:t>
            </a:fld>
            <a:endParaRPr lang="en-US"/>
          </a:p>
        </p:txBody>
      </p:sp>
    </p:spTree>
    <p:extLst>
      <p:ext uri="{BB962C8B-B14F-4D97-AF65-F5344CB8AC3E}">
        <p14:creationId xmlns:p14="http://schemas.microsoft.com/office/powerpoint/2010/main" val="1434503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ABBED5C-281E-D04B-A242-DC7B480DDB43}" type="datetimeFigureOut">
              <a:rPr lang="en-US" smtClean="0"/>
              <a:t>11/7/2017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7E5A0CD-5DB2-A448-9B00-A28E358BABC7}" type="slidenum">
              <a:rPr lang="en-US" smtClean="0"/>
              <a:t>‹#›</a:t>
            </a:fld>
            <a:endParaRPr lang="en-US"/>
          </a:p>
        </p:txBody>
      </p:sp>
    </p:spTree>
    <p:extLst>
      <p:ext uri="{BB962C8B-B14F-4D97-AF65-F5344CB8AC3E}">
        <p14:creationId xmlns:p14="http://schemas.microsoft.com/office/powerpoint/2010/main" val="1916639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4475"/>
            <a:ext cx="8385175" cy="1431925"/>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838200" y="1905000"/>
            <a:ext cx="3927475" cy="4191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18075" y="1905000"/>
            <a:ext cx="3927475" cy="4191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225550" y="624840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663950" y="624840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7092950" y="6248400"/>
            <a:ext cx="1905000" cy="457200"/>
          </a:xfrm>
          <a:prstGeom prst="rect">
            <a:avLst/>
          </a:prstGeom>
          <a:ln/>
        </p:spPr>
        <p:txBody>
          <a:bodyPr/>
          <a:lstStyle>
            <a:lvl1pPr>
              <a:defRPr/>
            </a:lvl1pPr>
          </a:lstStyle>
          <a:p>
            <a:fld id="{3964467A-BBCE-864F-A7C7-3E8CDED4D065}" type="slidenum">
              <a:rPr lang="en-US"/>
              <a:pPr/>
              <a:t>‹#›</a:t>
            </a:fld>
            <a:endParaRPr lang="en-US"/>
          </a:p>
        </p:txBody>
      </p:sp>
    </p:spTree>
    <p:extLst>
      <p:ext uri="{BB962C8B-B14F-4D97-AF65-F5344CB8AC3E}">
        <p14:creationId xmlns:p14="http://schemas.microsoft.com/office/powerpoint/2010/main" val="333751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419100"/>
            <a:ext cx="77724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1219200" y="2044700"/>
            <a:ext cx="38100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81600" y="2044700"/>
            <a:ext cx="3810000" cy="4114800"/>
          </a:xfrm>
          <a:prstGeom prst="rect">
            <a:avLst/>
          </a:prstGeom>
        </p:spPr>
        <p:txBody>
          <a:bodyPr/>
          <a:lstStyle/>
          <a:p>
            <a:pPr lvl="0"/>
            <a:endParaRPr lang="en-US" noProof="0"/>
          </a:p>
        </p:txBody>
      </p:sp>
      <p:sp>
        <p:nvSpPr>
          <p:cNvPr id="5" name="Date Placeholder 4"/>
          <p:cNvSpPr>
            <a:spLocks noGrp="1" noChangeArrowheads="1"/>
          </p:cNvSpPr>
          <p:nvPr>
            <p:ph type="dt" sz="half" idx="10"/>
          </p:nvPr>
        </p:nvSpPr>
        <p:spPr>
          <a:xfrm>
            <a:off x="1225550" y="624840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663950" y="624840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7092950" y="6248400"/>
            <a:ext cx="1905000" cy="457200"/>
          </a:xfrm>
          <a:prstGeom prst="rect">
            <a:avLst/>
          </a:prstGeom>
          <a:ln/>
        </p:spPr>
        <p:txBody>
          <a:bodyPr/>
          <a:lstStyle>
            <a:lvl1pPr>
              <a:defRPr/>
            </a:lvl1pPr>
          </a:lstStyle>
          <a:p>
            <a:fld id="{E8AE60CE-F9E4-8942-9F6E-E5A6D914506D}" type="slidenum">
              <a:rPr lang="en-US"/>
              <a:pPr/>
              <a:t>‹#›</a:t>
            </a:fld>
            <a:endParaRPr lang="en-US"/>
          </a:p>
        </p:txBody>
      </p:sp>
    </p:spTree>
    <p:extLst>
      <p:ext uri="{BB962C8B-B14F-4D97-AF65-F5344CB8AC3E}">
        <p14:creationId xmlns:p14="http://schemas.microsoft.com/office/powerpoint/2010/main" val="39190134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19200" y="419100"/>
            <a:ext cx="7772400"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1219200" y="2044700"/>
            <a:ext cx="7772400" cy="4114800"/>
          </a:xfrm>
          <a:prstGeom prst="rect">
            <a:avLst/>
          </a:prstGeom>
        </p:spPr>
        <p:txBody>
          <a:bodyPr/>
          <a:lstStyle/>
          <a:p>
            <a:pPr lvl="0"/>
            <a:endParaRPr lang="en-US" noProof="0"/>
          </a:p>
        </p:txBody>
      </p:sp>
      <p:sp>
        <p:nvSpPr>
          <p:cNvPr id="4" name="Rectangle 4"/>
          <p:cNvSpPr>
            <a:spLocks noGrp="1" noChangeArrowheads="1"/>
          </p:cNvSpPr>
          <p:nvPr>
            <p:ph type="dt" sz="half" idx="10"/>
          </p:nvPr>
        </p:nvSpPr>
        <p:spPr>
          <a:xfrm>
            <a:off x="122555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663950" y="62484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7092950" y="6248400"/>
            <a:ext cx="1905000" cy="457200"/>
          </a:xfrm>
          <a:prstGeom prst="rect">
            <a:avLst/>
          </a:prstGeom>
          <a:ln/>
        </p:spPr>
        <p:txBody>
          <a:bodyPr/>
          <a:lstStyle>
            <a:lvl1pPr>
              <a:defRPr/>
            </a:lvl1pPr>
          </a:lstStyle>
          <a:p>
            <a:fld id="{3745F3CA-54F0-1340-A5FB-983A3046611E}" type="slidenum">
              <a:rPr lang="en-US"/>
              <a:pPr/>
              <a:t>‹#›</a:t>
            </a:fld>
            <a:endParaRPr lang="en-US"/>
          </a:p>
        </p:txBody>
      </p:sp>
    </p:spTree>
    <p:extLst>
      <p:ext uri="{BB962C8B-B14F-4D97-AF65-F5344CB8AC3E}">
        <p14:creationId xmlns:p14="http://schemas.microsoft.com/office/powerpoint/2010/main" val="1154266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759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419100"/>
            <a:ext cx="77724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1219200" y="2044700"/>
            <a:ext cx="38100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81600" y="2044700"/>
            <a:ext cx="3810000" cy="1981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81600" y="4178300"/>
            <a:ext cx="3810000" cy="1981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1225550" y="6248400"/>
            <a:ext cx="1905000" cy="457200"/>
          </a:xfrm>
          <a:prstGeom prst="rect">
            <a:avLst/>
          </a:prstGeom>
          <a:ln/>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3663950" y="6248400"/>
            <a:ext cx="2895600" cy="457200"/>
          </a:xfrm>
          <a:prstGeom prst="rect">
            <a:avLst/>
          </a:prstGeom>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7092950" y="6248400"/>
            <a:ext cx="1905000" cy="457200"/>
          </a:xfrm>
          <a:prstGeom prst="rect">
            <a:avLst/>
          </a:prstGeom>
          <a:ln/>
        </p:spPr>
        <p:txBody>
          <a:bodyPr/>
          <a:lstStyle>
            <a:lvl1pPr>
              <a:defRPr/>
            </a:lvl1pPr>
          </a:lstStyle>
          <a:p>
            <a:fld id="{637B45D2-DC06-934B-B857-6C8D338E4DE1}" type="slidenum">
              <a:rPr lang="en-US"/>
              <a:pPr/>
              <a:t>‹#›</a:t>
            </a:fld>
            <a:endParaRPr lang="en-US"/>
          </a:p>
        </p:txBody>
      </p:sp>
    </p:spTree>
    <p:extLst>
      <p:ext uri="{BB962C8B-B14F-4D97-AF65-F5344CB8AC3E}">
        <p14:creationId xmlns:p14="http://schemas.microsoft.com/office/powerpoint/2010/main" val="26232620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786150" y="410826"/>
            <a:ext cx="7571700" cy="936900"/>
          </a:xfrm>
          <a:prstGeom prst="rect">
            <a:avLst/>
          </a:prstGeom>
        </p:spPr>
        <p:txBody>
          <a:bodyPr wrap="square"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9" name="Shape 39"/>
          <p:cNvSpPr txBox="1">
            <a:spLocks noGrp="1"/>
          </p:cNvSpPr>
          <p:nvPr>
            <p:ph type="body" idx="1"/>
          </p:nvPr>
        </p:nvSpPr>
        <p:spPr>
          <a:xfrm>
            <a:off x="786150" y="1682267"/>
            <a:ext cx="7571700" cy="47649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extLst>
      <p:ext uri="{BB962C8B-B14F-4D97-AF65-F5344CB8AC3E}">
        <p14:creationId xmlns:p14="http://schemas.microsoft.com/office/powerpoint/2010/main" val="1826694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95619A6-1AD0-6C45-9B23-CCE0986DA1DA}" type="datetimeFigureOut">
              <a:rPr lang="en-US" smtClean="0"/>
              <a:t>11/7/2017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DFB0374-A2EC-B245-84D0-2DC6DF66F661}" type="slidenum">
              <a:rPr lang="en-US" smtClean="0"/>
              <a:t>‹#›</a:t>
            </a:fld>
            <a:endParaRPr lang="en-US"/>
          </a:p>
        </p:txBody>
      </p:sp>
    </p:spTree>
    <p:extLst>
      <p:ext uri="{BB962C8B-B14F-4D97-AF65-F5344CB8AC3E}">
        <p14:creationId xmlns:p14="http://schemas.microsoft.com/office/powerpoint/2010/main" val="3883400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995619A6-1AD0-6C45-9B23-CCE0986DA1DA}" type="datetimeFigureOut">
              <a:rPr lang="en-US" smtClean="0"/>
              <a:t>11/7/2017</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DFB0374-A2EC-B245-84D0-2DC6DF66F661}" type="slidenum">
              <a:rPr lang="en-US" smtClean="0"/>
              <a:t>‹#›</a:t>
            </a:fld>
            <a:endParaRPr lang="en-US"/>
          </a:p>
        </p:txBody>
      </p:sp>
    </p:spTree>
    <p:extLst>
      <p:ext uri="{BB962C8B-B14F-4D97-AF65-F5344CB8AC3E}">
        <p14:creationId xmlns:p14="http://schemas.microsoft.com/office/powerpoint/2010/main" val="1398002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95619A6-1AD0-6C45-9B23-CCE0986DA1DA}" type="datetimeFigureOut">
              <a:rPr lang="en-US" smtClean="0"/>
              <a:t>11/7/2017</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DFB0374-A2EC-B245-84D0-2DC6DF66F661}" type="slidenum">
              <a:rPr lang="en-US" smtClean="0"/>
              <a:t>‹#›</a:t>
            </a:fld>
            <a:endParaRPr lang="en-US"/>
          </a:p>
        </p:txBody>
      </p:sp>
    </p:spTree>
    <p:extLst>
      <p:ext uri="{BB962C8B-B14F-4D97-AF65-F5344CB8AC3E}">
        <p14:creationId xmlns:p14="http://schemas.microsoft.com/office/powerpoint/2010/main" val="2560123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95619A6-1AD0-6C45-9B23-CCE0986DA1DA}" type="datetimeFigureOut">
              <a:rPr lang="en-US" smtClean="0"/>
              <a:t>11/7/2017</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DFB0374-A2EC-B245-84D0-2DC6DF66F661}" type="slidenum">
              <a:rPr lang="en-US" smtClean="0"/>
              <a:t>‹#›</a:t>
            </a:fld>
            <a:endParaRPr lang="en-US"/>
          </a:p>
        </p:txBody>
      </p:sp>
    </p:spTree>
    <p:extLst>
      <p:ext uri="{BB962C8B-B14F-4D97-AF65-F5344CB8AC3E}">
        <p14:creationId xmlns:p14="http://schemas.microsoft.com/office/powerpoint/2010/main" val="1735228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95619A6-1AD0-6C45-9B23-CCE0986DA1DA}" type="datetimeFigureOut">
              <a:rPr lang="en-US" smtClean="0"/>
              <a:t>11/7/2017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DFB0374-A2EC-B245-84D0-2DC6DF66F661}" type="slidenum">
              <a:rPr lang="en-US" smtClean="0"/>
              <a:t>‹#›</a:t>
            </a:fld>
            <a:endParaRPr lang="en-US"/>
          </a:p>
        </p:txBody>
      </p:sp>
    </p:spTree>
    <p:extLst>
      <p:ext uri="{BB962C8B-B14F-4D97-AF65-F5344CB8AC3E}">
        <p14:creationId xmlns:p14="http://schemas.microsoft.com/office/powerpoint/2010/main" val="2903091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95619A6-1AD0-6C45-9B23-CCE0986DA1DA}" type="datetimeFigureOut">
              <a:rPr lang="en-US" smtClean="0"/>
              <a:t>11/7/2017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DFB0374-A2EC-B245-84D0-2DC6DF66F661}" type="slidenum">
              <a:rPr lang="en-US" smtClean="0"/>
              <a:t>‹#›</a:t>
            </a:fld>
            <a:endParaRPr lang="en-US"/>
          </a:p>
        </p:txBody>
      </p:sp>
    </p:spTree>
    <p:extLst>
      <p:ext uri="{BB962C8B-B14F-4D97-AF65-F5344CB8AC3E}">
        <p14:creationId xmlns:p14="http://schemas.microsoft.com/office/powerpoint/2010/main" val="1235468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2.emf"/><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998282"/>
            <a:ext cx="8229600" cy="1143000"/>
          </a:xfrm>
          <a:prstGeom prst="rect">
            <a:avLst/>
          </a:prstGeom>
        </p:spPr>
        <p:txBody>
          <a:bodyPr vert="horz" lIns="91440" tIns="45720" rIns="91440" bIns="45720" rtlCol="0" anchor="ctr">
            <a:normAutofit/>
          </a:bodyPr>
          <a:lstStyle/>
          <a:p>
            <a:r>
              <a:rPr lang="en-US"/>
              <a:t>Click to edit Master title style</a:t>
            </a:r>
          </a:p>
        </p:txBody>
      </p:sp>
      <p:pic>
        <p:nvPicPr>
          <p:cNvPr id="7" name="Picture 6"/>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264150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8" r:id="rId12"/>
    <p:sldLayoutId id="2147483689" r:id="rId13"/>
    <p:sldLayoutId id="2147483690" r:id="rId14"/>
    <p:sldLayoutId id="2147483691"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browngold_footer.eps"/>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0" y="5957455"/>
            <a:ext cx="9144000" cy="900545"/>
          </a:xfrm>
          <a:prstGeom prst="rect">
            <a:avLst/>
          </a:prstGeom>
        </p:spPr>
      </p:pic>
    </p:spTree>
    <p:extLst>
      <p:ext uri="{BB962C8B-B14F-4D97-AF65-F5344CB8AC3E}">
        <p14:creationId xmlns:p14="http://schemas.microsoft.com/office/powerpoint/2010/main" val="42795111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92" r:id="rId1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7.xml"/><Relationship Id="rId4" Type="http://schemas.openxmlformats.org/officeDocument/2006/relationships/image" Target="../media/image7.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11.jpg"/><Relationship Id="rId4" Type="http://schemas.openxmlformats.org/officeDocument/2006/relationships/image" Target="../media/image10.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6.xml"/><Relationship Id="rId4" Type="http://schemas.openxmlformats.org/officeDocument/2006/relationships/image" Target="../media/image1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7.xml"/><Relationship Id="rId4" Type="http://schemas.openxmlformats.org/officeDocument/2006/relationships/image" Target="../media/image22.jpg"/></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7.xml"/><Relationship Id="rId4" Type="http://schemas.openxmlformats.org/officeDocument/2006/relationships/image" Target="../media/image25.jpg"/></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chart" Target="../charts/char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9832"/>
            <a:ext cx="7772400" cy="2520783"/>
          </a:xfrm>
        </p:spPr>
        <p:txBody>
          <a:bodyPr>
            <a:noAutofit/>
          </a:bodyPr>
          <a:lstStyle/>
          <a:p>
            <a:r>
              <a:rPr lang="en-US" dirty="0">
                <a:solidFill>
                  <a:srgbClr val="FFFFFF"/>
                </a:solidFill>
                <a:latin typeface="FC-Futura-DemBld"/>
                <a:cs typeface="FC-Futura-DemBld"/>
              </a:rPr>
              <a:t>UW’s Engagement Task Force</a:t>
            </a:r>
            <a:br>
              <a:rPr lang="en-US" sz="4000" dirty="0">
                <a:solidFill>
                  <a:srgbClr val="FFFFFF"/>
                </a:solidFill>
                <a:latin typeface="FC-Futura-DemBld"/>
                <a:cs typeface="FC-Futura-DemBld"/>
              </a:rPr>
            </a:br>
            <a:br>
              <a:rPr lang="en-US" sz="4000" dirty="0">
                <a:solidFill>
                  <a:srgbClr val="FFFFFF"/>
                </a:solidFill>
                <a:latin typeface="FC-Futura-DemBld"/>
                <a:cs typeface="FC-Futura-DemBld"/>
              </a:rPr>
            </a:br>
            <a:r>
              <a:rPr lang="en-US" sz="4000" i="1" dirty="0">
                <a:solidFill>
                  <a:srgbClr val="FFFFFF"/>
                </a:solidFill>
                <a:latin typeface="FC-Futura-DemBld"/>
                <a:cs typeface="FC-Futura-DemBld"/>
              </a:rPr>
              <a:t>Board of Trustees</a:t>
            </a:r>
            <a:br>
              <a:rPr lang="en-US" sz="4000" i="1" dirty="0">
                <a:solidFill>
                  <a:srgbClr val="FFFFFF"/>
                </a:solidFill>
                <a:latin typeface="FC-Futura-DemBld"/>
                <a:cs typeface="FC-Futura-DemBld"/>
              </a:rPr>
            </a:br>
            <a:r>
              <a:rPr lang="en-US" sz="2400" i="1" dirty="0">
                <a:solidFill>
                  <a:srgbClr val="FFFFFF"/>
                </a:solidFill>
                <a:latin typeface="FC-Futura-DemBld"/>
                <a:cs typeface="FC-Futura-DemBld"/>
              </a:rPr>
              <a:t>November 2017</a:t>
            </a:r>
            <a:br>
              <a:rPr lang="en-US" sz="2400" dirty="0">
                <a:solidFill>
                  <a:srgbClr val="FFFFFF"/>
                </a:solidFill>
                <a:latin typeface="FC-Futura-DemBld"/>
                <a:cs typeface="FC-Futura-DemBld"/>
              </a:rPr>
            </a:br>
            <a:br>
              <a:rPr lang="en-US" sz="4000" dirty="0">
                <a:solidFill>
                  <a:srgbClr val="FFFFFF"/>
                </a:solidFill>
                <a:latin typeface="FC-Futura-DemBld"/>
                <a:cs typeface="FC-Futura-DemBld"/>
              </a:rPr>
            </a:br>
            <a:r>
              <a:rPr lang="en-US" sz="2000" dirty="0">
                <a:solidFill>
                  <a:srgbClr val="FFFFFF"/>
                </a:solidFill>
                <a:latin typeface="FC-Futura-DemBld"/>
                <a:cs typeface="FC-Futura-DemBld"/>
              </a:rPr>
              <a:t>Laurie Nichols, Jean Garrison</a:t>
            </a:r>
          </a:p>
        </p:txBody>
      </p:sp>
    </p:spTree>
    <p:extLst>
      <p:ext uri="{BB962C8B-B14F-4D97-AF65-F5344CB8AC3E}">
        <p14:creationId xmlns:p14="http://schemas.microsoft.com/office/powerpoint/2010/main" val="716843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title"/>
          </p:nvPr>
        </p:nvSpPr>
        <p:spPr>
          <a:xfrm>
            <a:off x="383822" y="410825"/>
            <a:ext cx="8477956" cy="936900"/>
          </a:xfrm>
          <a:prstGeom prst="rect">
            <a:avLst/>
          </a:prstGeom>
        </p:spPr>
        <p:txBody>
          <a:bodyPr wrap="square" lIns="91425" tIns="91425" rIns="91425" bIns="91425" anchor="b" anchorCtr="0">
            <a:noAutofit/>
          </a:bodyPr>
          <a:lstStyle/>
          <a:p>
            <a:pPr lvl="0" rtl="0">
              <a:spcBef>
                <a:spcPts val="0"/>
              </a:spcBef>
              <a:buNone/>
            </a:pPr>
            <a:r>
              <a:rPr lang="en" sz="3600" b="1" dirty="0"/>
              <a:t>2015 Carnegie First-Time Classification</a:t>
            </a:r>
          </a:p>
        </p:txBody>
      </p:sp>
      <p:pic>
        <p:nvPicPr>
          <p:cNvPr id="205" name="Shape 205" descr="Screen Shot 2015-02-23 at 8.36.07 PM.png"/>
          <p:cNvPicPr preferRelativeResize="0"/>
          <p:nvPr/>
        </p:nvPicPr>
        <p:blipFill rotWithShape="1">
          <a:blip r:embed="rId3">
            <a:alphaModFix/>
          </a:blip>
          <a:srcRect t="-4171" b="-4171"/>
          <a:stretch/>
        </p:blipFill>
        <p:spPr>
          <a:xfrm>
            <a:off x="714000" y="1347725"/>
            <a:ext cx="7716000" cy="4696500"/>
          </a:xfrm>
          <a:prstGeom prst="rect">
            <a:avLst/>
          </a:prstGeom>
          <a:noFill/>
          <a:ln>
            <a:noFill/>
          </a:ln>
        </p:spPr>
      </p:pic>
    </p:spTree>
    <p:extLst>
      <p:ext uri="{BB962C8B-B14F-4D97-AF65-F5344CB8AC3E}">
        <p14:creationId xmlns:p14="http://schemas.microsoft.com/office/powerpoint/2010/main" val="1308391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Carnegie Community Engagement Classification UW Close Peers and Stretch Peers </a:t>
            </a:r>
            <a:br>
              <a:rPr lang="en-US" dirty="0"/>
            </a:br>
            <a:endParaRPr lang="en-US" dirty="0"/>
          </a:p>
        </p:txBody>
      </p:sp>
      <p:sp>
        <p:nvSpPr>
          <p:cNvPr id="4" name="Content Placeholder 3"/>
          <p:cNvSpPr>
            <a:spLocks noGrp="1"/>
          </p:cNvSpPr>
          <p:nvPr>
            <p:ph sz="half" idx="1"/>
          </p:nvPr>
        </p:nvSpPr>
        <p:spPr/>
        <p:txBody>
          <a:bodyPr/>
          <a:lstStyle/>
          <a:p>
            <a:pPr marL="0" indent="0">
              <a:buNone/>
            </a:pPr>
            <a:r>
              <a:rPr lang="en-US" sz="1400" b="1" u="sng" dirty="0"/>
              <a:t>UW’s Close Peers</a:t>
            </a:r>
            <a:r>
              <a:rPr lang="en-US" sz="1400" dirty="0"/>
              <a:t> - </a:t>
            </a:r>
            <a:r>
              <a:rPr lang="en-US" sz="1400" b="1" u="sng" dirty="0"/>
              <a:t>Carnegie Designation</a:t>
            </a:r>
            <a:endParaRPr lang="en-US" sz="1400" dirty="0"/>
          </a:p>
          <a:p>
            <a:r>
              <a:rPr lang="en-US" sz="1400" b="1" dirty="0"/>
              <a:t>Montana State University - 2010</a:t>
            </a:r>
            <a:endParaRPr lang="en-US" sz="1400" dirty="0"/>
          </a:p>
          <a:p>
            <a:r>
              <a:rPr lang="en-US" sz="1400" b="1" dirty="0">
                <a:solidFill>
                  <a:srgbClr val="C00000"/>
                </a:solidFill>
              </a:rPr>
              <a:t>New Mexico State University - 2015</a:t>
            </a:r>
            <a:endParaRPr lang="en-US" sz="1400" dirty="0">
              <a:solidFill>
                <a:srgbClr val="C00000"/>
              </a:solidFill>
            </a:endParaRPr>
          </a:p>
          <a:p>
            <a:r>
              <a:rPr lang="en-US" sz="1400" b="1" dirty="0"/>
              <a:t>Oklahoma State University - 2006, 2015</a:t>
            </a:r>
            <a:endParaRPr lang="en-US" sz="1400" dirty="0"/>
          </a:p>
          <a:p>
            <a:r>
              <a:rPr lang="en-US" sz="1400" b="1" dirty="0"/>
              <a:t>University of Idaho - 2010</a:t>
            </a:r>
            <a:endParaRPr lang="en-US" sz="1400" dirty="0"/>
          </a:p>
          <a:p>
            <a:r>
              <a:rPr lang="en-US" sz="1400" b="1" dirty="0"/>
              <a:t>University of Maine - 2008, 2015</a:t>
            </a:r>
            <a:endParaRPr lang="en-US" sz="1400" dirty="0"/>
          </a:p>
          <a:p>
            <a:r>
              <a:rPr lang="en-US" sz="1400" b="1" dirty="0"/>
              <a:t>The University of Montana - 2008</a:t>
            </a:r>
            <a:endParaRPr lang="en-US" sz="1400" dirty="0"/>
          </a:p>
          <a:p>
            <a:endParaRPr lang="en-US" sz="1400" dirty="0"/>
          </a:p>
          <a:p>
            <a:pPr marL="0" indent="0">
              <a:buNone/>
            </a:pPr>
            <a:r>
              <a:rPr lang="en-US" sz="1400" b="1" u="sng" dirty="0"/>
              <a:t>Not Carnegie Designated</a:t>
            </a:r>
            <a:endParaRPr lang="en-US" sz="1400" dirty="0"/>
          </a:p>
          <a:p>
            <a:r>
              <a:rPr lang="en-US" sz="1400" b="1" dirty="0"/>
              <a:t>South Dakota State University</a:t>
            </a:r>
            <a:endParaRPr lang="en-US" sz="1400" dirty="0"/>
          </a:p>
          <a:p>
            <a:r>
              <a:rPr lang="en-US" sz="1400" b="1" dirty="0"/>
              <a:t>University of Nevada-Reno </a:t>
            </a:r>
            <a:endParaRPr lang="en-US" sz="1400" dirty="0"/>
          </a:p>
          <a:p>
            <a:r>
              <a:rPr lang="en-US" sz="1400" b="1" dirty="0"/>
              <a:t>University of Rhode Island</a:t>
            </a:r>
            <a:endParaRPr lang="en-US" sz="1400" dirty="0"/>
          </a:p>
          <a:p>
            <a:r>
              <a:rPr lang="en-US" sz="1400" b="1" dirty="0"/>
              <a:t>Utah State University</a:t>
            </a:r>
            <a:endParaRPr lang="en-US" sz="1400" dirty="0"/>
          </a:p>
          <a:p>
            <a:endParaRPr lang="en-US" sz="1400" dirty="0"/>
          </a:p>
        </p:txBody>
      </p:sp>
      <p:sp>
        <p:nvSpPr>
          <p:cNvPr id="5" name="Content Placeholder 4"/>
          <p:cNvSpPr>
            <a:spLocks noGrp="1"/>
          </p:cNvSpPr>
          <p:nvPr>
            <p:ph sz="half" idx="2"/>
          </p:nvPr>
        </p:nvSpPr>
        <p:spPr/>
        <p:txBody>
          <a:bodyPr/>
          <a:lstStyle/>
          <a:p>
            <a:pPr marL="0" indent="0">
              <a:buNone/>
            </a:pPr>
            <a:r>
              <a:rPr lang="en-US" sz="1400" b="1" u="sng" dirty="0"/>
              <a:t>UW’s Stretch Peers</a:t>
            </a:r>
            <a:r>
              <a:rPr lang="en-US" sz="1400" dirty="0"/>
              <a:t> - </a:t>
            </a:r>
            <a:r>
              <a:rPr lang="en-US" sz="1400" b="1" u="sng" dirty="0"/>
              <a:t>Carnegie Designation</a:t>
            </a:r>
            <a:endParaRPr lang="en-US" sz="1400" dirty="0"/>
          </a:p>
          <a:p>
            <a:r>
              <a:rPr lang="en-US" sz="1400" b="1" dirty="0"/>
              <a:t>Clemson University - 2008, 2015</a:t>
            </a:r>
            <a:endParaRPr lang="en-US" sz="1400" dirty="0"/>
          </a:p>
          <a:p>
            <a:r>
              <a:rPr lang="en-US" sz="1400" b="1" dirty="0">
                <a:solidFill>
                  <a:srgbClr val="C00000"/>
                </a:solidFill>
              </a:rPr>
              <a:t>Colorado State University - 2008, 2015  </a:t>
            </a:r>
            <a:endParaRPr lang="en-US" sz="1400" dirty="0">
              <a:solidFill>
                <a:srgbClr val="C00000"/>
              </a:solidFill>
            </a:endParaRPr>
          </a:p>
          <a:p>
            <a:r>
              <a:rPr lang="en-US" sz="1400" b="1" dirty="0"/>
              <a:t>Kansas State University - 2010</a:t>
            </a:r>
            <a:endParaRPr lang="en-US" sz="1400" dirty="0"/>
          </a:p>
          <a:p>
            <a:r>
              <a:rPr lang="en-US" sz="1400" b="1" dirty="0"/>
              <a:t>Texas Tech University - 2006, 2015</a:t>
            </a:r>
            <a:endParaRPr lang="en-US" sz="1400" dirty="0"/>
          </a:p>
          <a:p>
            <a:r>
              <a:rPr lang="en-US" sz="1400" b="1" dirty="0"/>
              <a:t>University of Utah - 2010</a:t>
            </a:r>
            <a:endParaRPr lang="en-US" sz="1400" dirty="0"/>
          </a:p>
          <a:p>
            <a:r>
              <a:rPr lang="en-US" sz="1400" b="1" dirty="0"/>
              <a:t>Washington State University - 2008, 2015</a:t>
            </a:r>
            <a:endParaRPr lang="en-US" sz="1400" dirty="0"/>
          </a:p>
          <a:p>
            <a:r>
              <a:rPr lang="en-US" sz="1400" b="1" dirty="0"/>
              <a:t>West Virginia University - 2010</a:t>
            </a:r>
            <a:endParaRPr lang="en-US" sz="1400" dirty="0"/>
          </a:p>
          <a:p>
            <a:pPr marL="0" indent="0">
              <a:buNone/>
            </a:pPr>
            <a:r>
              <a:rPr lang="en-US" sz="1400" b="1" dirty="0"/>
              <a:t> </a:t>
            </a:r>
            <a:endParaRPr lang="en-US" sz="1400" dirty="0"/>
          </a:p>
          <a:p>
            <a:pPr marL="0" indent="0">
              <a:buNone/>
            </a:pPr>
            <a:r>
              <a:rPr lang="en-US" sz="1400" b="1" u="sng" dirty="0"/>
              <a:t>Not Carnegie Designated</a:t>
            </a:r>
            <a:endParaRPr lang="en-US" sz="1400" dirty="0"/>
          </a:p>
          <a:p>
            <a:r>
              <a:rPr lang="en-US" sz="1400" b="1" dirty="0"/>
              <a:t>University of Nebraska-Lincoln </a:t>
            </a:r>
            <a:endParaRPr lang="en-US" sz="1400" dirty="0"/>
          </a:p>
          <a:p>
            <a:r>
              <a:rPr lang="en-US" sz="1400" b="1" dirty="0"/>
              <a:t>University of New Mexico</a:t>
            </a:r>
            <a:endParaRPr lang="en-US" sz="1400" dirty="0"/>
          </a:p>
          <a:p>
            <a:pPr marL="0" indent="0">
              <a:buNone/>
            </a:pPr>
            <a:r>
              <a:rPr lang="en-US" sz="1400" b="1" dirty="0"/>
              <a:t> </a:t>
            </a:r>
            <a:endParaRPr lang="en-US" sz="1400" dirty="0"/>
          </a:p>
          <a:p>
            <a:pPr marL="0" indent="0">
              <a:buNone/>
            </a:pPr>
            <a:r>
              <a:rPr lang="en-US" sz="1400" b="1" u="sng" dirty="0"/>
              <a:t>Others of Interest</a:t>
            </a:r>
            <a:endParaRPr lang="en-US" sz="1400" dirty="0"/>
          </a:p>
          <a:p>
            <a:endParaRPr lang="en-US" sz="1400" dirty="0"/>
          </a:p>
          <a:p>
            <a:r>
              <a:rPr lang="en-US" sz="1400" b="1" dirty="0">
                <a:solidFill>
                  <a:srgbClr val="C00000"/>
                </a:solidFill>
              </a:rPr>
              <a:t>Oregon State University - 2010</a:t>
            </a:r>
          </a:p>
          <a:p>
            <a:r>
              <a:rPr lang="en-US" sz="1400" b="1" dirty="0"/>
              <a:t>Ohio State University - 2008, 2015</a:t>
            </a:r>
          </a:p>
          <a:p>
            <a:r>
              <a:rPr lang="en-US" sz="1400" b="1" dirty="0"/>
              <a:t>University of Northern Colorado - 2015</a:t>
            </a:r>
            <a:endParaRPr lang="en-US" sz="1400" dirty="0"/>
          </a:p>
          <a:p>
            <a:endParaRPr lang="en-US" dirty="0"/>
          </a:p>
        </p:txBody>
      </p:sp>
    </p:spTree>
    <p:extLst>
      <p:ext uri="{BB962C8B-B14F-4D97-AF65-F5344CB8AC3E}">
        <p14:creationId xmlns:p14="http://schemas.microsoft.com/office/powerpoint/2010/main" val="3513915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150" y="410826"/>
            <a:ext cx="7571700" cy="684196"/>
          </a:xfrm>
        </p:spPr>
        <p:txBody>
          <a:bodyPr/>
          <a:lstStyle/>
          <a:p>
            <a:r>
              <a:rPr lang="en-US" sz="3600" b="1" dirty="0"/>
              <a:t>New Mexico State University</a:t>
            </a:r>
          </a:p>
        </p:txBody>
      </p:sp>
      <p:sp>
        <p:nvSpPr>
          <p:cNvPr id="3" name="Text Placeholder 2"/>
          <p:cNvSpPr>
            <a:spLocks noGrp="1"/>
          </p:cNvSpPr>
          <p:nvPr>
            <p:ph type="body" idx="1"/>
          </p:nvPr>
        </p:nvSpPr>
        <p:spPr>
          <a:xfrm>
            <a:off x="786150" y="1095022"/>
            <a:ext cx="7571700" cy="5352145"/>
          </a:xfrm>
        </p:spPr>
        <p:txBody>
          <a:bodyPr/>
          <a:lstStyle/>
          <a:p>
            <a:r>
              <a:rPr lang="en-US" sz="2000" dirty="0"/>
              <a:t>2015 designated as a community engaged campus</a:t>
            </a:r>
          </a:p>
          <a:p>
            <a:pPr marL="0" indent="0">
              <a:buNone/>
            </a:pPr>
            <a:endParaRPr lang="en-US" sz="2000" dirty="0"/>
          </a:p>
          <a:p>
            <a:r>
              <a:rPr lang="en-US" sz="2000" dirty="0"/>
              <a:t>Highlights of NMSU process:</a:t>
            </a:r>
          </a:p>
          <a:p>
            <a:pPr lvl="1"/>
            <a:r>
              <a:rPr lang="en-US" sz="2000" dirty="0"/>
              <a:t>Community Engagement Plan called for under NMSU strategic plan Vision 2020; designed to align institutional engagement efforts; craft a methodology to effectively record and report the impacts of community engagement; leverage partnerships and resources; and most importantly to communicate and reward community engagement activity</a:t>
            </a:r>
          </a:p>
          <a:p>
            <a:pPr marL="457200" lvl="1" indent="0">
              <a:buNone/>
            </a:pPr>
            <a:endParaRPr lang="en-US" sz="2000" dirty="0"/>
          </a:p>
          <a:p>
            <a:r>
              <a:rPr lang="en-US" sz="2000" dirty="0"/>
              <a:t>Created a Community Engagement Council to implement the strategic plan - co-chaired by VP for Economic Development and Director of Cooperative Extension </a:t>
            </a:r>
          </a:p>
          <a:p>
            <a:pPr marL="0" indent="0">
              <a:buNone/>
            </a:pPr>
            <a:endParaRPr lang="en-US" sz="2000" dirty="0"/>
          </a:p>
          <a:p>
            <a:r>
              <a:rPr lang="en-US" sz="2000" dirty="0"/>
              <a:t>No central administration for engagement</a:t>
            </a:r>
          </a:p>
        </p:txBody>
      </p:sp>
    </p:spTree>
    <p:extLst>
      <p:ext uri="{BB962C8B-B14F-4D97-AF65-F5344CB8AC3E}">
        <p14:creationId xmlns:p14="http://schemas.microsoft.com/office/powerpoint/2010/main" val="603763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42962"/>
          </a:xfrm>
        </p:spPr>
        <p:txBody>
          <a:bodyPr/>
          <a:lstStyle/>
          <a:p>
            <a:r>
              <a:rPr lang="en-US" sz="3600" b="1" dirty="0"/>
              <a:t>Colorado State University</a:t>
            </a:r>
          </a:p>
        </p:txBody>
      </p:sp>
      <p:sp>
        <p:nvSpPr>
          <p:cNvPr id="3" name="Content Placeholder 2"/>
          <p:cNvSpPr>
            <a:spLocks noGrp="1"/>
          </p:cNvSpPr>
          <p:nvPr>
            <p:ph idx="1"/>
          </p:nvPr>
        </p:nvSpPr>
        <p:spPr>
          <a:xfrm>
            <a:off x="457200" y="1027290"/>
            <a:ext cx="8229600" cy="4766458"/>
          </a:xfrm>
        </p:spPr>
        <p:txBody>
          <a:bodyPr/>
          <a:lstStyle/>
          <a:p>
            <a:r>
              <a:rPr lang="en-US" sz="2000" dirty="0"/>
              <a:t>Office of Engagement led by Vice President for Engagement</a:t>
            </a:r>
          </a:p>
          <a:p>
            <a:r>
              <a:rPr lang="en-US" sz="2000" dirty="0"/>
              <a:t>Provost’s Council for Engagement – convened by Provost and Vice President for Engagement with faculty representation from each college.</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1468" y="2280356"/>
            <a:ext cx="6920088" cy="4266045"/>
          </a:xfrm>
          <a:prstGeom prst="rect">
            <a:avLst/>
          </a:prstGeom>
        </p:spPr>
      </p:pic>
    </p:spTree>
    <p:extLst>
      <p:ext uri="{BB962C8B-B14F-4D97-AF65-F5344CB8AC3E}">
        <p14:creationId xmlns:p14="http://schemas.microsoft.com/office/powerpoint/2010/main" val="1651863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6518"/>
          </a:xfrm>
        </p:spPr>
        <p:txBody>
          <a:bodyPr/>
          <a:lstStyle/>
          <a:p>
            <a:r>
              <a:rPr lang="en-US" sz="3600" b="1" dirty="0"/>
              <a:t>Oregon State University</a:t>
            </a:r>
          </a:p>
        </p:txBody>
      </p:sp>
      <p:sp>
        <p:nvSpPr>
          <p:cNvPr id="3" name="Content Placeholder 2"/>
          <p:cNvSpPr>
            <a:spLocks noGrp="1"/>
          </p:cNvSpPr>
          <p:nvPr>
            <p:ph idx="1"/>
          </p:nvPr>
        </p:nvSpPr>
        <p:spPr>
          <a:xfrm>
            <a:off x="457200" y="1061156"/>
            <a:ext cx="8229600" cy="4732591"/>
          </a:xfrm>
        </p:spPr>
        <p:txBody>
          <a:bodyPr/>
          <a:lstStyle/>
          <a:p>
            <a:pPr marL="0" indent="0">
              <a:buNone/>
            </a:pPr>
            <a:r>
              <a:rPr lang="en-US" sz="2400" b="1" dirty="0"/>
              <a:t>Division of Outreach and Engagement led by Vice Provost</a:t>
            </a:r>
          </a:p>
          <a:p>
            <a:pPr marL="0" indent="0">
              <a:buNone/>
            </a:pPr>
            <a:endParaRPr lang="en-US" sz="1800" b="1" dirty="0"/>
          </a:p>
          <a:p>
            <a:r>
              <a:rPr lang="en-US" sz="2400" dirty="0"/>
              <a:t>The 2016 strategic plan for the Division of University Outreach and Engagement outlines how the Division responds to Oregon's complex problems as well as Oregon's natural landscape and industry, state priorities, and the mandate of Oregon State University</a:t>
            </a:r>
          </a:p>
          <a:p>
            <a:endParaRPr lang="en-US" sz="2400" dirty="0"/>
          </a:p>
          <a:p>
            <a:r>
              <a:rPr lang="en-US" sz="2400" dirty="0"/>
              <a:t>Our vision is that the life of each person we engage will be demonstrably improved and enriched by access to and co-creation of innovation, knowledge and expertise.</a:t>
            </a:r>
          </a:p>
          <a:p>
            <a:endParaRPr lang="en-US" sz="2400" dirty="0"/>
          </a:p>
        </p:txBody>
      </p:sp>
    </p:spTree>
    <p:extLst>
      <p:ext uri="{BB962C8B-B14F-4D97-AF65-F5344CB8AC3E}">
        <p14:creationId xmlns:p14="http://schemas.microsoft.com/office/powerpoint/2010/main" val="661120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Shape 319"/>
          <p:cNvSpPr txBox="1">
            <a:spLocks noGrp="1"/>
          </p:cNvSpPr>
          <p:nvPr>
            <p:ph type="title"/>
          </p:nvPr>
        </p:nvSpPr>
        <p:spPr>
          <a:xfrm>
            <a:off x="786150" y="410826"/>
            <a:ext cx="7571700" cy="936900"/>
          </a:xfrm>
          <a:prstGeom prst="rect">
            <a:avLst/>
          </a:prstGeom>
        </p:spPr>
        <p:txBody>
          <a:bodyPr wrap="square" lIns="91425" tIns="91425" rIns="91425" bIns="91425" anchor="b" anchorCtr="0">
            <a:noAutofit/>
          </a:bodyPr>
          <a:lstStyle/>
          <a:p>
            <a:pPr lvl="0" rtl="0">
              <a:spcBef>
                <a:spcPts val="0"/>
              </a:spcBef>
              <a:buNone/>
            </a:pPr>
            <a:r>
              <a:rPr lang="en" sz="3600" b="1" dirty="0"/>
              <a:t>Carnegie Classification Application as a Best Practice Model for Engagement</a:t>
            </a:r>
          </a:p>
        </p:txBody>
      </p:sp>
      <p:sp>
        <p:nvSpPr>
          <p:cNvPr id="320" name="Shape 320"/>
          <p:cNvSpPr txBox="1">
            <a:spLocks noGrp="1"/>
          </p:cNvSpPr>
          <p:nvPr>
            <p:ph type="body" idx="1"/>
          </p:nvPr>
        </p:nvSpPr>
        <p:spPr>
          <a:xfrm>
            <a:off x="786150" y="1682275"/>
            <a:ext cx="8357700" cy="4764900"/>
          </a:xfrm>
          <a:prstGeom prst="rect">
            <a:avLst/>
          </a:prstGeom>
        </p:spPr>
        <p:txBody>
          <a:bodyPr wrap="square" lIns="91425" tIns="91425" rIns="91425" bIns="91425" anchor="t" anchorCtr="0">
            <a:noAutofit/>
          </a:bodyPr>
          <a:lstStyle/>
          <a:p>
            <a:pPr marL="457200" lvl="0" indent="-393700" rtl="0">
              <a:spcBef>
                <a:spcPts val="2000"/>
              </a:spcBef>
              <a:buSzPct val="100000"/>
            </a:pPr>
            <a:r>
              <a:rPr lang="en" sz="2600" b="1" dirty="0"/>
              <a:t>Foundational Indicators</a:t>
            </a:r>
          </a:p>
          <a:p>
            <a:pPr marL="914400" lvl="1" indent="-393700" rtl="0">
              <a:spcBef>
                <a:spcPts val="2000"/>
              </a:spcBef>
              <a:buSzPct val="100000"/>
            </a:pPr>
            <a:r>
              <a:rPr lang="en" sz="2600" dirty="0"/>
              <a:t>Institutional Commitment</a:t>
            </a:r>
          </a:p>
          <a:p>
            <a:pPr marL="914400" lvl="1" indent="-393700" rtl="0">
              <a:spcBef>
                <a:spcPts val="2000"/>
              </a:spcBef>
              <a:buSzPct val="100000"/>
            </a:pPr>
            <a:r>
              <a:rPr lang="en" sz="2600" dirty="0"/>
              <a:t>Institutional Identity and Culture</a:t>
            </a:r>
          </a:p>
          <a:p>
            <a:pPr marL="457200" lvl="0" indent="-393700" rtl="0">
              <a:spcBef>
                <a:spcPts val="2000"/>
              </a:spcBef>
              <a:buSzPct val="100000"/>
            </a:pPr>
            <a:r>
              <a:rPr lang="en" sz="2600" b="1" dirty="0"/>
              <a:t>Curricular Engagement</a:t>
            </a:r>
          </a:p>
          <a:p>
            <a:pPr marL="457200" lvl="0" indent="-393700" rtl="0">
              <a:spcBef>
                <a:spcPts val="2000"/>
              </a:spcBef>
              <a:buSzPct val="100000"/>
            </a:pPr>
            <a:r>
              <a:rPr lang="en" sz="2600" b="1" dirty="0"/>
              <a:t>Outreach and Partnerships</a:t>
            </a:r>
          </a:p>
          <a:p>
            <a:pPr marL="282575" lvl="0" rtl="0">
              <a:spcBef>
                <a:spcPts val="2000"/>
              </a:spcBef>
              <a:buClr>
                <a:srgbClr val="333333"/>
              </a:buClr>
              <a:buSzPct val="25000"/>
              <a:buFont typeface="Arial"/>
              <a:buNone/>
            </a:pPr>
            <a:r>
              <a:rPr lang="en" sz="1400" dirty="0">
                <a:solidFill>
                  <a:srgbClr val="333333"/>
                </a:solidFill>
                <a:latin typeface="Lustria"/>
                <a:ea typeface="Lustria"/>
                <a:cs typeface="Lustria"/>
                <a:sym typeface="Lustria"/>
              </a:rPr>
              <a:t>                                                                         </a:t>
            </a:r>
          </a:p>
          <a:p>
            <a:pPr marL="0" lvl="0" indent="0" rtl="0">
              <a:spcBef>
                <a:spcPts val="2000"/>
              </a:spcBef>
              <a:buNone/>
            </a:pPr>
            <a:endParaRPr sz="2600" dirty="0"/>
          </a:p>
        </p:txBody>
      </p:sp>
    </p:spTree>
    <p:extLst>
      <p:ext uri="{BB962C8B-B14F-4D97-AF65-F5344CB8AC3E}">
        <p14:creationId xmlns:p14="http://schemas.microsoft.com/office/powerpoint/2010/main" val="1944532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Shape 327"/>
          <p:cNvSpPr txBox="1">
            <a:spLocks noGrp="1"/>
          </p:cNvSpPr>
          <p:nvPr>
            <p:ph type="title"/>
          </p:nvPr>
        </p:nvSpPr>
        <p:spPr>
          <a:xfrm>
            <a:off x="786150" y="410826"/>
            <a:ext cx="7571700" cy="936900"/>
          </a:xfrm>
          <a:prstGeom prst="rect">
            <a:avLst/>
          </a:prstGeom>
        </p:spPr>
        <p:txBody>
          <a:bodyPr wrap="square" lIns="91425" tIns="91425" rIns="91425" bIns="91425" anchor="b" anchorCtr="0">
            <a:noAutofit/>
          </a:bodyPr>
          <a:lstStyle/>
          <a:p>
            <a:pPr lvl="0" rtl="0">
              <a:spcBef>
                <a:spcPts val="0"/>
              </a:spcBef>
              <a:buNone/>
            </a:pPr>
            <a:r>
              <a:rPr lang="en" sz="3600" b="1" dirty="0"/>
              <a:t>Foundational Indicators</a:t>
            </a:r>
          </a:p>
        </p:txBody>
      </p:sp>
      <p:graphicFrame>
        <p:nvGraphicFramePr>
          <p:cNvPr id="330" name="Shape 330"/>
          <p:cNvGraphicFramePr/>
          <p:nvPr>
            <p:extLst>
              <p:ext uri="{D42A27DB-BD31-4B8C-83A1-F6EECF244321}">
                <p14:modId xmlns:p14="http://schemas.microsoft.com/office/powerpoint/2010/main" val="2760773791"/>
              </p:ext>
            </p:extLst>
          </p:nvPr>
        </p:nvGraphicFramePr>
        <p:xfrm>
          <a:off x="656800" y="1595250"/>
          <a:ext cx="7877600" cy="3912500"/>
        </p:xfrm>
        <a:graphic>
          <a:graphicData uri="http://schemas.openxmlformats.org/drawingml/2006/table">
            <a:tbl>
              <a:tblPr>
                <a:noFill/>
              </a:tblPr>
              <a:tblGrid>
                <a:gridCol w="3938800">
                  <a:extLst>
                    <a:ext uri="{9D8B030D-6E8A-4147-A177-3AD203B41FA5}">
                      <a16:colId xmlns:a16="http://schemas.microsoft.com/office/drawing/2014/main" val="20000"/>
                    </a:ext>
                  </a:extLst>
                </a:gridCol>
                <a:gridCol w="3938800">
                  <a:extLst>
                    <a:ext uri="{9D8B030D-6E8A-4147-A177-3AD203B41FA5}">
                      <a16:colId xmlns:a16="http://schemas.microsoft.com/office/drawing/2014/main" val="20001"/>
                    </a:ext>
                  </a:extLst>
                </a:gridCol>
              </a:tblGrid>
              <a:tr h="654575">
                <a:tc>
                  <a:txBody>
                    <a:bodyPr/>
                    <a:lstStyle/>
                    <a:p>
                      <a:pPr lvl="0" rtl="0">
                        <a:lnSpc>
                          <a:spcPct val="90000"/>
                        </a:lnSpc>
                        <a:spcBef>
                          <a:spcPts val="0"/>
                        </a:spcBef>
                        <a:buNone/>
                      </a:pPr>
                      <a:r>
                        <a:rPr lang="en" sz="1900" b="1" dirty="0">
                          <a:solidFill>
                            <a:schemeClr val="dk1"/>
                          </a:solidFill>
                          <a:latin typeface="Open Sans"/>
                          <a:ea typeface="Open Sans"/>
                          <a:cs typeface="Open Sans"/>
                          <a:sym typeface="Open Sans"/>
                        </a:rPr>
                        <a:t>Institutional identity &amp; culture </a:t>
                      </a:r>
                    </a:p>
                  </a:txBody>
                  <a:tcPr marL="91425" marR="91425" marT="91425" marB="91425" anchor="ctr">
                    <a:lnL w="9525" cap="flat" cmpd="sng">
                      <a:solidFill>
                        <a:srgbClr val="FFFFFF"/>
                      </a:solidFill>
                      <a:prstDash val="solid"/>
                      <a:round/>
                      <a:headEnd type="none" w="med" len="med"/>
                      <a:tailEnd type="none" w="med" len="med"/>
                    </a:lnL>
                    <a:lnR w="9525" cap="flat" cmpd="sng">
                      <a:solidFill>
                        <a:srgbClr val="666666"/>
                      </a:solidFill>
                      <a:prstDash val="solid"/>
                      <a:round/>
                      <a:headEnd type="none" w="med" len="med"/>
                      <a:tailEnd type="none" w="med" len="med"/>
                    </a:lnR>
                    <a:lnT w="19050" cap="flat" cmpd="sng">
                      <a:solidFill>
                        <a:srgbClr val="FFFFFF"/>
                      </a:solidFill>
                      <a:prstDash val="solid"/>
                      <a:round/>
                      <a:headEnd type="none" w="med" len="med"/>
                      <a:tailEnd type="none" w="med" len="med"/>
                    </a:lnT>
                    <a:lnB w="9525" cap="flat" cmpd="sng">
                      <a:solidFill>
                        <a:srgbClr val="666666"/>
                      </a:solidFill>
                      <a:prstDash val="solid"/>
                      <a:round/>
                      <a:headEnd type="none" w="med" len="med"/>
                      <a:tailEnd type="none" w="med" len="med"/>
                    </a:lnB>
                  </a:tcPr>
                </a:tc>
                <a:tc>
                  <a:txBody>
                    <a:bodyPr/>
                    <a:lstStyle/>
                    <a:p>
                      <a:pPr lvl="0" rtl="0">
                        <a:lnSpc>
                          <a:spcPct val="90000"/>
                        </a:lnSpc>
                        <a:spcBef>
                          <a:spcPts val="0"/>
                        </a:spcBef>
                        <a:buNone/>
                      </a:pPr>
                      <a:r>
                        <a:rPr lang="en" sz="1900" b="1" dirty="0">
                          <a:solidFill>
                            <a:schemeClr val="dk1"/>
                          </a:solidFill>
                          <a:latin typeface="Open Sans"/>
                          <a:ea typeface="Open Sans"/>
                          <a:cs typeface="Open Sans"/>
                          <a:sym typeface="Open Sans"/>
                        </a:rPr>
                        <a:t>Institutional Commitment </a:t>
                      </a:r>
                    </a:p>
                  </a:txBody>
                  <a:tcPr marL="91425" marR="91425" marT="91425" marB="91425" anchor="ctr">
                    <a:lnL w="9525" cap="flat" cmpd="sng">
                      <a:solidFill>
                        <a:srgbClr val="666666"/>
                      </a:solidFill>
                      <a:prstDash val="solid"/>
                      <a:round/>
                      <a:headEnd type="none" w="med" len="med"/>
                      <a:tailEnd type="none" w="med" len="med"/>
                    </a:lnL>
                    <a:lnR w="9525" cap="flat" cmpd="sng">
                      <a:solidFill>
                        <a:srgbClr val="FFFFFF"/>
                      </a:solidFill>
                      <a:prstDash val="solid"/>
                      <a:round/>
                      <a:headEnd type="none" w="med" len="med"/>
                      <a:tailEnd type="none" w="med" len="med"/>
                    </a:lnR>
                    <a:lnT w="19050" cap="flat" cmpd="sng">
                      <a:solidFill>
                        <a:srgbClr val="FFFFFF"/>
                      </a:solidFill>
                      <a:prstDash val="solid"/>
                      <a:round/>
                      <a:headEnd type="none" w="med" len="med"/>
                      <a:tailEnd type="none" w="med" len="med"/>
                    </a:lnT>
                    <a:lnB w="9525" cap="flat" cmpd="sng">
                      <a:solidFill>
                        <a:srgbClr val="666666"/>
                      </a:solidFill>
                      <a:prstDash val="solid"/>
                      <a:round/>
                      <a:headEnd type="none" w="med" len="med"/>
                      <a:tailEnd type="none" w="med" len="med"/>
                    </a:lnB>
                  </a:tcPr>
                </a:tc>
                <a:extLst>
                  <a:ext uri="{0D108BD9-81ED-4DB2-BD59-A6C34878D82A}">
                    <a16:rowId xmlns:a16="http://schemas.microsoft.com/office/drawing/2014/main" val="10000"/>
                  </a:ext>
                </a:extLst>
              </a:tr>
              <a:tr h="909600">
                <a:tc rowSpan="3">
                  <a:txBody>
                    <a:bodyPr/>
                    <a:lstStyle/>
                    <a:p>
                      <a:pPr marL="577850" lvl="1" indent="-289877" rtl="0">
                        <a:lnSpc>
                          <a:spcPct val="90000"/>
                        </a:lnSpc>
                        <a:spcBef>
                          <a:spcPts val="600"/>
                        </a:spcBef>
                        <a:buClr>
                          <a:schemeClr val="dk1"/>
                        </a:buClr>
                        <a:buSzPct val="100000"/>
                        <a:buFont typeface="Open Sans"/>
                        <a:buChar char="○"/>
                      </a:pPr>
                      <a:r>
                        <a:rPr lang="en" sz="1900">
                          <a:solidFill>
                            <a:schemeClr val="dk1"/>
                          </a:solidFill>
                          <a:latin typeface="Open Sans"/>
                          <a:ea typeface="Open Sans"/>
                          <a:cs typeface="Open Sans"/>
                          <a:sym typeface="Open Sans"/>
                        </a:rPr>
                        <a:t>Mission/vision</a:t>
                      </a:r>
                    </a:p>
                    <a:p>
                      <a:pPr marL="577850" lvl="1" indent="-289877" rtl="0">
                        <a:lnSpc>
                          <a:spcPct val="90000"/>
                        </a:lnSpc>
                        <a:spcBef>
                          <a:spcPts val="600"/>
                        </a:spcBef>
                        <a:buClr>
                          <a:schemeClr val="dk1"/>
                        </a:buClr>
                        <a:buSzPct val="100000"/>
                        <a:buFont typeface="Open Sans"/>
                        <a:buChar char="○"/>
                      </a:pPr>
                      <a:r>
                        <a:rPr lang="en" sz="1900">
                          <a:solidFill>
                            <a:schemeClr val="dk1"/>
                          </a:solidFill>
                          <a:latin typeface="Open Sans"/>
                          <a:ea typeface="Open Sans"/>
                          <a:cs typeface="Open Sans"/>
                          <a:sym typeface="Open Sans"/>
                        </a:rPr>
                        <a:t>Recognition </a:t>
                      </a:r>
                    </a:p>
                    <a:p>
                      <a:pPr marL="577850" lvl="1" indent="-289877" rtl="0">
                        <a:lnSpc>
                          <a:spcPct val="90000"/>
                        </a:lnSpc>
                        <a:spcBef>
                          <a:spcPts val="600"/>
                        </a:spcBef>
                        <a:buClr>
                          <a:schemeClr val="dk1"/>
                        </a:buClr>
                        <a:buSzPct val="100000"/>
                        <a:buFont typeface="Open Sans"/>
                        <a:buChar char="○"/>
                      </a:pPr>
                      <a:r>
                        <a:rPr lang="en" sz="1900">
                          <a:solidFill>
                            <a:schemeClr val="dk1"/>
                          </a:solidFill>
                          <a:latin typeface="Open Sans"/>
                          <a:ea typeface="Open Sans"/>
                          <a:cs typeface="Open Sans"/>
                          <a:sym typeface="Open Sans"/>
                        </a:rPr>
                        <a:t>Assessment/data</a:t>
                      </a:r>
                    </a:p>
                    <a:p>
                      <a:pPr marL="577850" lvl="1" indent="-289877" rtl="0">
                        <a:lnSpc>
                          <a:spcPct val="90000"/>
                        </a:lnSpc>
                        <a:spcBef>
                          <a:spcPts val="600"/>
                        </a:spcBef>
                        <a:buClr>
                          <a:schemeClr val="dk1"/>
                        </a:buClr>
                        <a:buSzPct val="100000"/>
                        <a:buFont typeface="Open Sans"/>
                        <a:buChar char="○"/>
                      </a:pPr>
                      <a:r>
                        <a:rPr lang="en" sz="1900">
                          <a:solidFill>
                            <a:schemeClr val="dk1"/>
                          </a:solidFill>
                          <a:latin typeface="Open Sans"/>
                          <a:ea typeface="Open Sans"/>
                          <a:cs typeface="Open Sans"/>
                          <a:sym typeface="Open Sans"/>
                        </a:rPr>
                        <a:t>Marketing materials</a:t>
                      </a:r>
                    </a:p>
                    <a:p>
                      <a:pPr marL="577850" lvl="1" indent="-289877" rtl="0">
                        <a:lnSpc>
                          <a:spcPct val="90000"/>
                        </a:lnSpc>
                        <a:spcBef>
                          <a:spcPts val="600"/>
                        </a:spcBef>
                        <a:buClr>
                          <a:schemeClr val="dk1"/>
                        </a:buClr>
                        <a:buSzPct val="100000"/>
                        <a:buFont typeface="Open Sans"/>
                        <a:buChar char="○"/>
                      </a:pPr>
                      <a:r>
                        <a:rPr lang="en" sz="1900">
                          <a:solidFill>
                            <a:schemeClr val="dk1"/>
                          </a:solidFill>
                          <a:latin typeface="Open Sans"/>
                          <a:ea typeface="Open Sans"/>
                          <a:cs typeface="Open Sans"/>
                          <a:sym typeface="Open Sans"/>
                        </a:rPr>
                        <a:t>Leadership priority</a:t>
                      </a:r>
                    </a:p>
                    <a:p>
                      <a:pPr lvl="0" rtl="0">
                        <a:spcBef>
                          <a:spcPts val="0"/>
                        </a:spcBef>
                        <a:buNone/>
                      </a:pPr>
                      <a:endParaRPr sz="1800">
                        <a:latin typeface="Calisto MT"/>
                        <a:ea typeface="Calisto MT"/>
                        <a:cs typeface="Calisto MT"/>
                        <a:sym typeface="Calisto MT"/>
                      </a:endParaRPr>
                    </a:p>
                  </a:txBody>
                  <a:tcPr marL="91425" marR="91425" marT="91425" marB="91425">
                    <a:lnL w="9525" cap="flat" cmpd="sng">
                      <a:solidFill>
                        <a:srgbClr val="000000">
                          <a:alpha val="0"/>
                        </a:srgbClr>
                      </a:solidFill>
                      <a:prstDash val="solid"/>
                      <a:round/>
                      <a:headEnd type="none" w="med" len="med"/>
                      <a:tailEnd type="none" w="med" len="med"/>
                    </a:lnL>
                    <a:lnR w="9525" cap="flat" cmpd="sng">
                      <a:solidFill>
                        <a:srgbClr val="666666"/>
                      </a:solidFill>
                      <a:prstDash val="solid"/>
                      <a:round/>
                      <a:headEnd type="none" w="med" len="med"/>
                      <a:tailEnd type="none" w="med" len="med"/>
                    </a:lnR>
                    <a:lnT w="9525" cap="flat" cmpd="sng">
                      <a:solidFill>
                        <a:srgbClr val="666666"/>
                      </a:solidFill>
                      <a:prstDash val="solid"/>
                      <a:round/>
                      <a:headEnd type="none" w="med" len="med"/>
                      <a:tailEnd type="none" w="med" len="med"/>
                    </a:lnT>
                    <a:lnB w="19050" cap="flat" cmpd="sng">
                      <a:solidFill>
                        <a:srgbClr val="607D8B"/>
                      </a:solidFill>
                      <a:prstDash val="solid"/>
                      <a:round/>
                      <a:headEnd type="none" w="med" len="med"/>
                      <a:tailEnd type="none" w="med" len="med"/>
                    </a:lnB>
                    <a:solidFill>
                      <a:srgbClr val="ECEFF1"/>
                    </a:solidFill>
                  </a:tcPr>
                </a:tc>
                <a:tc rowSpan="3">
                  <a:txBody>
                    <a:bodyPr/>
                    <a:lstStyle/>
                    <a:p>
                      <a:pPr marL="577850" lvl="1" indent="-289877" rtl="0">
                        <a:lnSpc>
                          <a:spcPct val="90000"/>
                        </a:lnSpc>
                        <a:spcBef>
                          <a:spcPts val="600"/>
                        </a:spcBef>
                        <a:buClr>
                          <a:schemeClr val="dk1"/>
                        </a:buClr>
                        <a:buSzPct val="100000"/>
                        <a:buFont typeface="Open Sans"/>
                        <a:buChar char="○"/>
                      </a:pPr>
                      <a:r>
                        <a:rPr lang="en" sz="1900" dirty="0">
                          <a:solidFill>
                            <a:schemeClr val="dk1"/>
                          </a:solidFill>
                          <a:latin typeface="Open Sans"/>
                          <a:ea typeface="Open Sans"/>
                          <a:cs typeface="Open Sans"/>
                          <a:sym typeface="Open Sans"/>
                        </a:rPr>
                        <a:t>Infrastructure </a:t>
                      </a:r>
                    </a:p>
                    <a:p>
                      <a:pPr marL="577850" lvl="1" indent="-289877" rtl="0">
                        <a:lnSpc>
                          <a:spcPct val="90000"/>
                        </a:lnSpc>
                        <a:spcBef>
                          <a:spcPts val="600"/>
                        </a:spcBef>
                        <a:buClr>
                          <a:schemeClr val="dk1"/>
                        </a:buClr>
                        <a:buSzPct val="100000"/>
                        <a:buFont typeface="Open Sans"/>
                        <a:buChar char="○"/>
                      </a:pPr>
                      <a:r>
                        <a:rPr lang="en" sz="1900" dirty="0">
                          <a:solidFill>
                            <a:schemeClr val="dk1"/>
                          </a:solidFill>
                          <a:latin typeface="Open Sans"/>
                          <a:ea typeface="Open Sans"/>
                          <a:cs typeface="Open Sans"/>
                          <a:sym typeface="Open Sans"/>
                        </a:rPr>
                        <a:t>Budget/fundraising</a:t>
                      </a:r>
                    </a:p>
                    <a:p>
                      <a:pPr marL="577850" lvl="1" indent="-289877" rtl="0">
                        <a:lnSpc>
                          <a:spcPct val="90000"/>
                        </a:lnSpc>
                        <a:spcBef>
                          <a:spcPts val="600"/>
                        </a:spcBef>
                        <a:buClr>
                          <a:schemeClr val="dk1"/>
                        </a:buClr>
                        <a:buSzPct val="100000"/>
                        <a:buFont typeface="Open Sans"/>
                        <a:buChar char="○"/>
                      </a:pPr>
                      <a:r>
                        <a:rPr lang="en" sz="1900" dirty="0">
                          <a:solidFill>
                            <a:schemeClr val="dk1"/>
                          </a:solidFill>
                          <a:latin typeface="Open Sans"/>
                          <a:ea typeface="Open Sans"/>
                          <a:cs typeface="Open Sans"/>
                          <a:sym typeface="Open Sans"/>
                        </a:rPr>
                        <a:t>Tracking/documentation </a:t>
                      </a:r>
                    </a:p>
                    <a:p>
                      <a:pPr marL="577850" lvl="1" indent="-289877" rtl="0">
                        <a:lnSpc>
                          <a:spcPct val="90000"/>
                        </a:lnSpc>
                        <a:spcBef>
                          <a:spcPts val="600"/>
                        </a:spcBef>
                        <a:buClr>
                          <a:schemeClr val="dk1"/>
                        </a:buClr>
                        <a:buSzPct val="100000"/>
                        <a:buFont typeface="Open Sans"/>
                        <a:buChar char="○"/>
                      </a:pPr>
                      <a:r>
                        <a:rPr lang="en" sz="1900" dirty="0">
                          <a:solidFill>
                            <a:schemeClr val="dk1"/>
                          </a:solidFill>
                          <a:latin typeface="Open Sans"/>
                          <a:ea typeface="Open Sans"/>
                          <a:cs typeface="Open Sans"/>
                          <a:sym typeface="Open Sans"/>
                        </a:rPr>
                        <a:t>Assessment/data </a:t>
                      </a:r>
                    </a:p>
                    <a:p>
                      <a:pPr marL="577850" lvl="1" indent="-289877" rtl="0">
                        <a:lnSpc>
                          <a:spcPct val="90000"/>
                        </a:lnSpc>
                        <a:spcBef>
                          <a:spcPts val="600"/>
                        </a:spcBef>
                        <a:buClr>
                          <a:schemeClr val="dk1"/>
                        </a:buClr>
                        <a:buSzPct val="100000"/>
                        <a:buFont typeface="Open Sans"/>
                        <a:buChar char="○"/>
                      </a:pPr>
                      <a:r>
                        <a:rPr lang="en" sz="1900" dirty="0">
                          <a:solidFill>
                            <a:schemeClr val="dk1"/>
                          </a:solidFill>
                          <a:latin typeface="Open Sans"/>
                          <a:ea typeface="Open Sans"/>
                          <a:cs typeface="Open Sans"/>
                          <a:sym typeface="Open Sans"/>
                        </a:rPr>
                        <a:t>Strategic plan</a:t>
                      </a:r>
                    </a:p>
                    <a:p>
                      <a:pPr marL="577850" lvl="1" indent="-289877" rtl="0">
                        <a:lnSpc>
                          <a:spcPct val="90000"/>
                        </a:lnSpc>
                        <a:spcBef>
                          <a:spcPts val="600"/>
                        </a:spcBef>
                        <a:buClr>
                          <a:schemeClr val="dk1"/>
                        </a:buClr>
                        <a:buSzPct val="100000"/>
                        <a:buFont typeface="Open Sans"/>
                        <a:buChar char="○"/>
                      </a:pPr>
                      <a:r>
                        <a:rPr lang="en" sz="1900" dirty="0">
                          <a:solidFill>
                            <a:schemeClr val="dk1"/>
                          </a:solidFill>
                          <a:latin typeface="Open Sans"/>
                          <a:ea typeface="Open Sans"/>
                          <a:cs typeface="Open Sans"/>
                          <a:sym typeface="Open Sans"/>
                        </a:rPr>
                        <a:t>Professional development</a:t>
                      </a:r>
                    </a:p>
                    <a:p>
                      <a:pPr marL="577850" lvl="1" indent="-289877" rtl="0">
                        <a:lnSpc>
                          <a:spcPct val="90000"/>
                        </a:lnSpc>
                        <a:spcBef>
                          <a:spcPts val="600"/>
                        </a:spcBef>
                        <a:buClr>
                          <a:schemeClr val="dk1"/>
                        </a:buClr>
                        <a:buSzPct val="100000"/>
                        <a:buFont typeface="Open Sans"/>
                        <a:buChar char="○"/>
                      </a:pPr>
                      <a:r>
                        <a:rPr lang="en" sz="1900" dirty="0">
                          <a:solidFill>
                            <a:schemeClr val="dk1"/>
                          </a:solidFill>
                          <a:latin typeface="Open Sans"/>
                          <a:ea typeface="Open Sans"/>
                          <a:cs typeface="Open Sans"/>
                          <a:sym typeface="Open Sans"/>
                        </a:rPr>
                        <a:t>Community voice </a:t>
                      </a:r>
                    </a:p>
                    <a:p>
                      <a:pPr marL="577850" lvl="1" indent="-289877" rtl="0">
                        <a:lnSpc>
                          <a:spcPct val="90000"/>
                        </a:lnSpc>
                        <a:spcBef>
                          <a:spcPts val="600"/>
                        </a:spcBef>
                        <a:buClr>
                          <a:schemeClr val="dk1"/>
                        </a:buClr>
                        <a:buSzPct val="100000"/>
                        <a:buFont typeface="Open Sans"/>
                        <a:buChar char="○"/>
                      </a:pPr>
                      <a:r>
                        <a:rPr lang="en" sz="1900" dirty="0">
                          <a:solidFill>
                            <a:schemeClr val="dk1"/>
                          </a:solidFill>
                          <a:latin typeface="Open Sans"/>
                          <a:ea typeface="Open Sans"/>
                          <a:cs typeface="Open Sans"/>
                          <a:sym typeface="Open Sans"/>
                        </a:rPr>
                        <a:t>Recruitment/promotion</a:t>
                      </a:r>
                    </a:p>
                    <a:p>
                      <a:pPr marL="577850" lvl="1" indent="-289877" rtl="0">
                        <a:lnSpc>
                          <a:spcPct val="90000"/>
                        </a:lnSpc>
                        <a:spcBef>
                          <a:spcPts val="600"/>
                        </a:spcBef>
                        <a:buClr>
                          <a:schemeClr val="dk1"/>
                        </a:buClr>
                        <a:buSzPct val="100000"/>
                        <a:buFont typeface="Open Sans"/>
                        <a:buChar char="○"/>
                      </a:pPr>
                      <a:r>
                        <a:rPr lang="en" sz="1900" dirty="0">
                          <a:solidFill>
                            <a:schemeClr val="dk1"/>
                          </a:solidFill>
                          <a:latin typeface="Open Sans"/>
                          <a:ea typeface="Open Sans"/>
                          <a:cs typeface="Open Sans"/>
                          <a:sym typeface="Open Sans"/>
                        </a:rPr>
                        <a:t>Student leadership</a:t>
                      </a:r>
                    </a:p>
                  </a:txBody>
                  <a:tcPr marL="91425" marR="91425" marT="91425" marB="91425" anchor="ctr">
                    <a:lnL w="9525" cap="flat" cmpd="sng">
                      <a:solidFill>
                        <a:srgbClr val="666666"/>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666666"/>
                      </a:solidFill>
                      <a:prstDash val="solid"/>
                      <a:round/>
                      <a:headEnd type="none" w="med" len="med"/>
                      <a:tailEnd type="none" w="med" len="med"/>
                    </a:lnT>
                    <a:lnB w="19050" cap="flat" cmpd="sng">
                      <a:solidFill>
                        <a:srgbClr val="607D8B"/>
                      </a:solidFill>
                      <a:prstDash val="solid"/>
                      <a:round/>
                      <a:headEnd type="none" w="med" len="med"/>
                      <a:tailEnd type="none" w="med" len="med"/>
                    </a:lnB>
                    <a:solidFill>
                      <a:srgbClr val="ECEFF1"/>
                    </a:solidFill>
                  </a:tcPr>
                </a:tc>
                <a:extLst>
                  <a:ext uri="{0D108BD9-81ED-4DB2-BD59-A6C34878D82A}">
                    <a16:rowId xmlns:a16="http://schemas.microsoft.com/office/drawing/2014/main" val="10001"/>
                  </a:ext>
                </a:extLst>
              </a:tr>
              <a:tr h="909600">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1438725">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7770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Shape 335"/>
          <p:cNvSpPr txBox="1">
            <a:spLocks noGrp="1"/>
          </p:cNvSpPr>
          <p:nvPr>
            <p:ph type="title"/>
          </p:nvPr>
        </p:nvSpPr>
        <p:spPr>
          <a:xfrm>
            <a:off x="786150" y="252782"/>
            <a:ext cx="7571700" cy="684196"/>
          </a:xfrm>
          <a:prstGeom prst="rect">
            <a:avLst/>
          </a:prstGeom>
        </p:spPr>
        <p:txBody>
          <a:bodyPr wrap="square" lIns="91425" tIns="91425" rIns="91425" bIns="91425" anchor="b" anchorCtr="0">
            <a:noAutofit/>
          </a:bodyPr>
          <a:lstStyle/>
          <a:p>
            <a:pPr lvl="0" rtl="0">
              <a:spcBef>
                <a:spcPts val="0"/>
              </a:spcBef>
              <a:buNone/>
            </a:pPr>
            <a:r>
              <a:rPr lang="en" sz="3600" b="1" dirty="0"/>
              <a:t>Foundational Indicators </a:t>
            </a:r>
          </a:p>
        </p:txBody>
      </p:sp>
      <p:sp>
        <p:nvSpPr>
          <p:cNvPr id="336" name="Shape 336"/>
          <p:cNvSpPr txBox="1">
            <a:spLocks noGrp="1"/>
          </p:cNvSpPr>
          <p:nvPr>
            <p:ph type="body" idx="1"/>
          </p:nvPr>
        </p:nvSpPr>
        <p:spPr>
          <a:xfrm>
            <a:off x="203200" y="835378"/>
            <a:ext cx="8940650" cy="5611797"/>
          </a:xfrm>
          <a:prstGeom prst="rect">
            <a:avLst/>
          </a:prstGeom>
        </p:spPr>
        <p:txBody>
          <a:bodyPr wrap="square" lIns="91425" tIns="91425" rIns="91425" bIns="91425" anchor="t" anchorCtr="0">
            <a:noAutofit/>
          </a:bodyPr>
          <a:lstStyle/>
          <a:p>
            <a:pPr marL="282575" lvl="0" indent="-239395" rtl="0">
              <a:lnSpc>
                <a:spcPct val="80000"/>
              </a:lnSpc>
              <a:spcBef>
                <a:spcPts val="0"/>
              </a:spcBef>
              <a:buClr>
                <a:srgbClr val="000000"/>
              </a:buClr>
              <a:buSzPct val="100000"/>
              <a:buFont typeface="Open Sans"/>
            </a:pPr>
            <a:r>
              <a:rPr lang="en" sz="2400" dirty="0">
                <a:solidFill>
                  <a:srgbClr val="000000"/>
                </a:solidFill>
              </a:rPr>
              <a:t>Does the institution indicate that community engagement is a priority in its mission statement (or vision)?  (Yes)</a:t>
            </a:r>
          </a:p>
          <a:p>
            <a:pPr marL="282575" lvl="0" indent="-239395" rtl="0">
              <a:lnSpc>
                <a:spcPct val="80000"/>
              </a:lnSpc>
              <a:spcBef>
                <a:spcPts val="0"/>
              </a:spcBef>
              <a:buClr>
                <a:srgbClr val="000000"/>
              </a:buClr>
              <a:buSzPct val="100000"/>
              <a:buFont typeface="Open Sans"/>
            </a:pPr>
            <a:endParaRPr lang="en" sz="2400" dirty="0">
              <a:solidFill>
                <a:srgbClr val="000000"/>
              </a:solidFill>
            </a:endParaRPr>
          </a:p>
          <a:p>
            <a:pPr marL="682625" lvl="1" indent="-239395">
              <a:lnSpc>
                <a:spcPct val="80000"/>
              </a:lnSpc>
              <a:buClr>
                <a:srgbClr val="000000"/>
              </a:buClr>
              <a:buSzPct val="100000"/>
              <a:buFont typeface="Open Sans"/>
            </a:pPr>
            <a:r>
              <a:rPr lang="en-US" sz="2400" b="1" dirty="0"/>
              <a:t>Relevant Mission in </a:t>
            </a:r>
            <a:r>
              <a:rPr lang="en-US" sz="2400" b="1" i="1" dirty="0"/>
              <a:t>Breaking Through</a:t>
            </a:r>
            <a:r>
              <a:rPr lang="en-US" sz="2400" dirty="0"/>
              <a:t>:  </a:t>
            </a:r>
            <a:r>
              <a:rPr lang="en-US" sz="2400" i="1" dirty="0"/>
              <a:t>Cultivate a community of learning energized by collaborative work among students, faculty, staff and external partners.</a:t>
            </a:r>
          </a:p>
          <a:p>
            <a:pPr marL="682625" lvl="1" indent="-239395">
              <a:lnSpc>
                <a:spcPct val="80000"/>
              </a:lnSpc>
              <a:buClr>
                <a:srgbClr val="000000"/>
              </a:buClr>
              <a:buSzPct val="100000"/>
              <a:buFont typeface="Open Sans"/>
            </a:pPr>
            <a:r>
              <a:rPr lang="en-US" sz="2400" b="1" i="1" dirty="0"/>
              <a:t>Values: Engagement and Communication</a:t>
            </a:r>
            <a:r>
              <a:rPr lang="en-US" sz="2400" i="1" dirty="0"/>
              <a:t>: </a:t>
            </a:r>
            <a:r>
              <a:rPr lang="en-US" sz="2400" dirty="0"/>
              <a:t>Engagement with local, state, tribal, national and global constituencies inspires our daily work. We are committed to active outreach and clear communication with our extensive communities. </a:t>
            </a:r>
            <a:r>
              <a:rPr lang="en-US" sz="2400" i="1" dirty="0"/>
              <a:t> </a:t>
            </a:r>
            <a:endParaRPr lang="en" sz="2400" i="1" dirty="0">
              <a:solidFill>
                <a:srgbClr val="000000"/>
              </a:solidFill>
            </a:endParaRPr>
          </a:p>
          <a:p>
            <a:pPr marL="282575" lvl="0" indent="-239395" rtl="0">
              <a:lnSpc>
                <a:spcPct val="70000"/>
              </a:lnSpc>
              <a:spcBef>
                <a:spcPts val="2000"/>
              </a:spcBef>
              <a:buClr>
                <a:srgbClr val="000000"/>
              </a:buClr>
              <a:buSzPct val="100000"/>
              <a:buFont typeface="Open Sans"/>
            </a:pPr>
            <a:r>
              <a:rPr lang="en" sz="2400" dirty="0">
                <a:solidFill>
                  <a:srgbClr val="000000"/>
                </a:solidFill>
              </a:rPr>
              <a:t>Is community engagement defined and planned for in the strategic plans of the institution? (Yes)</a:t>
            </a:r>
          </a:p>
          <a:p>
            <a:pPr marL="682625" lvl="1" indent="-239395">
              <a:lnSpc>
                <a:spcPct val="70000"/>
              </a:lnSpc>
              <a:spcBef>
                <a:spcPts val="2000"/>
              </a:spcBef>
              <a:buClr>
                <a:srgbClr val="000000"/>
              </a:buClr>
              <a:buSzPct val="100000"/>
              <a:buFont typeface="Open Sans"/>
            </a:pPr>
            <a:r>
              <a:rPr lang="en" sz="2400" b="1" i="1" dirty="0">
                <a:solidFill>
                  <a:srgbClr val="000000"/>
                </a:solidFill>
              </a:rPr>
              <a:t>Breaking Through </a:t>
            </a:r>
            <a:r>
              <a:rPr lang="en" sz="2400" b="1" dirty="0">
                <a:solidFill>
                  <a:srgbClr val="000000"/>
                </a:solidFill>
              </a:rPr>
              <a:t>Goal 3</a:t>
            </a:r>
            <a:r>
              <a:rPr lang="en" sz="2400" i="1" dirty="0">
                <a:solidFill>
                  <a:srgbClr val="000000"/>
                </a:solidFill>
              </a:rPr>
              <a:t>:  Impacting Communities: </a:t>
            </a:r>
            <a:r>
              <a:rPr lang="en-US" sz="2400" i="1" dirty="0"/>
              <a:t>Improve and enhance the health and well-being of our communities and environments though outreach programs and in collaboration with our constituents and partners. </a:t>
            </a:r>
            <a:endParaRPr lang="en" sz="2400" dirty="0">
              <a:solidFill>
                <a:srgbClr val="000000"/>
              </a:solidFill>
            </a:endParaRPr>
          </a:p>
        </p:txBody>
      </p:sp>
    </p:spTree>
    <p:extLst>
      <p:ext uri="{BB962C8B-B14F-4D97-AF65-F5344CB8AC3E}">
        <p14:creationId xmlns:p14="http://schemas.microsoft.com/office/powerpoint/2010/main" val="3007063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b="1" dirty="0"/>
              <a:t>UW and Foundational Indicators: Strategic Planning Process and UW’s Engagement Commitment</a:t>
            </a:r>
            <a:br>
              <a:rPr lang="en-US" sz="3600" b="1" dirty="0"/>
            </a:br>
            <a:r>
              <a:rPr lang="en-US" sz="2400" dirty="0"/>
              <a:t>- Fall 2016 statewide listening sessions with President Laurie Nichols that informed </a:t>
            </a:r>
            <a:r>
              <a:rPr lang="en-US" sz="2400" i="1" dirty="0"/>
              <a:t>Breaking Through</a:t>
            </a:r>
            <a:br>
              <a:rPr lang="en-US" sz="2400" i="1" dirty="0"/>
            </a:br>
            <a:r>
              <a:rPr lang="en-US" sz="2400" dirty="0"/>
              <a:t>- Ongoing engagement from the top around the state</a:t>
            </a:r>
            <a:br>
              <a:rPr lang="en-US" sz="2400" dirty="0"/>
            </a:br>
            <a:r>
              <a:rPr lang="en-US" sz="2400" dirty="0"/>
              <a:t>- Formation of the Engagement Task Force </a:t>
            </a:r>
            <a:br>
              <a:rPr lang="en-US" sz="2400" dirty="0"/>
            </a:br>
            <a:br>
              <a:rPr lang="en-US" sz="2400" dirty="0"/>
            </a:br>
            <a:endParaRPr lang="en-US" sz="2400"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55644" y="3657600"/>
            <a:ext cx="2698045" cy="2562577"/>
          </a:xfrm>
        </p:spPr>
      </p:pic>
      <p:pic>
        <p:nvPicPr>
          <p:cNvPr id="7" name="Content Placeholder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8356" y="3826929"/>
            <a:ext cx="3447288" cy="2201335"/>
          </a:xfrm>
          <a:prstGeom prst="rect">
            <a:avLst/>
          </a:prstGeom>
        </p:spPr>
      </p:pic>
      <p:pic>
        <p:nvPicPr>
          <p:cNvPr id="5" name="Picture 4" descr="20160216_KJS076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04" y="4029315"/>
            <a:ext cx="2694852" cy="1796568"/>
          </a:xfrm>
          <a:prstGeom prst="rect">
            <a:avLst/>
          </a:prstGeom>
        </p:spPr>
      </p:pic>
    </p:spTree>
    <p:extLst>
      <p:ext uri="{BB962C8B-B14F-4D97-AF65-F5344CB8AC3E}">
        <p14:creationId xmlns:p14="http://schemas.microsoft.com/office/powerpoint/2010/main" val="1492573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Shape 343"/>
          <p:cNvSpPr txBox="1">
            <a:spLocks noGrp="1"/>
          </p:cNvSpPr>
          <p:nvPr>
            <p:ph type="title"/>
          </p:nvPr>
        </p:nvSpPr>
        <p:spPr>
          <a:xfrm>
            <a:off x="786150" y="410826"/>
            <a:ext cx="7571700" cy="936900"/>
          </a:xfrm>
          <a:prstGeom prst="rect">
            <a:avLst/>
          </a:prstGeom>
        </p:spPr>
        <p:txBody>
          <a:bodyPr wrap="square" lIns="91425" tIns="91425" rIns="91425" bIns="91425" anchor="b" anchorCtr="0">
            <a:noAutofit/>
          </a:bodyPr>
          <a:lstStyle/>
          <a:p>
            <a:pPr lvl="0" rtl="0">
              <a:spcBef>
                <a:spcPts val="0"/>
              </a:spcBef>
              <a:buNone/>
            </a:pPr>
            <a:r>
              <a:rPr lang="en" sz="3600" b="1" dirty="0"/>
              <a:t>Curricular Engagement </a:t>
            </a:r>
          </a:p>
        </p:txBody>
      </p:sp>
      <p:sp>
        <p:nvSpPr>
          <p:cNvPr id="344" name="Shape 344"/>
          <p:cNvSpPr txBox="1">
            <a:spLocks noGrp="1"/>
          </p:cNvSpPr>
          <p:nvPr>
            <p:ph type="body" idx="1"/>
          </p:nvPr>
        </p:nvSpPr>
        <p:spPr>
          <a:xfrm>
            <a:off x="135467" y="1682275"/>
            <a:ext cx="9008383" cy="4764900"/>
          </a:xfrm>
          <a:prstGeom prst="rect">
            <a:avLst/>
          </a:prstGeom>
        </p:spPr>
        <p:txBody>
          <a:bodyPr wrap="square" lIns="91425" tIns="91425" rIns="91425" bIns="91425" anchor="t" anchorCtr="0">
            <a:noAutofit/>
          </a:bodyPr>
          <a:lstStyle/>
          <a:p>
            <a:pPr marL="457200" lvl="0" indent="-387350" rtl="0">
              <a:lnSpc>
                <a:spcPct val="90000"/>
              </a:lnSpc>
              <a:spcBef>
                <a:spcPts val="0"/>
              </a:spcBef>
              <a:buClr>
                <a:srgbClr val="000000"/>
              </a:buClr>
              <a:buSzPct val="100000"/>
            </a:pPr>
            <a:r>
              <a:rPr lang="en" sz="2800" dirty="0">
                <a:solidFill>
                  <a:srgbClr val="000000"/>
                </a:solidFill>
              </a:rPr>
              <a:t>Curricular Engagement describes teaching, learning, and scholarship which engage faculty, students, and community in mutually beneficial and respectful collaboration. </a:t>
            </a:r>
          </a:p>
          <a:p>
            <a:pPr lvl="0" rtl="0">
              <a:lnSpc>
                <a:spcPct val="90000"/>
              </a:lnSpc>
              <a:spcBef>
                <a:spcPts val="0"/>
              </a:spcBef>
              <a:buClr>
                <a:srgbClr val="0D1392"/>
              </a:buClr>
              <a:buSzPct val="25000"/>
              <a:buFont typeface="Lustria"/>
              <a:buNone/>
            </a:pPr>
            <a:endParaRPr sz="2800" dirty="0">
              <a:solidFill>
                <a:srgbClr val="000000"/>
              </a:solidFill>
            </a:endParaRPr>
          </a:p>
          <a:p>
            <a:pPr marL="457200" lvl="0" indent="-387350" rtl="0">
              <a:lnSpc>
                <a:spcPct val="90000"/>
              </a:lnSpc>
              <a:spcBef>
                <a:spcPts val="0"/>
              </a:spcBef>
              <a:buClr>
                <a:srgbClr val="000000"/>
              </a:buClr>
              <a:buSzPct val="100000"/>
            </a:pPr>
            <a:r>
              <a:rPr lang="en" sz="2800" dirty="0">
                <a:solidFill>
                  <a:srgbClr val="000000"/>
                </a:solidFill>
              </a:rPr>
              <a:t>Their interactions address community identified needs, deepen students’ civic and academic learning, enhance the wellbeing of the community, and enrich the scholarship of the institution.</a:t>
            </a:r>
          </a:p>
          <a:p>
            <a:pPr marL="0" lvl="0" indent="0" rtl="0">
              <a:spcBef>
                <a:spcPts val="2000"/>
              </a:spcBef>
              <a:buNone/>
            </a:pPr>
            <a:endParaRPr sz="2800" dirty="0">
              <a:solidFill>
                <a:srgbClr val="000000"/>
              </a:solidFill>
            </a:endParaRPr>
          </a:p>
        </p:txBody>
      </p:sp>
    </p:spTree>
    <p:extLst>
      <p:ext uri="{BB962C8B-B14F-4D97-AF65-F5344CB8AC3E}">
        <p14:creationId xmlns:p14="http://schemas.microsoft.com/office/powerpoint/2010/main" val="2522629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rrowheads="1"/>
          </p:cNvSpPr>
          <p:nvPr>
            <p:ph type="title"/>
          </p:nvPr>
        </p:nvSpPr>
        <p:spPr>
          <a:xfrm>
            <a:off x="457200" y="274638"/>
            <a:ext cx="8229600" cy="1001006"/>
          </a:xfrm>
        </p:spPr>
        <p:txBody>
          <a:bodyPr/>
          <a:lstStyle/>
          <a:p>
            <a:r>
              <a:rPr lang="en-US" sz="3200" b="1" dirty="0">
                <a:latin typeface="+mn-lt"/>
                <a:cs typeface="FC-Futura-DemBld"/>
              </a:rPr>
              <a:t>Carnegie Foundation Definition of Community Engagement</a:t>
            </a:r>
          </a:p>
        </p:txBody>
      </p:sp>
      <p:sp>
        <p:nvSpPr>
          <p:cNvPr id="10243" name="Rectangle 3"/>
          <p:cNvSpPr>
            <a:spLocks noGrp="1" noRot="1" noChangeArrowheads="1"/>
          </p:cNvSpPr>
          <p:nvPr>
            <p:ph idx="1"/>
          </p:nvPr>
        </p:nvSpPr>
        <p:spPr>
          <a:xfrm>
            <a:off x="457200" y="1377244"/>
            <a:ext cx="8229600" cy="4416503"/>
          </a:xfrm>
        </p:spPr>
        <p:txBody>
          <a:bodyPr/>
          <a:lstStyle/>
          <a:p>
            <a:pPr marL="0" indent="0">
              <a:buNone/>
            </a:pPr>
            <a:endParaRPr lang="en-US" sz="2000" dirty="0"/>
          </a:p>
          <a:p>
            <a:pPr marL="0" indent="0">
              <a:buNone/>
            </a:pPr>
            <a:r>
              <a:rPr lang="en-US" sz="2000" dirty="0"/>
              <a:t>“</a:t>
            </a:r>
            <a:r>
              <a:rPr lang="en-US" sz="2000" i="1" dirty="0"/>
              <a:t>The </a:t>
            </a:r>
            <a:r>
              <a:rPr lang="en-US" sz="2000" i="1" u="sng" dirty="0"/>
              <a:t>collaboration</a:t>
            </a:r>
            <a:r>
              <a:rPr lang="en-US" sz="2000" i="1" dirty="0"/>
              <a:t> between institutions of higher education and their larger communities (local, regional/state, national, global) for the </a:t>
            </a:r>
            <a:r>
              <a:rPr lang="en-US" sz="2000" i="1" u="sng" dirty="0"/>
              <a:t>mutually beneficial exchange</a:t>
            </a:r>
            <a:r>
              <a:rPr lang="en-US" sz="2000" i="1" dirty="0"/>
              <a:t> of knowledge and resources in a context of </a:t>
            </a:r>
            <a:r>
              <a:rPr lang="en-US" sz="2000" i="1" u="sng" dirty="0"/>
              <a:t>partnership and reciprocity</a:t>
            </a:r>
            <a:r>
              <a:rPr lang="en-US" sz="2000" i="1" dirty="0"/>
              <a:t>. </a:t>
            </a:r>
          </a:p>
          <a:p>
            <a:pPr marL="0" indent="0">
              <a:buNone/>
            </a:pPr>
            <a:endParaRPr lang="en-US" sz="2000" dirty="0"/>
          </a:p>
          <a:p>
            <a:pPr marL="0" indent="0">
              <a:buNone/>
            </a:pPr>
            <a:r>
              <a:rPr lang="en-US" sz="2000" i="1" dirty="0"/>
              <a:t>The purpose of community engagement is the partnership of college and university knowledge and resources with those of the public and private sectors to enrich scholarship, research and creative activity; enhance curriculum, teaching and learning; prepare educated, engaged citizens; strengthen democratic values and civic responsibility; address critical societal issues; and contribute to the public good.”</a:t>
            </a:r>
            <a:endParaRPr lang="en-US" sz="2000" dirty="0"/>
          </a:p>
          <a:p>
            <a:pPr marL="0" indent="0">
              <a:buNone/>
            </a:pPr>
            <a:r>
              <a:rPr lang="en-US" sz="2400" dirty="0"/>
              <a:t>							</a:t>
            </a:r>
            <a:r>
              <a:rPr lang="en-US" sz="1600" dirty="0"/>
              <a:t>– Carnegie Foundation for the Advancement of Teaching</a:t>
            </a:r>
          </a:p>
          <a:p>
            <a:pPr marL="0" indent="0" eaLnBrk="1" hangingPunct="1">
              <a:buNone/>
              <a:defRPr/>
            </a:pPr>
            <a:endParaRPr lang="en-US" sz="2400" dirty="0">
              <a:ea typeface="+mn-ea"/>
            </a:endParaRPr>
          </a:p>
          <a:p>
            <a:pPr eaLnBrk="1" hangingPunct="1">
              <a:buFont typeface="Monotype Sorts" pitchFamily="2" charset="2"/>
              <a:buChar char="b"/>
              <a:defRPr/>
            </a:pPr>
            <a:endParaRPr lang="en-US" sz="2400" dirty="0">
              <a:ea typeface="+mn-ea"/>
            </a:endParaRPr>
          </a:p>
        </p:txBody>
      </p:sp>
    </p:spTree>
    <p:extLst>
      <p:ext uri="{BB962C8B-B14F-4D97-AF65-F5344CB8AC3E}">
        <p14:creationId xmlns:p14="http://schemas.microsoft.com/office/powerpoint/2010/main" val="612345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20384"/>
          </a:xfrm>
        </p:spPr>
        <p:txBody>
          <a:bodyPr/>
          <a:lstStyle/>
          <a:p>
            <a:r>
              <a:rPr lang="en-US" sz="3600" b="1" dirty="0"/>
              <a:t>Curricular Engagement </a:t>
            </a:r>
          </a:p>
        </p:txBody>
      </p:sp>
      <p:sp>
        <p:nvSpPr>
          <p:cNvPr id="3" name="Content Placeholder 2"/>
          <p:cNvSpPr>
            <a:spLocks noGrp="1"/>
          </p:cNvSpPr>
          <p:nvPr>
            <p:ph idx="1"/>
          </p:nvPr>
        </p:nvSpPr>
        <p:spPr>
          <a:xfrm>
            <a:off x="457200" y="1095022"/>
            <a:ext cx="8229600" cy="4698725"/>
          </a:xfrm>
        </p:spPr>
        <p:txBody>
          <a:bodyPr/>
          <a:lstStyle/>
          <a:p>
            <a:r>
              <a:rPr lang="en-US" sz="2400" dirty="0"/>
              <a:t>Office of Service, Leadership + Community Engagement (SLCE)</a:t>
            </a:r>
          </a:p>
          <a:p>
            <a:pPr lvl="1"/>
            <a:r>
              <a:rPr lang="en-US" sz="1600" dirty="0"/>
              <a:t>Community Engagement Mini-Grants to assist with a class project (8 mini-grants in AY 17; courses served 278 students and ~300 more potential students in World Languages Day and Choir Program</a:t>
            </a:r>
          </a:p>
          <a:p>
            <a:pPr lvl="1"/>
            <a:r>
              <a:rPr lang="en-US" sz="1600" dirty="0"/>
              <a:t>Project Assistance - Identifying a community partner; Project/syllabus design - Reflection activities and assignments</a:t>
            </a:r>
          </a:p>
          <a:p>
            <a:endParaRPr lang="en-US" sz="2400" dirty="0"/>
          </a:p>
          <a:p>
            <a:r>
              <a:rPr lang="en-US" sz="2400" dirty="0"/>
              <a:t>Service Learning Course Example </a:t>
            </a:r>
          </a:p>
          <a:p>
            <a:pPr lvl="1"/>
            <a:r>
              <a:rPr lang="en-US" sz="1600" b="1" i="1" dirty="0"/>
              <a:t>COJO 3190 Cross Cultural Communication</a:t>
            </a:r>
          </a:p>
          <a:p>
            <a:pPr lvl="2"/>
            <a:r>
              <a:rPr lang="en-US" sz="1200" b="1" i="1" dirty="0"/>
              <a:t>Dr. Tracey Owens Patten</a:t>
            </a:r>
          </a:p>
          <a:p>
            <a:pPr lvl="1"/>
            <a:r>
              <a:rPr lang="en-US" sz="1600" dirty="0"/>
              <a:t>Student project focused on Post-Traumatic Stress Syndrome. The class examined PTSS issues as related to military veterans, abuse survivors, survivors of terrorism, survivors of natural disasters, etc. The class heard personal testimonies of those that have been affected both directly and indirectly by PTSS. Hosted a “Chili Cookout for a Cause” with local Laramie restaurants and businesses to raise funds to be donated to the Albany County Safe Project. </a:t>
            </a:r>
          </a:p>
          <a:p>
            <a:endParaRPr lang="en-US" sz="1600"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6254044" y="2878666"/>
            <a:ext cx="936977" cy="948267"/>
          </a:xfrm>
          <a:prstGeom prst="rect">
            <a:avLst/>
          </a:prstGeom>
        </p:spPr>
      </p:pic>
    </p:spTree>
    <p:extLst>
      <p:ext uri="{BB962C8B-B14F-4D97-AF65-F5344CB8AC3E}">
        <p14:creationId xmlns:p14="http://schemas.microsoft.com/office/powerpoint/2010/main" val="375312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022"/>
            <a:ext cx="8229600" cy="1338616"/>
          </a:xfrm>
        </p:spPr>
        <p:txBody>
          <a:bodyPr/>
          <a:lstStyle/>
          <a:p>
            <a:r>
              <a:rPr lang="en-US" sz="3200" b="1" dirty="0"/>
              <a:t>Experiential Learning - MBA Strategic Project Initiative &amp; Jackson Leadership Summit</a:t>
            </a:r>
          </a:p>
        </p:txBody>
      </p:sp>
      <p:sp>
        <p:nvSpPr>
          <p:cNvPr id="3" name="Content Placeholder 2"/>
          <p:cNvSpPr>
            <a:spLocks noGrp="1"/>
          </p:cNvSpPr>
          <p:nvPr>
            <p:ph idx="1"/>
          </p:nvPr>
        </p:nvSpPr>
        <p:spPr>
          <a:xfrm>
            <a:off x="457200" y="1174044"/>
            <a:ext cx="8229600" cy="4619703"/>
          </a:xfrm>
        </p:spPr>
        <p:txBody>
          <a:bodyPr/>
          <a:lstStyle/>
          <a:p>
            <a:pPr marL="0" indent="0">
              <a:buNone/>
            </a:pPr>
            <a:r>
              <a:rPr lang="en-US" sz="2000" dirty="0"/>
              <a:t>The MBA program partners with industry in mutually-beneficial strategic initiative projects. These projects provide General and Energy MBA students with opportunities to apply their skills in a business environment and to assist corporations in addressing strategic initiatives. Students address sponsor-defined challenges under the guidance of MBA faculty and present their findings to organizational leaders.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816" y="3696972"/>
            <a:ext cx="2438400" cy="187642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3189" y="2938503"/>
            <a:ext cx="2324100" cy="169668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8300" y="5046034"/>
            <a:ext cx="4073878" cy="1495425"/>
          </a:xfrm>
          <a:prstGeom prst="rect">
            <a:avLst/>
          </a:prstGeom>
        </p:spPr>
      </p:pic>
    </p:spTree>
    <p:extLst>
      <p:ext uri="{BB962C8B-B14F-4D97-AF65-F5344CB8AC3E}">
        <p14:creationId xmlns:p14="http://schemas.microsoft.com/office/powerpoint/2010/main" val="483958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Shape 351"/>
          <p:cNvSpPr txBox="1">
            <a:spLocks noGrp="1"/>
          </p:cNvSpPr>
          <p:nvPr>
            <p:ph type="title"/>
          </p:nvPr>
        </p:nvSpPr>
        <p:spPr>
          <a:xfrm>
            <a:off x="786150" y="410826"/>
            <a:ext cx="7571700" cy="647009"/>
          </a:xfrm>
          <a:prstGeom prst="rect">
            <a:avLst/>
          </a:prstGeom>
        </p:spPr>
        <p:txBody>
          <a:bodyPr wrap="square" lIns="91425" tIns="91425" rIns="91425" bIns="91425" anchor="b" anchorCtr="0">
            <a:noAutofit/>
          </a:bodyPr>
          <a:lstStyle/>
          <a:p>
            <a:pPr lvl="0" rtl="0">
              <a:spcBef>
                <a:spcPts val="0"/>
              </a:spcBef>
              <a:buNone/>
            </a:pPr>
            <a:r>
              <a:rPr lang="en" sz="3600" b="1" dirty="0"/>
              <a:t>Outreach &amp; Partnerships </a:t>
            </a:r>
          </a:p>
        </p:txBody>
      </p:sp>
      <p:sp>
        <p:nvSpPr>
          <p:cNvPr id="352" name="Shape 352"/>
          <p:cNvSpPr txBox="1">
            <a:spLocks noGrp="1"/>
          </p:cNvSpPr>
          <p:nvPr>
            <p:ph type="body" idx="1"/>
          </p:nvPr>
        </p:nvSpPr>
        <p:spPr>
          <a:xfrm>
            <a:off x="786150" y="1057836"/>
            <a:ext cx="8357700" cy="5389340"/>
          </a:xfrm>
          <a:prstGeom prst="rect">
            <a:avLst/>
          </a:prstGeom>
        </p:spPr>
        <p:txBody>
          <a:bodyPr wrap="square" lIns="91425" tIns="91425" rIns="91425" bIns="91425" anchor="t" anchorCtr="0">
            <a:noAutofit/>
          </a:bodyPr>
          <a:lstStyle/>
          <a:p>
            <a:pPr marL="0" lvl="0" indent="0" rtl="0">
              <a:lnSpc>
                <a:spcPct val="90000"/>
              </a:lnSpc>
              <a:spcBef>
                <a:spcPts val="0"/>
              </a:spcBef>
              <a:buNone/>
            </a:pPr>
            <a:r>
              <a:rPr lang="en" sz="2400" b="1" dirty="0">
                <a:solidFill>
                  <a:srgbClr val="000000"/>
                </a:solidFill>
              </a:rPr>
              <a:t>Outreach and Partnership describe two different but related approaches to community engagement. </a:t>
            </a:r>
          </a:p>
          <a:p>
            <a:pPr lvl="0" rtl="0">
              <a:lnSpc>
                <a:spcPct val="90000"/>
              </a:lnSpc>
              <a:spcBef>
                <a:spcPts val="0"/>
              </a:spcBef>
              <a:buNone/>
            </a:pPr>
            <a:endParaRPr sz="2400" dirty="0">
              <a:solidFill>
                <a:srgbClr val="000000"/>
              </a:solidFill>
            </a:endParaRPr>
          </a:p>
          <a:p>
            <a:pPr marL="457200" lvl="0" indent="-355600" rtl="0">
              <a:lnSpc>
                <a:spcPct val="90000"/>
              </a:lnSpc>
              <a:spcBef>
                <a:spcPts val="0"/>
              </a:spcBef>
              <a:buClr>
                <a:srgbClr val="000000"/>
              </a:buClr>
              <a:buSzPct val="100000"/>
              <a:buAutoNum type="arabicPeriod"/>
            </a:pPr>
            <a:r>
              <a:rPr lang="en" sz="2200" u="sng" dirty="0">
                <a:solidFill>
                  <a:srgbClr val="000000"/>
                </a:solidFill>
              </a:rPr>
              <a:t>Outreach</a:t>
            </a:r>
            <a:r>
              <a:rPr lang="en" sz="2200" dirty="0">
                <a:solidFill>
                  <a:srgbClr val="000000"/>
                </a:solidFill>
              </a:rPr>
              <a:t> focuses on the application and provision of </a:t>
            </a:r>
            <a:r>
              <a:rPr lang="en" sz="2200" b="1" dirty="0">
                <a:solidFill>
                  <a:srgbClr val="000000"/>
                </a:solidFill>
              </a:rPr>
              <a:t>institutional resources</a:t>
            </a:r>
            <a:r>
              <a:rPr lang="en" sz="2200" dirty="0">
                <a:solidFill>
                  <a:srgbClr val="000000"/>
                </a:solidFill>
              </a:rPr>
              <a:t> for community use benefiting both campus and community. </a:t>
            </a:r>
          </a:p>
          <a:p>
            <a:pPr marL="457200" lvl="0" indent="-355600" rtl="0">
              <a:lnSpc>
                <a:spcPct val="90000"/>
              </a:lnSpc>
              <a:spcBef>
                <a:spcPts val="0"/>
              </a:spcBef>
              <a:buClr>
                <a:srgbClr val="000000"/>
              </a:buClr>
              <a:buSzPct val="100000"/>
              <a:buAutoNum type="arabicPeriod"/>
            </a:pPr>
            <a:r>
              <a:rPr lang="en" sz="2200" u="sng" dirty="0">
                <a:solidFill>
                  <a:srgbClr val="000000"/>
                </a:solidFill>
              </a:rPr>
              <a:t>Engagement</a:t>
            </a:r>
            <a:r>
              <a:rPr lang="en" sz="2200" dirty="0">
                <a:solidFill>
                  <a:srgbClr val="000000"/>
                </a:solidFill>
              </a:rPr>
              <a:t> focuses on </a:t>
            </a:r>
            <a:r>
              <a:rPr lang="en" sz="2200" b="1" dirty="0">
                <a:solidFill>
                  <a:srgbClr val="000000"/>
                </a:solidFill>
              </a:rPr>
              <a:t>collaborative interactions </a:t>
            </a:r>
            <a:r>
              <a:rPr lang="en" sz="2200" dirty="0">
                <a:solidFill>
                  <a:srgbClr val="000000"/>
                </a:solidFill>
              </a:rPr>
              <a:t>with community and related scholarship for the mutually beneficial exchange, exploration, discovery, and application of knowledge, information, and resources (e.g.. research, economic development, capacity building, etc.) and related scholarship.</a:t>
            </a:r>
          </a:p>
          <a:p>
            <a:pPr marL="457200" lvl="0" indent="-355600" rtl="0">
              <a:lnSpc>
                <a:spcPct val="90000"/>
              </a:lnSpc>
              <a:spcBef>
                <a:spcPts val="0"/>
              </a:spcBef>
              <a:buClr>
                <a:srgbClr val="000000"/>
              </a:buClr>
              <a:buSzPct val="100000"/>
              <a:buAutoNum type="arabicPeriod"/>
            </a:pPr>
            <a:endParaRPr lang="en" sz="2200" dirty="0">
              <a:solidFill>
                <a:srgbClr val="000000"/>
              </a:solidFill>
            </a:endParaRPr>
          </a:p>
          <a:p>
            <a:pPr marL="101600" lvl="0" indent="0" rtl="0">
              <a:lnSpc>
                <a:spcPct val="90000"/>
              </a:lnSpc>
              <a:spcBef>
                <a:spcPts val="0"/>
              </a:spcBef>
              <a:buClr>
                <a:srgbClr val="000000"/>
              </a:buClr>
              <a:buSzPct val="100000"/>
              <a:buNone/>
            </a:pPr>
            <a:r>
              <a:rPr lang="en" sz="2200" b="1" dirty="0">
                <a:solidFill>
                  <a:srgbClr val="000000"/>
                </a:solidFill>
              </a:rPr>
              <a:t>Outreach and Partnerships around Wyoming</a:t>
            </a:r>
          </a:p>
          <a:p>
            <a:pPr marL="844550" lvl="1" indent="-342900">
              <a:lnSpc>
                <a:spcPct val="90000"/>
              </a:lnSpc>
              <a:buClr>
                <a:srgbClr val="000000"/>
              </a:buClr>
              <a:buSzPct val="100000"/>
              <a:buAutoNum type="arabicPeriod"/>
            </a:pPr>
            <a:r>
              <a:rPr lang="en" sz="1800" dirty="0">
                <a:solidFill>
                  <a:srgbClr val="000000"/>
                </a:solidFill>
              </a:rPr>
              <a:t>View of UW around the state</a:t>
            </a:r>
          </a:p>
          <a:p>
            <a:pPr marL="844550" lvl="1" indent="-342900">
              <a:lnSpc>
                <a:spcPct val="90000"/>
              </a:lnSpc>
              <a:buClr>
                <a:srgbClr val="000000"/>
              </a:buClr>
              <a:buSzPct val="100000"/>
              <a:buAutoNum type="arabicPeriod"/>
            </a:pPr>
            <a:r>
              <a:rPr lang="en" sz="1800" dirty="0">
                <a:solidFill>
                  <a:srgbClr val="000000"/>
                </a:solidFill>
              </a:rPr>
              <a:t>Examples at UW</a:t>
            </a:r>
          </a:p>
          <a:p>
            <a:pPr marL="457200" lvl="0" indent="-355600" rtl="0">
              <a:lnSpc>
                <a:spcPct val="90000"/>
              </a:lnSpc>
              <a:spcBef>
                <a:spcPts val="0"/>
              </a:spcBef>
              <a:buClr>
                <a:srgbClr val="000000"/>
              </a:buClr>
              <a:buSzPct val="100000"/>
              <a:buAutoNum type="arabicPeriod"/>
            </a:pPr>
            <a:endParaRPr lang="en" sz="2000" dirty="0">
              <a:solidFill>
                <a:srgbClr val="000000"/>
              </a:solidFill>
            </a:endParaRPr>
          </a:p>
          <a:p>
            <a:pPr marL="282575" lvl="0" algn="r" rtl="0">
              <a:lnSpc>
                <a:spcPct val="90000"/>
              </a:lnSpc>
              <a:spcBef>
                <a:spcPts val="2000"/>
              </a:spcBef>
              <a:buClr>
                <a:srgbClr val="333333"/>
              </a:buClr>
              <a:buSzPct val="25000"/>
              <a:buFont typeface="Arial"/>
              <a:buNone/>
            </a:pPr>
            <a:endParaRPr sz="2500" dirty="0">
              <a:solidFill>
                <a:srgbClr val="000000"/>
              </a:solidFill>
            </a:endParaRPr>
          </a:p>
          <a:p>
            <a:pPr marL="282575" lvl="0" algn="r" rtl="0">
              <a:lnSpc>
                <a:spcPct val="90000"/>
              </a:lnSpc>
              <a:spcBef>
                <a:spcPts val="2000"/>
              </a:spcBef>
              <a:buClr>
                <a:srgbClr val="333333"/>
              </a:buClr>
              <a:buSzPct val="25000"/>
              <a:buFont typeface="Arial"/>
              <a:buNone/>
            </a:pPr>
            <a:endParaRPr sz="2500" dirty="0">
              <a:solidFill>
                <a:srgbClr val="000000"/>
              </a:solidFill>
            </a:endParaRPr>
          </a:p>
          <a:p>
            <a:pPr lvl="0" rtl="0">
              <a:lnSpc>
                <a:spcPct val="90000"/>
              </a:lnSpc>
              <a:spcBef>
                <a:spcPts val="0"/>
              </a:spcBef>
              <a:buNone/>
            </a:pPr>
            <a:endParaRPr sz="2500" dirty="0">
              <a:solidFill>
                <a:srgbClr val="000000"/>
              </a:solidFill>
            </a:endParaRPr>
          </a:p>
          <a:p>
            <a:pPr marL="0" lvl="0" indent="0" rtl="0">
              <a:spcBef>
                <a:spcPts val="2000"/>
              </a:spcBef>
              <a:buNone/>
            </a:pPr>
            <a:endParaRPr sz="2500" dirty="0">
              <a:solidFill>
                <a:srgbClr val="000000"/>
              </a:solidFill>
            </a:endParaRPr>
          </a:p>
        </p:txBody>
      </p:sp>
    </p:spTree>
    <p:extLst>
      <p:ext uri="{BB962C8B-B14F-4D97-AF65-F5344CB8AC3E}">
        <p14:creationId xmlns:p14="http://schemas.microsoft.com/office/powerpoint/2010/main" val="5989332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274638"/>
            <a:ext cx="8229600" cy="775229"/>
          </a:xfrm>
        </p:spPr>
        <p:txBody>
          <a:bodyPr>
            <a:noAutofit/>
          </a:bodyPr>
          <a:lstStyle/>
          <a:p>
            <a:r>
              <a:rPr lang="en-US" sz="3600" b="1" dirty="0">
                <a:cs typeface="FC-Futura-DemBld"/>
              </a:rPr>
              <a:t>Survey on Statewide Engagement</a:t>
            </a:r>
            <a:br>
              <a:rPr lang="en-US" b="1" dirty="0">
                <a:latin typeface="FC-Futura-DemBld"/>
                <a:cs typeface="FC-Futura-DemBld"/>
              </a:rPr>
            </a:br>
            <a:br>
              <a:rPr lang="en-US" b="1" dirty="0">
                <a:latin typeface="FC-Futura-DemBld"/>
                <a:cs typeface="FC-Futura-DemBld"/>
              </a:rPr>
            </a:br>
            <a:endParaRPr lang="en-US" b="1" dirty="0">
              <a:latin typeface="FC-Futura-DemBld"/>
              <a:cs typeface="FC-Futura-DemBld"/>
            </a:endParaRPr>
          </a:p>
        </p:txBody>
      </p:sp>
      <p:sp>
        <p:nvSpPr>
          <p:cNvPr id="10243" name="Rectangle 3"/>
          <p:cNvSpPr>
            <a:spLocks noGrp="1" noChangeArrowheads="1"/>
          </p:cNvSpPr>
          <p:nvPr>
            <p:ph idx="1"/>
          </p:nvPr>
        </p:nvSpPr>
        <p:spPr>
          <a:xfrm>
            <a:off x="457200" y="1253067"/>
            <a:ext cx="8229600" cy="4540680"/>
          </a:xfrm>
        </p:spPr>
        <p:txBody>
          <a:bodyPr/>
          <a:lstStyle/>
          <a:p>
            <a:pPr marL="0" indent="0">
              <a:buNone/>
            </a:pPr>
            <a:r>
              <a:rPr lang="en-US" sz="2400" b="1" dirty="0"/>
              <a:t>Fall 2016 Survey by </a:t>
            </a:r>
            <a:r>
              <a:rPr lang="en-US" sz="2400" b="1" dirty="0" err="1"/>
              <a:t>WySAC</a:t>
            </a:r>
            <a:r>
              <a:rPr lang="en-US" sz="2400" b="1" dirty="0"/>
              <a:t> of 722 Wyoming residents; margin of error of plus or minus 3.6 percentage points.</a:t>
            </a:r>
          </a:p>
          <a:p>
            <a:pPr marL="0" indent="0">
              <a:buNone/>
            </a:pPr>
            <a:endParaRPr lang="en-US" sz="1800" b="1" dirty="0"/>
          </a:p>
          <a:p>
            <a:r>
              <a:rPr lang="en-US" sz="2000" b="1" dirty="0"/>
              <a:t>36% of respondents gave UW an “A,” and 42 % offered a “B” rating</a:t>
            </a:r>
            <a:r>
              <a:rPr lang="en-US" sz="2000" dirty="0"/>
              <a:t>, with the average of all responses equating to 3.24 on a 4.0 scale. That “grade-point average” is the third highest since polling on UW’s performance began in 1984.  It is down from the all-time high of 3.31 in 2012.</a:t>
            </a:r>
          </a:p>
          <a:p>
            <a:r>
              <a:rPr lang="en-US" sz="2000" b="1" dirty="0"/>
              <a:t>On the issue of “being responsive to the needs of the state and its citizens,” 66% responded excellent or good </a:t>
            </a:r>
            <a:r>
              <a:rPr lang="en-US" sz="2000" dirty="0"/>
              <a:t>(14 percent rated UW’s performance as excellent and 52 percent as good).</a:t>
            </a:r>
          </a:p>
          <a:p>
            <a:r>
              <a:rPr lang="en-US" sz="2000" b="1" dirty="0"/>
              <a:t>On whether UW has “a strong level of engagement with your community,” 61% responded excellent or good </a:t>
            </a:r>
            <a:r>
              <a:rPr lang="en-US" sz="2000" dirty="0"/>
              <a:t>(19 percent said excellent, 42 percent good, 20 percent fair and 9 percent poor).</a:t>
            </a:r>
          </a:p>
        </p:txBody>
      </p:sp>
    </p:spTree>
    <p:extLst>
      <p:ext uri="{BB962C8B-B14F-4D97-AF65-F5344CB8AC3E}">
        <p14:creationId xmlns:p14="http://schemas.microsoft.com/office/powerpoint/2010/main" val="194456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b="1" dirty="0"/>
              <a:t>UW Outreach &amp; Partnerships </a:t>
            </a:r>
            <a:endParaRPr lang="en-US" b="1" dirty="0"/>
          </a:p>
        </p:txBody>
      </p:sp>
      <p:sp>
        <p:nvSpPr>
          <p:cNvPr id="3" name="Content Placeholder 2"/>
          <p:cNvSpPr>
            <a:spLocks noGrp="1"/>
          </p:cNvSpPr>
          <p:nvPr>
            <p:ph idx="1"/>
          </p:nvPr>
        </p:nvSpPr>
        <p:spPr>
          <a:xfrm>
            <a:off x="457200" y="1196622"/>
            <a:ext cx="8229600" cy="4597125"/>
          </a:xfrm>
        </p:spPr>
        <p:txBody>
          <a:bodyPr/>
          <a:lstStyle/>
          <a:p>
            <a:endParaRPr lang="en-US" dirty="0"/>
          </a:p>
          <a:p>
            <a:endParaRPr lang="en-US" dirty="0"/>
          </a:p>
          <a:p>
            <a:r>
              <a:rPr lang="en-US" dirty="0"/>
              <a:t>Examples of Outreach and Partnership in every college</a:t>
            </a:r>
          </a:p>
          <a:p>
            <a:pPr marL="0" indent="0">
              <a:buNone/>
            </a:pPr>
            <a:endParaRPr lang="en-US" dirty="0"/>
          </a:p>
          <a:p>
            <a:r>
              <a:rPr lang="en-US" dirty="0"/>
              <a:t>Just to highlight a few …</a:t>
            </a:r>
          </a:p>
          <a:p>
            <a:endParaRPr lang="en-US" dirty="0"/>
          </a:p>
        </p:txBody>
      </p:sp>
    </p:spTree>
    <p:extLst>
      <p:ext uri="{BB962C8B-B14F-4D97-AF65-F5344CB8AC3E}">
        <p14:creationId xmlns:p14="http://schemas.microsoft.com/office/powerpoint/2010/main" val="19743149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b="1" dirty="0"/>
              <a:t>College of Engineering and Applied Science and Partners - Western Sugar Greenhouse</a:t>
            </a:r>
          </a:p>
        </p:txBody>
      </p:sp>
      <p:sp>
        <p:nvSpPr>
          <p:cNvPr id="5" name="Content Placeholder 4"/>
          <p:cNvSpPr>
            <a:spLocks noGrp="1"/>
          </p:cNvSpPr>
          <p:nvPr>
            <p:ph sz="half" idx="1"/>
          </p:nvPr>
        </p:nvSpPr>
        <p:spPr>
          <a:xfrm>
            <a:off x="457199" y="1417639"/>
            <a:ext cx="5307807" cy="4554183"/>
          </a:xfrm>
        </p:spPr>
        <p:txBody>
          <a:bodyPr/>
          <a:lstStyle/>
          <a:p>
            <a:pPr marL="0" indent="0">
              <a:buNone/>
            </a:pPr>
            <a:r>
              <a:rPr lang="en-US" sz="1800" b="1" dirty="0"/>
              <a:t>Project Team</a:t>
            </a:r>
          </a:p>
          <a:p>
            <a:r>
              <a:rPr lang="en-US" sz="1550" b="1" dirty="0"/>
              <a:t>UW-Business-Community Partner Project to build and operate the greenhouse to be managed by the Big Horn Food Hub to provide fresh produce for local schools</a:t>
            </a:r>
          </a:p>
          <a:p>
            <a:pPr marL="0" indent="0">
              <a:buNone/>
            </a:pPr>
            <a:endParaRPr lang="en-US" sz="1550" b="1" dirty="0"/>
          </a:p>
          <a:p>
            <a:r>
              <a:rPr lang="en-US" sz="1550" b="1" dirty="0"/>
              <a:t>College of Engineering Building Energy Research Group (BERG) </a:t>
            </a:r>
            <a:r>
              <a:rPr lang="en-US" sz="1550" dirty="0"/>
              <a:t>expertise in architecture, solar heating, project management, building energy modeling, design and control operation of heating and cooling systems in buildings</a:t>
            </a:r>
          </a:p>
          <a:p>
            <a:r>
              <a:rPr lang="en-US" sz="1550" b="1" dirty="0"/>
              <a:t>College of Agriculture </a:t>
            </a:r>
            <a:r>
              <a:rPr lang="en-US" sz="1550" dirty="0"/>
              <a:t>expertise in horticulture, greenhouse operations, soils, extension; local foods consultant</a:t>
            </a:r>
          </a:p>
          <a:p>
            <a:r>
              <a:rPr lang="en-US" sz="1550" b="1" dirty="0"/>
              <a:t>Public Sector partners: </a:t>
            </a:r>
            <a:r>
              <a:rPr lang="en-US" sz="1550" dirty="0"/>
              <a:t>Wyoming Business Council, agribusiness (Wyoming Department of Agriculture), business incubation (Wyoming Entrepreneur Market Research Center)</a:t>
            </a:r>
          </a:p>
          <a:p>
            <a:r>
              <a:rPr lang="en-US" sz="1550" b="1" dirty="0"/>
              <a:t>Private Sector partners</a:t>
            </a:r>
            <a:r>
              <a:rPr lang="en-US" sz="1550" dirty="0"/>
              <a:t>:  project support/expertise (Lovell Sugar Plant Manager and CEO of Western Sugar)</a:t>
            </a:r>
          </a:p>
          <a:p>
            <a:endParaRPr lang="en-US" sz="1600"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765006" y="2791619"/>
            <a:ext cx="2857500" cy="2143125"/>
          </a:xfrm>
          <a:prstGeom prst="rect">
            <a:avLst/>
          </a:prstGeom>
        </p:spPr>
      </p:pic>
    </p:spTree>
    <p:extLst>
      <p:ext uri="{BB962C8B-B14F-4D97-AF65-F5344CB8AC3E}">
        <p14:creationId xmlns:p14="http://schemas.microsoft.com/office/powerpoint/2010/main" val="21941626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40785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err="1"/>
              <a:t>SaturdayU</a:t>
            </a:r>
            <a:br>
              <a:rPr lang="en-US" sz="3600" b="1" dirty="0"/>
            </a:br>
            <a:r>
              <a:rPr lang="en-US" sz="3600" b="1" dirty="0"/>
              <a:t>Community Outreach</a:t>
            </a:r>
          </a:p>
        </p:txBody>
      </p:sp>
      <p:sp>
        <p:nvSpPr>
          <p:cNvPr id="2" name="TextBox 1"/>
          <p:cNvSpPr txBox="1"/>
          <p:nvPr/>
        </p:nvSpPr>
        <p:spPr>
          <a:xfrm>
            <a:off x="2391263" y="2290447"/>
            <a:ext cx="1878985" cy="2862322"/>
          </a:xfrm>
          <a:prstGeom prst="rect">
            <a:avLst/>
          </a:prstGeom>
          <a:noFill/>
        </p:spPr>
        <p:txBody>
          <a:bodyPr wrap="square" rtlCol="0">
            <a:spAutoFit/>
          </a:bodyPr>
          <a:lstStyle/>
          <a:p>
            <a:r>
              <a:rPr lang="en-US" sz="2000" b="1" dirty="0" err="1"/>
              <a:t>SaturdayU</a:t>
            </a:r>
            <a:r>
              <a:rPr lang="en-US" sz="2000" b="1" dirty="0"/>
              <a:t>, in Pinedale</a:t>
            </a:r>
            <a:r>
              <a:rPr lang="en-US" sz="2000" dirty="0"/>
              <a:t>: Professor Robert Kelly, Anthropology, and Professor Caroline McCracken-Flesher, English.</a:t>
            </a:r>
          </a:p>
        </p:txBody>
      </p:sp>
      <p:sp>
        <p:nvSpPr>
          <p:cNvPr id="3" name="TextBox 2"/>
          <p:cNvSpPr txBox="1"/>
          <p:nvPr/>
        </p:nvSpPr>
        <p:spPr>
          <a:xfrm>
            <a:off x="6675528" y="2026146"/>
            <a:ext cx="1810512" cy="3477875"/>
          </a:xfrm>
          <a:prstGeom prst="rect">
            <a:avLst/>
          </a:prstGeom>
          <a:noFill/>
        </p:spPr>
        <p:txBody>
          <a:bodyPr wrap="square" rtlCol="0">
            <a:spAutoFit/>
          </a:bodyPr>
          <a:lstStyle/>
          <a:p>
            <a:r>
              <a:rPr lang="en-US" sz="2000" b="1" dirty="0" err="1"/>
              <a:t>SaturdayU</a:t>
            </a:r>
            <a:r>
              <a:rPr lang="en-US" sz="2000" b="1" dirty="0"/>
              <a:t> in Sheridan</a:t>
            </a:r>
            <a:r>
              <a:rPr lang="en-US" sz="2000" dirty="0"/>
              <a:t>: Professor Susan Aronstein, English, and Professor Paul Flesher, Philosophy and Religious Studies.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232" y="1682496"/>
            <a:ext cx="1531727" cy="407822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4423" y="1682497"/>
            <a:ext cx="1660346" cy="4078224"/>
          </a:xfrm>
          <a:prstGeom prst="rect">
            <a:avLst/>
          </a:prstGeom>
        </p:spPr>
      </p:pic>
    </p:spTree>
    <p:extLst>
      <p:ext uri="{BB962C8B-B14F-4D97-AF65-F5344CB8AC3E}">
        <p14:creationId xmlns:p14="http://schemas.microsoft.com/office/powerpoint/2010/main" val="4150609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7806"/>
          </a:xfrm>
        </p:spPr>
        <p:txBody>
          <a:bodyPr/>
          <a:lstStyle/>
          <a:p>
            <a:r>
              <a:rPr lang="en-US" sz="3600" b="1" dirty="0"/>
              <a:t>UW Clinics in 2016-17</a:t>
            </a:r>
          </a:p>
        </p:txBody>
      </p:sp>
      <p:sp>
        <p:nvSpPr>
          <p:cNvPr id="3" name="Content Placeholder 2"/>
          <p:cNvSpPr>
            <a:spLocks noGrp="1"/>
          </p:cNvSpPr>
          <p:nvPr>
            <p:ph idx="1"/>
          </p:nvPr>
        </p:nvSpPr>
        <p:spPr>
          <a:xfrm>
            <a:off x="457200" y="1309512"/>
            <a:ext cx="8229600" cy="4484236"/>
          </a:xfrm>
        </p:spPr>
        <p:txBody>
          <a:bodyPr/>
          <a:lstStyle/>
          <a:p>
            <a:r>
              <a:rPr lang="en-US" b="1" dirty="0"/>
              <a:t>College of Health Sciences, Speech-Language Pathology</a:t>
            </a:r>
          </a:p>
          <a:p>
            <a:pPr lvl="1"/>
            <a:r>
              <a:rPr lang="en-US" sz="1800" dirty="0"/>
              <a:t>Patient visits around Wyoming (15 counties served) to UW Speech and Hearing Clinics – Audiology: 972 patient visits; Speech: 1803 patient visits</a:t>
            </a:r>
          </a:p>
          <a:p>
            <a:pPr lvl="1"/>
            <a:r>
              <a:rPr lang="en-US" sz="1800" dirty="0"/>
              <a:t>Student practicum hours: 25,440 overall (14,400 in Wyoming)</a:t>
            </a:r>
          </a:p>
          <a:p>
            <a:r>
              <a:rPr lang="en-US" b="1" dirty="0"/>
              <a:t>College of Law – 6 legal clinics offered</a:t>
            </a:r>
          </a:p>
          <a:p>
            <a:pPr lvl="1"/>
            <a:r>
              <a:rPr lang="en-US" sz="1800" b="1" dirty="0"/>
              <a:t>Ex:</a:t>
            </a:r>
            <a:r>
              <a:rPr lang="en-US" sz="1800" dirty="0"/>
              <a:t>  </a:t>
            </a:r>
            <a:r>
              <a:rPr lang="en-US" sz="1800" b="1" dirty="0"/>
              <a:t>Civil Legal Services Clinic </a:t>
            </a:r>
            <a:r>
              <a:rPr lang="en-US" sz="1800" dirty="0"/>
              <a:t>– Provided legal assistance to Wyoming citizens for over 20 years.  Student interns represent low-income and marginalized individuals who cannot otherwise afford legal representation on general civil legal matters.</a:t>
            </a:r>
          </a:p>
        </p:txBody>
      </p:sp>
    </p:spTree>
    <p:extLst>
      <p:ext uri="{BB962C8B-B14F-4D97-AF65-F5344CB8AC3E}">
        <p14:creationId xmlns:p14="http://schemas.microsoft.com/office/powerpoint/2010/main" val="18695284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t>College of Arts and Sciences</a:t>
            </a:r>
            <a:br>
              <a:rPr lang="en-US" sz="3600" b="1" dirty="0"/>
            </a:br>
            <a:r>
              <a:rPr lang="en-US" sz="3600" b="1" dirty="0"/>
              <a:t>Community Engagement</a:t>
            </a:r>
          </a:p>
        </p:txBody>
      </p:sp>
      <p:pic>
        <p:nvPicPr>
          <p:cNvPr id="5" name="Picture 4"/>
          <p:cNvPicPr>
            <a:picLocks noChangeAspect="1"/>
          </p:cNvPicPr>
          <p:nvPr/>
        </p:nvPicPr>
        <p:blipFill>
          <a:blip r:embed="rId2"/>
          <a:stretch>
            <a:fillRect/>
          </a:stretch>
        </p:blipFill>
        <p:spPr>
          <a:xfrm>
            <a:off x="1298448" y="1778477"/>
            <a:ext cx="6547104" cy="3406171"/>
          </a:xfrm>
          <a:prstGeom prst="rect">
            <a:avLst/>
          </a:prstGeom>
        </p:spPr>
      </p:pic>
      <p:sp>
        <p:nvSpPr>
          <p:cNvPr id="7" name="TextBox 6"/>
          <p:cNvSpPr txBox="1"/>
          <p:nvPr/>
        </p:nvSpPr>
        <p:spPr>
          <a:xfrm>
            <a:off x="457200" y="5299408"/>
            <a:ext cx="8229600" cy="707886"/>
          </a:xfrm>
          <a:prstGeom prst="rect">
            <a:avLst/>
          </a:prstGeom>
          <a:noFill/>
        </p:spPr>
        <p:txBody>
          <a:bodyPr wrap="square" rtlCol="0">
            <a:spAutoFit/>
          </a:bodyPr>
          <a:lstStyle/>
          <a:p>
            <a:r>
              <a:rPr lang="en-US" sz="2000" dirty="0">
                <a:solidFill>
                  <a:srgbClr val="582C1E"/>
                </a:solidFill>
              </a:rPr>
              <a:t>Founded in 2012, The Wyoming Migration Initiative, advances understanding, appreciation, and conservation of Wyoming’s migratory ungulates. </a:t>
            </a:r>
          </a:p>
        </p:txBody>
      </p:sp>
    </p:spTree>
    <p:extLst>
      <p:ext uri="{BB962C8B-B14F-4D97-AF65-F5344CB8AC3E}">
        <p14:creationId xmlns:p14="http://schemas.microsoft.com/office/powerpoint/2010/main" val="6832346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40785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t>College of Arts and Sciences</a:t>
            </a:r>
            <a:br>
              <a:rPr lang="en-US" sz="3600" b="1" dirty="0"/>
            </a:br>
            <a:r>
              <a:rPr lang="en-US" sz="3600" b="1" dirty="0"/>
              <a:t>Community Engagement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385" y="1888802"/>
            <a:ext cx="3221497" cy="257842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9008" y="1887849"/>
            <a:ext cx="2907792" cy="257938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2034" y="1888802"/>
            <a:ext cx="1933822" cy="2578429"/>
          </a:xfrm>
          <a:prstGeom prst="rect">
            <a:avLst/>
          </a:prstGeom>
        </p:spPr>
      </p:pic>
      <p:sp>
        <p:nvSpPr>
          <p:cNvPr id="8" name="TextBox 7"/>
          <p:cNvSpPr txBox="1"/>
          <p:nvPr/>
        </p:nvSpPr>
        <p:spPr>
          <a:xfrm>
            <a:off x="457200" y="4544568"/>
            <a:ext cx="8229600" cy="1323439"/>
          </a:xfrm>
          <a:prstGeom prst="rect">
            <a:avLst/>
          </a:prstGeom>
          <a:noFill/>
        </p:spPr>
        <p:txBody>
          <a:bodyPr wrap="square" rtlCol="0">
            <a:spAutoFit/>
          </a:bodyPr>
          <a:lstStyle/>
          <a:p>
            <a:r>
              <a:rPr lang="en-US" sz="2000" dirty="0"/>
              <a:t>The Theatre for Young Audiences and Theatre Education Program (Theatre and Dance), toured regional schools with three productions.   </a:t>
            </a:r>
            <a:r>
              <a:rPr lang="en-US" sz="2000" b="1" dirty="0"/>
              <a:t>Above Left:  </a:t>
            </a:r>
            <a:r>
              <a:rPr lang="en-US" sz="2000" i="1" dirty="0"/>
              <a:t>The Effects of Chemicals on Bees </a:t>
            </a:r>
            <a:r>
              <a:rPr lang="en-US" sz="2000" dirty="0"/>
              <a:t>(cross-disciplinary dance drama); </a:t>
            </a:r>
            <a:r>
              <a:rPr lang="en-US" sz="2000" b="1" dirty="0"/>
              <a:t>Above middle:</a:t>
            </a:r>
            <a:r>
              <a:rPr lang="en-US" sz="2000" dirty="0"/>
              <a:t> Makayla </a:t>
            </a:r>
            <a:r>
              <a:rPr lang="en-US" sz="2000" dirty="0" err="1"/>
              <a:t>Buszek</a:t>
            </a:r>
            <a:r>
              <a:rPr lang="en-US" sz="2000" dirty="0"/>
              <a:t> and her puppets; </a:t>
            </a:r>
            <a:r>
              <a:rPr lang="en-US" sz="2000" b="1" dirty="0"/>
              <a:t>Above Right: </a:t>
            </a:r>
            <a:r>
              <a:rPr lang="en-US" sz="2000" dirty="0"/>
              <a:t>Flamenco Denver</a:t>
            </a:r>
          </a:p>
        </p:txBody>
      </p:sp>
    </p:spTree>
    <p:extLst>
      <p:ext uri="{BB962C8B-B14F-4D97-AF65-F5344CB8AC3E}">
        <p14:creationId xmlns:p14="http://schemas.microsoft.com/office/powerpoint/2010/main" val="2694800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latin typeface="+mn-lt"/>
              </a:rPr>
              <a:t>Centrality of Engagement in Higher Education</a:t>
            </a:r>
          </a:p>
        </p:txBody>
      </p:sp>
      <p:sp>
        <p:nvSpPr>
          <p:cNvPr id="3" name="Content Placeholder 2"/>
          <p:cNvSpPr>
            <a:spLocks noGrp="1"/>
          </p:cNvSpPr>
          <p:nvPr>
            <p:ph idx="1"/>
          </p:nvPr>
        </p:nvSpPr>
        <p:spPr/>
        <p:txBody>
          <a:bodyPr/>
          <a:lstStyle/>
          <a:p>
            <a:pPr marL="0" indent="0">
              <a:buNone/>
            </a:pPr>
            <a:endParaRPr lang="en-US" sz="2000" dirty="0"/>
          </a:p>
          <a:p>
            <a:pPr marL="0" indent="0">
              <a:buNone/>
            </a:pPr>
            <a:r>
              <a:rPr lang="en-US" sz="2200" dirty="0"/>
              <a:t>“… [T]he understanding that not all knowledge and expertise resides in the academy, and that </a:t>
            </a:r>
            <a:r>
              <a:rPr lang="en-US" sz="2200" u="sng" dirty="0"/>
              <a:t>both expertise and great learning opportunities in teaching and scholarship also reside in non-academic settings.</a:t>
            </a:r>
            <a:r>
              <a:rPr lang="en-US" sz="2200" dirty="0"/>
              <a:t> By recommitting to their societal contract, public and land-grant universities can fulfill their promise as institutions that </a:t>
            </a:r>
            <a:r>
              <a:rPr lang="en-US" sz="2200" u="sng" dirty="0"/>
              <a:t>produce knowledge that benefits society</a:t>
            </a:r>
            <a:r>
              <a:rPr lang="en-US" sz="2200" dirty="0"/>
              <a:t> and prepares students for productive citizenship in a democratic society…. [It] posits </a:t>
            </a:r>
            <a:r>
              <a:rPr lang="en-US" sz="2200" u="sng" dirty="0"/>
              <a:t>a new framework for scholarship that moves away from emphasizing products to emphasizing impact</a:t>
            </a:r>
            <a:r>
              <a:rPr lang="en-US" sz="2200" dirty="0"/>
              <a:t>.”</a:t>
            </a:r>
          </a:p>
          <a:p>
            <a:pPr marL="0" indent="0">
              <a:buNone/>
            </a:pPr>
            <a:endParaRPr lang="en-US" sz="2000" dirty="0"/>
          </a:p>
          <a:p>
            <a:pPr marL="0" indent="0">
              <a:buNone/>
            </a:pPr>
            <a:endParaRPr lang="en-US" sz="2400" dirty="0"/>
          </a:p>
          <a:p>
            <a:pPr marL="0" indent="0">
              <a:buNone/>
            </a:pPr>
            <a:r>
              <a:rPr lang="en-US" sz="1600" dirty="0"/>
              <a:t>								- Association of Public and Land Grant Universities</a:t>
            </a:r>
          </a:p>
        </p:txBody>
      </p:sp>
    </p:spTree>
    <p:extLst>
      <p:ext uri="{BB962C8B-B14F-4D97-AF65-F5344CB8AC3E}">
        <p14:creationId xmlns:p14="http://schemas.microsoft.com/office/powerpoint/2010/main" val="10479495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College of Agriculture and Natural Resources Engagement</a:t>
            </a:r>
          </a:p>
        </p:txBody>
      </p:sp>
      <p:sp>
        <p:nvSpPr>
          <p:cNvPr id="3" name="Content Placeholder 2"/>
          <p:cNvSpPr>
            <a:spLocks noGrp="1"/>
          </p:cNvSpPr>
          <p:nvPr>
            <p:ph idx="1"/>
          </p:nvPr>
        </p:nvSpPr>
        <p:spPr>
          <a:xfrm>
            <a:off x="457200" y="1061156"/>
            <a:ext cx="8229600" cy="4732591"/>
          </a:xfrm>
        </p:spPr>
        <p:txBody>
          <a:bodyPr/>
          <a:lstStyle/>
          <a:p>
            <a:endParaRPr lang="en-US" sz="1800" dirty="0"/>
          </a:p>
          <a:p>
            <a:r>
              <a:rPr lang="en-US" sz="1800" b="1" dirty="0"/>
              <a:t>UW Extension </a:t>
            </a:r>
            <a:r>
              <a:rPr lang="en-US" sz="1800" dirty="0"/>
              <a:t>- "Extending Knowledge, Changing Lives". Programs in 4-H and youth development, agriculture, horticulture, nutrition, food safety, natural resources, ecosystems, and community development education </a:t>
            </a:r>
          </a:p>
          <a:p>
            <a:r>
              <a:rPr lang="en-US" sz="1800" b="1" dirty="0"/>
              <a:t>Wyoming Agricultural Experiment Stations </a:t>
            </a:r>
            <a:r>
              <a:rPr lang="en-US" sz="1800" dirty="0"/>
              <a:t>statewide since 1891</a:t>
            </a:r>
          </a:p>
          <a:p>
            <a:pPr lvl="1"/>
            <a:r>
              <a:rPr lang="en-US" sz="1800" dirty="0"/>
              <a:t>Production Ag Research Priorities and Ag Corporations</a:t>
            </a:r>
          </a:p>
          <a:p>
            <a:pPr lvl="1"/>
            <a:r>
              <a:rPr lang="en-US" sz="1800" dirty="0"/>
              <a:t>Formal meetings and field days; advisory boards; service on committees</a:t>
            </a:r>
          </a:p>
          <a:p>
            <a:pPr lvl="1"/>
            <a:r>
              <a:rPr lang="en-US" sz="1800" dirty="0"/>
              <a:t>Professional meetings at all scales</a:t>
            </a:r>
          </a:p>
          <a:p>
            <a:pPr lvl="2"/>
            <a:r>
              <a:rPr lang="en-US" sz="1800" dirty="0"/>
              <a:t>Economic Development</a:t>
            </a:r>
          </a:p>
          <a:p>
            <a:pPr lvl="2"/>
            <a:r>
              <a:rPr lang="en-US" sz="1800" dirty="0"/>
              <a:t>Chambers of Commerce</a:t>
            </a:r>
          </a:p>
          <a:p>
            <a:pPr lvl="1"/>
            <a:r>
              <a:rPr lang="en-US" sz="1800" dirty="0"/>
              <a:t>Living and engaging </a:t>
            </a:r>
          </a:p>
          <a:p>
            <a:pPr marL="457200" lvl="1" indent="0">
              <a:buNone/>
            </a:pPr>
            <a:r>
              <a:rPr lang="en-US" sz="1800" dirty="0"/>
              <a:t>	in the communities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0842" y="3427451"/>
            <a:ext cx="3951111" cy="2821066"/>
          </a:xfrm>
          <a:prstGeom prst="rect">
            <a:avLst/>
          </a:prstGeom>
          <a:ln>
            <a:solidFill>
              <a:srgbClr val="C00000"/>
            </a:solidFill>
          </a:ln>
        </p:spPr>
      </p:pic>
    </p:spTree>
    <p:extLst>
      <p:ext uri="{BB962C8B-B14F-4D97-AF65-F5344CB8AC3E}">
        <p14:creationId xmlns:p14="http://schemas.microsoft.com/office/powerpoint/2010/main" val="40320500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274638"/>
            <a:ext cx="8229600" cy="1143000"/>
          </a:xfrm>
        </p:spPr>
        <p:txBody>
          <a:bodyPr/>
          <a:lstStyle/>
          <a:p>
            <a:r>
              <a:rPr lang="en-US" sz="3600" b="1" dirty="0"/>
              <a:t>Service, Leadership + Community Engagement (SLCE)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6400" y="3462866"/>
            <a:ext cx="3657600" cy="303671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8218" y="5127977"/>
            <a:ext cx="1645920" cy="1371600"/>
          </a:xfrm>
          <a:prstGeom prst="rect">
            <a:avLst/>
          </a:prstGeom>
        </p:spPr>
      </p:pic>
      <p:sp>
        <p:nvSpPr>
          <p:cNvPr id="6" name="Rectangle 5"/>
          <p:cNvSpPr/>
          <p:nvPr/>
        </p:nvSpPr>
        <p:spPr>
          <a:xfrm>
            <a:off x="457200" y="2136339"/>
            <a:ext cx="4667956" cy="2677656"/>
          </a:xfrm>
          <a:prstGeom prst="rect">
            <a:avLst/>
          </a:prstGeom>
        </p:spPr>
        <p:txBody>
          <a:bodyPr wrap="square">
            <a:spAutoFit/>
          </a:bodyPr>
          <a:lstStyle/>
          <a:p>
            <a:r>
              <a:rPr lang="en-US" sz="2400" dirty="0"/>
              <a:t>The Big Event is an opportunity for UW students to say thank you to residents of the greater Laramie community for the support they provide to college students. </a:t>
            </a:r>
            <a:r>
              <a:rPr lang="en-US" sz="2400" b="1" dirty="0"/>
              <a:t>700 student volunteers serving nearly 150 locations in October 2017.</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1749778"/>
            <a:ext cx="3657600" cy="2370666"/>
          </a:xfrm>
          <a:prstGeom prst="rect">
            <a:avLst/>
          </a:prstGeom>
        </p:spPr>
      </p:pic>
    </p:spTree>
    <p:extLst>
      <p:ext uri="{BB962C8B-B14F-4D97-AF65-F5344CB8AC3E}">
        <p14:creationId xmlns:p14="http://schemas.microsoft.com/office/powerpoint/2010/main" val="36280613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600"/>
            <a:ext cx="8229600" cy="677333"/>
          </a:xfrm>
        </p:spPr>
        <p:txBody>
          <a:bodyPr/>
          <a:lstStyle/>
          <a:p>
            <a:r>
              <a:rPr lang="en-US" sz="2800" b="1" dirty="0"/>
              <a:t>School of Energy Resources and </a:t>
            </a:r>
            <a:r>
              <a:rPr lang="en-US" sz="2800" b="1" dirty="0" err="1"/>
              <a:t>Haub</a:t>
            </a:r>
            <a:r>
              <a:rPr lang="en-US" sz="2800" b="1" dirty="0"/>
              <a:t> School of Environment and Natural Resources</a:t>
            </a:r>
            <a:br>
              <a:rPr lang="en-US" sz="2800" b="1" dirty="0"/>
            </a:br>
            <a:endParaRPr lang="en-US"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26480" y="4143146"/>
            <a:ext cx="2573838" cy="163161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011513"/>
            <a:ext cx="2665828" cy="1752536"/>
          </a:xfrm>
          <a:prstGeom prst="rect">
            <a:avLst/>
          </a:prstGeom>
        </p:spPr>
      </p:pic>
      <p:sp>
        <p:nvSpPr>
          <p:cNvPr id="6" name="Rectangle 5"/>
          <p:cNvSpPr/>
          <p:nvPr/>
        </p:nvSpPr>
        <p:spPr>
          <a:xfrm>
            <a:off x="457200" y="959556"/>
            <a:ext cx="8485717" cy="3416320"/>
          </a:xfrm>
          <a:prstGeom prst="rect">
            <a:avLst/>
          </a:prstGeom>
        </p:spPr>
        <p:txBody>
          <a:bodyPr wrap="square">
            <a:spAutoFit/>
          </a:bodyPr>
          <a:lstStyle/>
          <a:p>
            <a:r>
              <a:rPr lang="en-US" sz="2400" b="1" dirty="0"/>
              <a:t>School of Energy Resources </a:t>
            </a:r>
            <a:r>
              <a:rPr lang="en-US" sz="2400" dirty="0"/>
              <a:t>- Transfer of technology and knowledge to Wyoming's energy stakeholders; collaborate with UW colleges, Wyoming community colleges, industry and state constituents lead to the staging of a variety programming</a:t>
            </a:r>
          </a:p>
          <a:p>
            <a:r>
              <a:rPr lang="en-US" sz="2400" b="1" dirty="0" err="1"/>
              <a:t>Haub</a:t>
            </a:r>
            <a:r>
              <a:rPr lang="en-US" sz="2400" b="1" dirty="0"/>
              <a:t> School and </a:t>
            </a:r>
            <a:r>
              <a:rPr lang="en-US" sz="2400" b="1" dirty="0" err="1"/>
              <a:t>Ruckleshaus</a:t>
            </a:r>
            <a:r>
              <a:rPr lang="en-US" sz="2400" b="1" dirty="0"/>
              <a:t> Institute </a:t>
            </a:r>
            <a:r>
              <a:rPr lang="en-US" sz="2400" dirty="0"/>
              <a:t>– Sponsorship of a variety of forums, cooperation with agencies, neutral third-party facilitation and mediation services to help communities resolve natural resource challenges</a:t>
            </a:r>
            <a:br>
              <a:rPr lang="en-US" sz="2400" dirty="0"/>
            </a:br>
            <a:endParaRPr lang="en-US" sz="24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9763" y="4153861"/>
            <a:ext cx="2489982" cy="1610188"/>
          </a:xfrm>
          <a:prstGeom prst="rect">
            <a:avLst/>
          </a:prstGeom>
        </p:spPr>
      </p:pic>
    </p:spTree>
    <p:extLst>
      <p:ext uri="{BB962C8B-B14F-4D97-AF65-F5344CB8AC3E}">
        <p14:creationId xmlns:p14="http://schemas.microsoft.com/office/powerpoint/2010/main" val="4199474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7806"/>
          </a:xfrm>
        </p:spPr>
        <p:txBody>
          <a:bodyPr/>
          <a:lstStyle/>
          <a:p>
            <a:r>
              <a:rPr lang="en-US" sz="3600" b="1" dirty="0"/>
              <a:t>Center for Global Studies Lecture Series by the Numbers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28099990"/>
              </p:ext>
            </p:extLst>
          </p:nvPr>
        </p:nvGraphicFramePr>
        <p:xfrm>
          <a:off x="457200" y="1332089"/>
          <a:ext cx="8229600" cy="443653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p:nvPr>
            <p:extLst>
              <p:ext uri="{D42A27DB-BD31-4B8C-83A1-F6EECF244321}">
                <p14:modId xmlns:p14="http://schemas.microsoft.com/office/powerpoint/2010/main" val="899078895"/>
              </p:ext>
            </p:extLst>
          </p:nvPr>
        </p:nvGraphicFramePr>
        <p:xfrm>
          <a:off x="1106311" y="1525024"/>
          <a:ext cx="2449689" cy="15554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715005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Shape 416"/>
          <p:cNvSpPr txBox="1">
            <a:spLocks noGrp="1"/>
          </p:cNvSpPr>
          <p:nvPr>
            <p:ph type="title"/>
          </p:nvPr>
        </p:nvSpPr>
        <p:spPr>
          <a:xfrm>
            <a:off x="786150" y="410825"/>
            <a:ext cx="8026200" cy="700523"/>
          </a:xfrm>
          <a:prstGeom prst="rect">
            <a:avLst/>
          </a:prstGeom>
        </p:spPr>
        <p:txBody>
          <a:bodyPr wrap="square" lIns="91425" tIns="91425" rIns="91425" bIns="91425" anchor="b" anchorCtr="0">
            <a:noAutofit/>
          </a:bodyPr>
          <a:lstStyle/>
          <a:p>
            <a:pPr lvl="0" rtl="0">
              <a:spcBef>
                <a:spcPts val="0"/>
              </a:spcBef>
              <a:buNone/>
            </a:pPr>
            <a:r>
              <a:rPr lang="en" sz="3600" b="1" dirty="0"/>
              <a:t>Engagement Opportunity at UW Now</a:t>
            </a:r>
          </a:p>
        </p:txBody>
      </p:sp>
      <p:sp>
        <p:nvSpPr>
          <p:cNvPr id="417" name="Shape 417"/>
          <p:cNvSpPr txBox="1">
            <a:spLocks noGrp="1"/>
          </p:cNvSpPr>
          <p:nvPr>
            <p:ph type="body" idx="1"/>
          </p:nvPr>
        </p:nvSpPr>
        <p:spPr>
          <a:xfrm>
            <a:off x="365760" y="1111348"/>
            <a:ext cx="8446590" cy="5335827"/>
          </a:xfrm>
          <a:prstGeom prst="rect">
            <a:avLst/>
          </a:prstGeom>
        </p:spPr>
        <p:txBody>
          <a:bodyPr wrap="square" lIns="91425" tIns="91425" rIns="91425" bIns="91425" anchor="t" anchorCtr="0">
            <a:noAutofit/>
          </a:bodyPr>
          <a:lstStyle/>
          <a:p>
            <a:pPr marL="457200" lvl="0" indent="-457200">
              <a:buAutoNum type="arabicPeriod"/>
            </a:pPr>
            <a:r>
              <a:rPr lang="en-US" sz="2400" dirty="0"/>
              <a:t>Coordinate and streamline engagement efforts to achieve enhanced consistency, follow-through, communication, marketing, and impact</a:t>
            </a:r>
          </a:p>
          <a:p>
            <a:pPr marL="457200" lvl="0" indent="-457200">
              <a:buAutoNum type="arabicPeriod"/>
            </a:pPr>
            <a:r>
              <a:rPr lang="en-US" sz="2400" dirty="0"/>
              <a:t>Provide a portal of access to UW for the citizens of Wyoming (and beyond)</a:t>
            </a:r>
          </a:p>
          <a:p>
            <a:pPr marL="457200" lvl="0" indent="-457200">
              <a:buAutoNum type="arabicPeriod"/>
            </a:pPr>
            <a:r>
              <a:rPr lang="en-US" sz="2400" dirty="0"/>
              <a:t>Strengthen UW’s culture of engagement with enhanced recognition and reward</a:t>
            </a:r>
          </a:p>
          <a:p>
            <a:pPr marL="457200" lvl="0" indent="-457200">
              <a:buAutoNum type="arabicPeriod"/>
            </a:pPr>
            <a:r>
              <a:rPr lang="en-US" sz="2400" dirty="0"/>
              <a:t>Whenever possible, integrate engagement with other institutional initiatives and offices (e.g. admissions, distance education, community college/regional centers, Extension, entrepreneurship, etc.)</a:t>
            </a:r>
          </a:p>
          <a:p>
            <a:pPr marL="457200" lvl="0" indent="-457200">
              <a:buAutoNum type="arabicPeriod"/>
            </a:pPr>
            <a:r>
              <a:rPr lang="en-US" sz="2400" dirty="0"/>
              <a:t>Become a Carnegie designated engagement university and use this designation in university marketing efforts</a:t>
            </a:r>
          </a:p>
          <a:p>
            <a:pPr marL="914400" lvl="0" indent="-355600" rtl="0">
              <a:spcBef>
                <a:spcPts val="0"/>
              </a:spcBef>
              <a:buClr>
                <a:srgbClr val="000000"/>
              </a:buClr>
              <a:buSzPct val="100000"/>
              <a:buAutoNum type="arabicPeriod"/>
            </a:pPr>
            <a:endParaRPr lang="en" sz="3600" dirty="0">
              <a:solidFill>
                <a:srgbClr val="000000"/>
              </a:solidFill>
            </a:endParaRPr>
          </a:p>
          <a:p>
            <a:pPr marL="282575" lvl="0" indent="-282575" rtl="0">
              <a:spcBef>
                <a:spcPts val="2000"/>
              </a:spcBef>
              <a:buClr>
                <a:srgbClr val="333333"/>
              </a:buClr>
              <a:buSzPct val="109090"/>
              <a:buFont typeface="Lustria"/>
              <a:buNone/>
            </a:pPr>
            <a:endParaRPr sz="2200" dirty="0">
              <a:solidFill>
                <a:srgbClr val="000000"/>
              </a:solidFill>
            </a:endParaRPr>
          </a:p>
          <a:p>
            <a:pPr marL="0" lvl="0" indent="0" rtl="0">
              <a:spcBef>
                <a:spcPts val="2000"/>
              </a:spcBef>
              <a:buNone/>
            </a:pPr>
            <a:endParaRPr sz="2200" dirty="0">
              <a:solidFill>
                <a:srgbClr val="000000"/>
              </a:solidFill>
            </a:endParaRPr>
          </a:p>
        </p:txBody>
      </p:sp>
    </p:spTree>
    <p:extLst>
      <p:ext uri="{BB962C8B-B14F-4D97-AF65-F5344CB8AC3E}">
        <p14:creationId xmlns:p14="http://schemas.microsoft.com/office/powerpoint/2010/main" val="19709966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C-Futura-DemBld"/>
                <a:cs typeface="FC-Futura-DemBld"/>
              </a:rPr>
              <a:t>What’s coming next for the task force?</a:t>
            </a:r>
            <a:br>
              <a:rPr lang="en-US" dirty="0">
                <a:latin typeface="FC-Futura-DemBld"/>
                <a:cs typeface="FC-Futura-DemBld"/>
              </a:rPr>
            </a:br>
            <a:endParaRPr lang="en-US" dirty="0">
              <a:latin typeface="FC-Futura-DemBld"/>
              <a:cs typeface="FC-Futura-DemBld"/>
            </a:endParaRPr>
          </a:p>
        </p:txBody>
      </p:sp>
      <p:sp>
        <p:nvSpPr>
          <p:cNvPr id="3" name="Content Placeholder 2"/>
          <p:cNvSpPr>
            <a:spLocks noGrp="1"/>
          </p:cNvSpPr>
          <p:nvPr>
            <p:ph idx="1"/>
          </p:nvPr>
        </p:nvSpPr>
        <p:spPr>
          <a:xfrm>
            <a:off x="457200" y="1640540"/>
            <a:ext cx="8229600" cy="4153207"/>
          </a:xfrm>
        </p:spPr>
        <p:txBody>
          <a:bodyPr/>
          <a:lstStyle/>
          <a:p>
            <a:endParaRPr lang="en-US" sz="2000" dirty="0"/>
          </a:p>
          <a:p>
            <a:r>
              <a:rPr lang="en-US" sz="2400" dirty="0"/>
              <a:t>December 2017 - Preliminary committee reports</a:t>
            </a:r>
          </a:p>
          <a:p>
            <a:r>
              <a:rPr lang="en-US" sz="2400" dirty="0"/>
              <a:t>December - website launch page</a:t>
            </a:r>
          </a:p>
          <a:p>
            <a:r>
              <a:rPr lang="en-US" sz="2400" dirty="0"/>
              <a:t>December-February - Inventory exercise, Dean/Dept. Head survey</a:t>
            </a:r>
          </a:p>
          <a:p>
            <a:r>
              <a:rPr lang="en-US" sz="2400" dirty="0"/>
              <a:t>January-February - Focus groups in 13 Wyoming communities</a:t>
            </a:r>
          </a:p>
          <a:p>
            <a:r>
              <a:rPr lang="en-US" sz="2400" dirty="0"/>
              <a:t>Late March-Early April - Report to the President and Provost and Campus Community for comment</a:t>
            </a:r>
          </a:p>
          <a:p>
            <a:r>
              <a:rPr lang="en-US" sz="2400" dirty="0"/>
              <a:t>May 2018 - Revised report submitted to President and Provost</a:t>
            </a:r>
          </a:p>
        </p:txBody>
      </p:sp>
    </p:spTree>
    <p:extLst>
      <p:ext uri="{BB962C8B-B14F-4D97-AF65-F5344CB8AC3E}">
        <p14:creationId xmlns:p14="http://schemas.microsoft.com/office/powerpoint/2010/main" val="11834196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AB512-DC26-4A2F-BD56-677226846ED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1840BFF-AC5A-4471-8F99-634E45EF373C}"/>
              </a:ext>
            </a:extLst>
          </p:cNvPr>
          <p:cNvSpPr>
            <a:spLocks noGrp="1"/>
          </p:cNvSpPr>
          <p:nvPr>
            <p:ph idx="1"/>
          </p:nvPr>
        </p:nvSpPr>
        <p:spPr/>
        <p:txBody>
          <a:bodyPr/>
          <a:lstStyle/>
          <a:p>
            <a:pPr marL="0" indent="0">
              <a:buNone/>
            </a:pPr>
            <a:endParaRPr lang="en-US" sz="4400" dirty="0"/>
          </a:p>
          <a:p>
            <a:pPr marL="0" indent="0" algn="ctr">
              <a:buNone/>
            </a:pPr>
            <a:r>
              <a:rPr lang="en-US" sz="4400" dirty="0"/>
              <a:t>Questions and Discussion?</a:t>
            </a:r>
          </a:p>
        </p:txBody>
      </p:sp>
    </p:spTree>
    <p:extLst>
      <p:ext uri="{BB962C8B-B14F-4D97-AF65-F5344CB8AC3E}">
        <p14:creationId xmlns:p14="http://schemas.microsoft.com/office/powerpoint/2010/main" val="3152115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UW’s Land Grant Mission &amp; Commitment to the State</a:t>
            </a:r>
          </a:p>
        </p:txBody>
      </p:sp>
      <p:sp>
        <p:nvSpPr>
          <p:cNvPr id="3" name="Content Placeholder 2"/>
          <p:cNvSpPr>
            <a:spLocks noGrp="1"/>
          </p:cNvSpPr>
          <p:nvPr>
            <p:ph idx="1"/>
          </p:nvPr>
        </p:nvSpPr>
        <p:spPr/>
        <p:txBody>
          <a:bodyPr/>
          <a:lstStyle/>
          <a:p>
            <a:r>
              <a:rPr lang="en-US" sz="2400" u="sng" dirty="0"/>
              <a:t>Morrill Act Purpose</a:t>
            </a:r>
            <a:r>
              <a:rPr lang="en-US" sz="2400" dirty="0"/>
              <a:t>:  Enable all citizens of the US to participate in the nation’s economic and social progress; focus on practical public education for citizens</a:t>
            </a:r>
          </a:p>
          <a:p>
            <a:r>
              <a:rPr lang="en-US" sz="2400" u="sng" dirty="0"/>
              <a:t>Engagement &amp; Land Grant Mission of the 21</a:t>
            </a:r>
            <a:r>
              <a:rPr lang="en-US" sz="2400" u="sng" baseline="30000" dirty="0"/>
              <a:t>st</a:t>
            </a:r>
            <a:r>
              <a:rPr lang="en-US" sz="2400" u="sng" dirty="0"/>
              <a:t> Century </a:t>
            </a:r>
          </a:p>
          <a:p>
            <a:pPr lvl="1"/>
            <a:r>
              <a:rPr lang="en-US" sz="2000" dirty="0"/>
              <a:t>Embrace commitment to service to our community</a:t>
            </a:r>
          </a:p>
          <a:p>
            <a:pPr lvl="1"/>
            <a:r>
              <a:rPr lang="en-US" sz="2000" dirty="0"/>
              <a:t>Commitment to reciprocity, collaboration, and partnership</a:t>
            </a:r>
          </a:p>
          <a:p>
            <a:r>
              <a:rPr lang="en-US" sz="2400" dirty="0"/>
              <a:t>2016-17 - Strategic Planning Listening Sessions showed a deep commitment to this at UW &amp; need to better coordinate these efforts</a:t>
            </a:r>
          </a:p>
          <a:p>
            <a:r>
              <a:rPr lang="en-US" sz="2400" dirty="0"/>
              <a:t>Engagement Task Force is the vehicle to articulate this mission</a:t>
            </a:r>
          </a:p>
        </p:txBody>
      </p:sp>
    </p:spTree>
    <p:extLst>
      <p:ext uri="{BB962C8B-B14F-4D97-AF65-F5344CB8AC3E}">
        <p14:creationId xmlns:p14="http://schemas.microsoft.com/office/powerpoint/2010/main" val="607455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UW’s Engagement Task Force</a:t>
            </a:r>
            <a:br>
              <a:rPr lang="en-US" sz="3600" dirty="0"/>
            </a:br>
            <a:endParaRPr lang="en-US" sz="3600" dirty="0"/>
          </a:p>
        </p:txBody>
      </p:sp>
      <p:sp>
        <p:nvSpPr>
          <p:cNvPr id="3" name="Content Placeholder 2"/>
          <p:cNvSpPr>
            <a:spLocks noGrp="1"/>
          </p:cNvSpPr>
          <p:nvPr>
            <p:ph idx="1"/>
          </p:nvPr>
        </p:nvSpPr>
        <p:spPr>
          <a:xfrm>
            <a:off x="457200" y="1095022"/>
            <a:ext cx="8229600" cy="4698725"/>
          </a:xfrm>
        </p:spPr>
        <p:txBody>
          <a:bodyPr/>
          <a:lstStyle/>
          <a:p>
            <a:pPr>
              <a:buFontTx/>
              <a:buChar char="-"/>
            </a:pPr>
            <a:r>
              <a:rPr lang="en-US" sz="2000" dirty="0"/>
              <a:t>Develop a plan for strengthening UW’s mission as a land-grant university and to collaborate with constituents and partners to improve and enhance the health and well-being of the state’s communities and environments.  </a:t>
            </a:r>
          </a:p>
          <a:p>
            <a:pPr>
              <a:buFontTx/>
              <a:buChar char="-"/>
            </a:pPr>
            <a:r>
              <a:rPr lang="en-US" sz="2000" dirty="0"/>
              <a:t>Work with the UW community to think futuristically about engagement to create an environment of engaged education, student opportunities, scholarship, service, and faculty and staff development to build collaboration between UW and our constituents and to address the complex economic and social challenges facing UW and Wyoming.  </a:t>
            </a:r>
          </a:p>
          <a:p>
            <a:pPr marL="0" indent="0">
              <a:buNone/>
            </a:pPr>
            <a:endParaRPr lang="en-US" sz="1800" dirty="0"/>
          </a:p>
          <a:p>
            <a:pPr marL="0" indent="0">
              <a:buNone/>
            </a:pPr>
            <a:r>
              <a:rPr lang="en-US" sz="2400" b="1" u="sng" dirty="0"/>
              <a:t>Task Force Charge</a:t>
            </a:r>
            <a:r>
              <a:rPr lang="en-US" sz="2400" b="1" dirty="0"/>
              <a:t>:  </a:t>
            </a:r>
          </a:p>
          <a:p>
            <a:pPr>
              <a:buAutoNum type="arabicPeriod"/>
            </a:pPr>
            <a:r>
              <a:rPr lang="en-US" sz="2400" b="1" dirty="0"/>
              <a:t>Use this year to create a plan for an Office of Engagement and Outreach</a:t>
            </a:r>
          </a:p>
          <a:p>
            <a:pPr>
              <a:buAutoNum type="arabicPeriod"/>
            </a:pPr>
            <a:r>
              <a:rPr lang="en-US" sz="2400" b="1" dirty="0"/>
              <a:t>Work toward UW designation as a Carnegie Foundation “community engaged university”</a:t>
            </a:r>
          </a:p>
          <a:p>
            <a:pPr marL="0" indent="0">
              <a:buNone/>
            </a:pPr>
            <a:r>
              <a:rPr lang="en-US" sz="2800" i="1" dirty="0"/>
              <a:t>	</a:t>
            </a:r>
          </a:p>
        </p:txBody>
      </p:sp>
    </p:spTree>
    <p:extLst>
      <p:ext uri="{BB962C8B-B14F-4D97-AF65-F5344CB8AC3E}">
        <p14:creationId xmlns:p14="http://schemas.microsoft.com/office/powerpoint/2010/main" val="1131068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UW’s Engagement Task Force</a:t>
            </a:r>
          </a:p>
        </p:txBody>
      </p:sp>
      <p:sp>
        <p:nvSpPr>
          <p:cNvPr id="3" name="Content Placeholder 2"/>
          <p:cNvSpPr>
            <a:spLocks noGrp="1"/>
          </p:cNvSpPr>
          <p:nvPr>
            <p:ph idx="1"/>
          </p:nvPr>
        </p:nvSpPr>
        <p:spPr/>
        <p:txBody>
          <a:bodyPr/>
          <a:lstStyle/>
          <a:p>
            <a:r>
              <a:rPr lang="en-US" i="1" dirty="0"/>
              <a:t>Where are we now and what do we need to do?</a:t>
            </a:r>
          </a:p>
          <a:p>
            <a:pPr marL="971550" lvl="1" indent="-514350">
              <a:buAutoNum type="arabicPeriod"/>
            </a:pPr>
            <a:r>
              <a:rPr lang="en-US" dirty="0"/>
              <a:t>Discuss make up and structure of the task force</a:t>
            </a:r>
          </a:p>
          <a:p>
            <a:pPr marL="971550" lvl="1" indent="-514350">
              <a:buAutoNum type="arabicPeriod"/>
            </a:pPr>
            <a:r>
              <a:rPr lang="en-US" dirty="0"/>
              <a:t>Provide an update on where we are &amp; next steps</a:t>
            </a:r>
          </a:p>
          <a:p>
            <a:pPr marL="971550" lvl="1" indent="-514350">
              <a:buAutoNum type="arabicPeriod"/>
            </a:pPr>
            <a:r>
              <a:rPr lang="en-US" dirty="0"/>
              <a:t>Compare UW to its peers &amp; discuss Carnegie model</a:t>
            </a:r>
          </a:p>
          <a:p>
            <a:pPr marL="971550" lvl="1" indent="-514350">
              <a:buAutoNum type="arabicPeriod"/>
            </a:pPr>
            <a:r>
              <a:rPr lang="en-US" dirty="0"/>
              <a:t>Provide a snapshot of UW engagement examples</a:t>
            </a:r>
          </a:p>
          <a:p>
            <a:pPr marL="971550" lvl="1" indent="-514350">
              <a:buAutoNum type="arabicPeriod"/>
            </a:pPr>
            <a:r>
              <a:rPr lang="en-US" dirty="0"/>
              <a:t>Grab the opportunity we have now</a:t>
            </a:r>
          </a:p>
          <a:p>
            <a:pPr lvl="1"/>
            <a:endParaRPr lang="en-US" dirty="0"/>
          </a:p>
        </p:txBody>
      </p:sp>
    </p:spTree>
    <p:extLst>
      <p:ext uri="{BB962C8B-B14F-4D97-AF65-F5344CB8AC3E}">
        <p14:creationId xmlns:p14="http://schemas.microsoft.com/office/powerpoint/2010/main" val="3092023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312"/>
            <a:ext cx="8229600" cy="507999"/>
          </a:xfrm>
        </p:spPr>
        <p:txBody>
          <a:bodyPr/>
          <a:lstStyle/>
          <a:p>
            <a:r>
              <a:rPr lang="en-US" sz="2400" b="1" dirty="0"/>
              <a:t>Make Up of UW Engagement Task Force </a:t>
            </a:r>
            <a:br>
              <a:rPr lang="en-US" b="1" dirty="0"/>
            </a:br>
            <a:endParaRPr lang="en-US" dirty="0"/>
          </a:p>
        </p:txBody>
      </p:sp>
      <p:sp>
        <p:nvSpPr>
          <p:cNvPr id="3" name="Content Placeholder 2"/>
          <p:cNvSpPr>
            <a:spLocks noGrp="1"/>
          </p:cNvSpPr>
          <p:nvPr>
            <p:ph idx="1"/>
          </p:nvPr>
        </p:nvSpPr>
        <p:spPr>
          <a:xfrm>
            <a:off x="457200" y="598311"/>
            <a:ext cx="8229600" cy="5195437"/>
          </a:xfrm>
        </p:spPr>
        <p:txBody>
          <a:bodyPr/>
          <a:lstStyle/>
          <a:p>
            <a:r>
              <a:rPr lang="en-US" sz="1600" b="1" dirty="0"/>
              <a:t>Jean Garrison (chair)</a:t>
            </a:r>
            <a:r>
              <a:rPr lang="en-US" sz="1600" dirty="0"/>
              <a:t> – director of the Center for Global Studies</a:t>
            </a:r>
          </a:p>
          <a:p>
            <a:r>
              <a:rPr lang="en-US" sz="1600" b="1" dirty="0"/>
              <a:t>Anne Alexander</a:t>
            </a:r>
            <a:r>
              <a:rPr lang="en-US" sz="1600" dirty="0"/>
              <a:t>, associate vice provost in the Office of Academic Affairs</a:t>
            </a:r>
          </a:p>
          <a:p>
            <a:r>
              <a:rPr lang="en-US" sz="1600" b="1" dirty="0"/>
              <a:t>Chad Baldwin</a:t>
            </a:r>
            <a:r>
              <a:rPr lang="en-US" sz="1600" dirty="0"/>
              <a:t>, associate vice president for marketing and communications</a:t>
            </a:r>
          </a:p>
          <a:p>
            <a:r>
              <a:rPr lang="en-US" sz="1600" b="1" dirty="0"/>
              <a:t>Jordan Blazovich</a:t>
            </a:r>
            <a:r>
              <a:rPr lang="en-US" sz="1600" dirty="0"/>
              <a:t>, student senator representing the College of Health Sciences</a:t>
            </a:r>
          </a:p>
          <a:p>
            <a:r>
              <a:rPr lang="en-US" sz="1600" b="1" dirty="0"/>
              <a:t>Chris Boswell</a:t>
            </a:r>
            <a:r>
              <a:rPr lang="en-US" sz="1600" dirty="0"/>
              <a:t>, vice president for governmental and community affairs</a:t>
            </a:r>
          </a:p>
          <a:p>
            <a:r>
              <a:rPr lang="en-US" sz="1600" b="1" dirty="0"/>
              <a:t>Mary Burman</a:t>
            </a:r>
            <a:r>
              <a:rPr lang="en-US" sz="1600" dirty="0"/>
              <a:t>, dean of the Fay W. Whitney School of Nursing</a:t>
            </a:r>
          </a:p>
          <a:p>
            <a:r>
              <a:rPr lang="en-US" sz="1600" b="1" dirty="0"/>
              <a:t>Jo Chytka</a:t>
            </a:r>
            <a:r>
              <a:rPr lang="en-US" sz="1600" dirty="0"/>
              <a:t>, director of UW Advising, Career and Exploratory Studies</a:t>
            </a:r>
          </a:p>
          <a:p>
            <a:r>
              <a:rPr lang="en-US" sz="1600" b="1" dirty="0"/>
              <a:t>Tony Denzer</a:t>
            </a:r>
            <a:r>
              <a:rPr lang="en-US" sz="1600" dirty="0"/>
              <a:t>, head of the Department of Civil and Architectural Engineering</a:t>
            </a:r>
          </a:p>
          <a:p>
            <a:r>
              <a:rPr lang="en-US" sz="1600" b="1" dirty="0"/>
              <a:t>Shelley Dodd</a:t>
            </a:r>
            <a:r>
              <a:rPr lang="en-US" sz="1600" dirty="0"/>
              <a:t>, director of the Office of Admissions</a:t>
            </a:r>
          </a:p>
          <a:p>
            <a:r>
              <a:rPr lang="en-US" sz="1600" b="1" dirty="0"/>
              <a:t>Jeff Edgens</a:t>
            </a:r>
            <a:r>
              <a:rPr lang="en-US" sz="1600" dirty="0"/>
              <a:t>, associate dean and director of UW-Casper</a:t>
            </a:r>
          </a:p>
          <a:p>
            <a:r>
              <a:rPr lang="en-US" sz="1600" b="1" dirty="0"/>
              <a:t>Brent Ewers</a:t>
            </a:r>
            <a:r>
              <a:rPr lang="en-US" sz="1600" dirty="0"/>
              <a:t>, botany professor and director of Wyoming </a:t>
            </a:r>
            <a:r>
              <a:rPr lang="en-US" sz="1600" dirty="0" err="1"/>
              <a:t>EPSCoR</a:t>
            </a:r>
            <a:endParaRPr lang="en-US" sz="1600" dirty="0"/>
          </a:p>
          <a:p>
            <a:r>
              <a:rPr lang="en-US" sz="1600" b="1" dirty="0"/>
              <a:t>Paul Flesher</a:t>
            </a:r>
            <a:r>
              <a:rPr lang="en-US" sz="1600" dirty="0"/>
              <a:t>, professor or religious studies and director of Saturday University</a:t>
            </a:r>
          </a:p>
          <a:p>
            <a:r>
              <a:rPr lang="en-US" sz="1600" b="1" dirty="0"/>
              <a:t>Keener Fry</a:t>
            </a:r>
            <a:r>
              <a:rPr lang="en-US" sz="1600" dirty="0"/>
              <a:t>, director of the UW Alumni Association</a:t>
            </a:r>
          </a:p>
          <a:p>
            <a:r>
              <a:rPr lang="en-US" sz="1600" b="1" dirty="0"/>
              <a:t>Bret Hess</a:t>
            </a:r>
            <a:r>
              <a:rPr lang="en-US" sz="1600" dirty="0"/>
              <a:t>, professor of animal science, associate dean for research and director of the Wyoming Agricultural Experiment Station</a:t>
            </a:r>
          </a:p>
          <a:p>
            <a:r>
              <a:rPr lang="en-US" sz="1600" b="1" dirty="0"/>
              <a:t>Richard Raridon</a:t>
            </a:r>
            <a:r>
              <a:rPr lang="en-US" sz="1600" dirty="0"/>
              <a:t>, coordinator of community engagement and service, Center for Service, Leadership, and Community Engagement</a:t>
            </a:r>
          </a:p>
          <a:p>
            <a:r>
              <a:rPr lang="en-US" sz="1600" b="1" dirty="0"/>
              <a:t>Kate Welsh</a:t>
            </a:r>
            <a:r>
              <a:rPr lang="en-US" sz="1600" dirty="0"/>
              <a:t>, associate professor in the School of Teacher Education and director of the Social Justice Research Center</a:t>
            </a:r>
          </a:p>
          <a:p>
            <a:endParaRPr lang="en-US" sz="1600" dirty="0"/>
          </a:p>
        </p:txBody>
      </p:sp>
    </p:spTree>
    <p:extLst>
      <p:ext uri="{BB962C8B-B14F-4D97-AF65-F5344CB8AC3E}">
        <p14:creationId xmlns:p14="http://schemas.microsoft.com/office/powerpoint/2010/main" val="4012599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890"/>
            <a:ext cx="8229600" cy="711199"/>
          </a:xfrm>
        </p:spPr>
        <p:txBody>
          <a:bodyPr/>
          <a:lstStyle/>
          <a:p>
            <a:r>
              <a:rPr lang="en-US" sz="3600" b="1" dirty="0"/>
              <a:t>Where is the Task Force to Date?</a:t>
            </a:r>
          </a:p>
        </p:txBody>
      </p:sp>
      <p:sp>
        <p:nvSpPr>
          <p:cNvPr id="3" name="Content Placeholder 2"/>
          <p:cNvSpPr>
            <a:spLocks noGrp="1"/>
          </p:cNvSpPr>
          <p:nvPr>
            <p:ph idx="1"/>
          </p:nvPr>
        </p:nvSpPr>
        <p:spPr>
          <a:xfrm>
            <a:off x="547510" y="711201"/>
            <a:ext cx="8449733" cy="5136444"/>
          </a:xfrm>
        </p:spPr>
        <p:txBody>
          <a:bodyPr/>
          <a:lstStyle/>
          <a:p>
            <a:pPr marL="0" indent="0">
              <a:buNone/>
            </a:pPr>
            <a:r>
              <a:rPr lang="en-US" sz="2400" b="1" dirty="0"/>
              <a:t>Meetings with constituent groups</a:t>
            </a:r>
          </a:p>
          <a:p>
            <a:r>
              <a:rPr lang="en-US" sz="1600" dirty="0"/>
              <a:t>5 Task Force Meetings – hosted guests from across campus to gain perspective on UW’s current engagement and outreach</a:t>
            </a:r>
          </a:p>
          <a:p>
            <a:r>
              <a:rPr lang="en-US" sz="1600" dirty="0"/>
              <a:t>Chair reach out to groups on and off campus</a:t>
            </a:r>
            <a:endParaRPr lang="en-US" dirty="0"/>
          </a:p>
          <a:p>
            <a:pPr marL="0" indent="0">
              <a:buNone/>
            </a:pPr>
            <a:r>
              <a:rPr lang="en-US" sz="2400" b="1" dirty="0"/>
              <a:t>Committee Structure</a:t>
            </a:r>
          </a:p>
          <a:p>
            <a:r>
              <a:rPr lang="en-US" sz="1600" dirty="0"/>
              <a:t>Set up Structure with Steering Committee &amp; 5 Committees Completing Reports</a:t>
            </a:r>
          </a:p>
          <a:p>
            <a:pPr lvl="1">
              <a:buAutoNum type="arabicPeriod"/>
            </a:pPr>
            <a:r>
              <a:rPr lang="en-US" sz="1600" dirty="0"/>
              <a:t>Strategic Planning for Engagement and Awards</a:t>
            </a:r>
          </a:p>
          <a:p>
            <a:pPr lvl="1">
              <a:buAutoNum type="arabicPeriod"/>
            </a:pPr>
            <a:r>
              <a:rPr lang="en-US" sz="1600" dirty="0"/>
              <a:t>Assessing Engagement Impacts</a:t>
            </a:r>
          </a:p>
          <a:p>
            <a:pPr lvl="1">
              <a:buAutoNum type="arabicPeriod"/>
            </a:pPr>
            <a:r>
              <a:rPr lang="en-US" sz="1600" dirty="0"/>
              <a:t>Strategic Communication, Funding and Constituent Relations</a:t>
            </a:r>
          </a:p>
          <a:p>
            <a:pPr lvl="1">
              <a:buAutoNum type="arabicPeriod"/>
            </a:pPr>
            <a:r>
              <a:rPr lang="en-US" sz="1600" dirty="0"/>
              <a:t>Curriculum and Professional Development</a:t>
            </a:r>
          </a:p>
          <a:p>
            <a:pPr lvl="1">
              <a:buAutoNum type="arabicPeriod"/>
            </a:pPr>
            <a:r>
              <a:rPr lang="en-US" sz="1600" dirty="0"/>
              <a:t>Community Partnerships</a:t>
            </a:r>
          </a:p>
          <a:p>
            <a:pPr marL="0" indent="0">
              <a:buNone/>
            </a:pPr>
            <a:r>
              <a:rPr lang="en-US" sz="2400" b="1" dirty="0"/>
              <a:t>Focused Meetings</a:t>
            </a:r>
          </a:p>
          <a:p>
            <a:r>
              <a:rPr lang="en-US" sz="1600" dirty="0"/>
              <a:t>Co-hosted Workshop on Documenting Engagement with Service, Leadership + Community Engagement Office (SLCE) and </a:t>
            </a:r>
            <a:r>
              <a:rPr lang="en-US" sz="1600" dirty="0" err="1"/>
              <a:t>Ellbogen</a:t>
            </a:r>
            <a:r>
              <a:rPr lang="en-US" sz="1600" dirty="0"/>
              <a:t> Center for Teaching and Learning (ECTL)</a:t>
            </a:r>
          </a:p>
          <a:p>
            <a:r>
              <a:rPr lang="en-US" sz="1600" dirty="0"/>
              <a:t>Task force group attended workshop on Carnegie process in Denver</a:t>
            </a:r>
          </a:p>
          <a:p>
            <a:r>
              <a:rPr lang="en-US" sz="1600" dirty="0"/>
              <a:t>1</a:t>
            </a:r>
            <a:r>
              <a:rPr lang="en-US" sz="1600" baseline="30000" dirty="0"/>
              <a:t>st</a:t>
            </a:r>
            <a:r>
              <a:rPr lang="en-US" sz="1600" dirty="0"/>
              <a:t> campus listening session held in November</a:t>
            </a:r>
          </a:p>
          <a:p>
            <a:pPr marL="0" indent="0" algn="ctr">
              <a:buNone/>
            </a:pPr>
            <a:r>
              <a:rPr lang="en-US" sz="2400" b="1" i="1" dirty="0"/>
              <a:t>Using Carnegie Model for our Work</a:t>
            </a:r>
          </a:p>
          <a:p>
            <a:endParaRPr lang="en-US" sz="1400" dirty="0"/>
          </a:p>
          <a:p>
            <a:endParaRPr lang="en-US" sz="1400" dirty="0"/>
          </a:p>
          <a:p>
            <a:pPr lvl="1">
              <a:buAutoNum type="arabicPeriod"/>
            </a:pPr>
            <a:endParaRPr lang="en-US" sz="1400" dirty="0"/>
          </a:p>
          <a:p>
            <a:pPr lvl="1"/>
            <a:endParaRPr lang="en-US" sz="1000" dirty="0"/>
          </a:p>
        </p:txBody>
      </p:sp>
    </p:spTree>
    <p:extLst>
      <p:ext uri="{BB962C8B-B14F-4D97-AF65-F5344CB8AC3E}">
        <p14:creationId xmlns:p14="http://schemas.microsoft.com/office/powerpoint/2010/main" val="4193932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786150" y="410826"/>
            <a:ext cx="7571700" cy="936900"/>
          </a:xfrm>
          <a:prstGeom prst="rect">
            <a:avLst/>
          </a:prstGeom>
        </p:spPr>
        <p:txBody>
          <a:bodyPr wrap="square" lIns="91425" tIns="91425" rIns="91425" bIns="91425" anchor="b" anchorCtr="0">
            <a:noAutofit/>
          </a:bodyPr>
          <a:lstStyle/>
          <a:p>
            <a:pPr lvl="0" rtl="0">
              <a:spcBef>
                <a:spcPts val="0"/>
              </a:spcBef>
              <a:buNone/>
            </a:pPr>
            <a:r>
              <a:rPr lang="en" sz="3600" b="1" dirty="0"/>
              <a:t>Institutional Motivation for Carnegie Designation</a:t>
            </a:r>
          </a:p>
        </p:txBody>
      </p:sp>
      <p:sp>
        <p:nvSpPr>
          <p:cNvPr id="171" name="Shape 171"/>
          <p:cNvSpPr txBox="1">
            <a:spLocks noGrp="1"/>
          </p:cNvSpPr>
          <p:nvPr>
            <p:ph type="body" idx="1"/>
          </p:nvPr>
        </p:nvSpPr>
        <p:spPr>
          <a:xfrm>
            <a:off x="786150" y="1625600"/>
            <a:ext cx="7571700" cy="4821567"/>
          </a:xfrm>
          <a:prstGeom prst="rect">
            <a:avLst/>
          </a:prstGeom>
        </p:spPr>
        <p:txBody>
          <a:bodyPr wrap="square" lIns="91425" tIns="91425" rIns="91425" bIns="91425" anchor="t" anchorCtr="0">
            <a:noAutofit/>
          </a:bodyPr>
          <a:lstStyle/>
          <a:p>
            <a:pPr marL="457200" lvl="0" indent="-368300" rtl="0">
              <a:lnSpc>
                <a:spcPct val="80000"/>
              </a:lnSpc>
              <a:spcBef>
                <a:spcPts val="0"/>
              </a:spcBef>
              <a:buClr>
                <a:srgbClr val="263238"/>
              </a:buClr>
              <a:buSzPct val="100000"/>
            </a:pPr>
            <a:r>
              <a:rPr lang="en" sz="2000" b="1" dirty="0"/>
              <a:t>Institutional self-assessment and self-study:</a:t>
            </a:r>
            <a:r>
              <a:rPr lang="en" sz="2000" dirty="0"/>
              <a:t> A way to bring the disparate parts of the campus together in a way that advances a unified agenda. At the same time it allows for the identification of promising practices that can be shared across the institution.</a:t>
            </a:r>
          </a:p>
          <a:p>
            <a:pPr marL="457200" lvl="0" indent="-368300" rtl="0">
              <a:lnSpc>
                <a:spcPct val="80000"/>
              </a:lnSpc>
              <a:spcBef>
                <a:spcPts val="2000"/>
              </a:spcBef>
              <a:buClr>
                <a:srgbClr val="263238"/>
              </a:buClr>
              <a:buSzPct val="100000"/>
            </a:pPr>
            <a:r>
              <a:rPr lang="en" sz="2000" b="1" dirty="0"/>
              <a:t>Legitimacy:</a:t>
            </a:r>
            <a:r>
              <a:rPr lang="en" sz="2000" dirty="0"/>
              <a:t> Seeking a new level of legitimacy and public recognition and visibility for your work. </a:t>
            </a:r>
          </a:p>
          <a:p>
            <a:pPr marL="457200" lvl="0" indent="-368300">
              <a:lnSpc>
                <a:spcPct val="80000"/>
              </a:lnSpc>
              <a:spcBef>
                <a:spcPts val="2000"/>
              </a:spcBef>
              <a:buClr>
                <a:srgbClr val="263238"/>
              </a:buClr>
            </a:pPr>
            <a:r>
              <a:rPr lang="en" sz="2000" b="1" dirty="0"/>
              <a:t>Accountability:</a:t>
            </a:r>
            <a:r>
              <a:rPr lang="en" sz="2000" dirty="0"/>
              <a:t> A way to demonstrate that the institution is fulfilling its mission to serve the public good. </a:t>
            </a:r>
          </a:p>
          <a:p>
            <a:pPr marL="457200" lvl="0" indent="-368300">
              <a:lnSpc>
                <a:spcPct val="80000"/>
              </a:lnSpc>
              <a:spcBef>
                <a:spcPts val="2000"/>
              </a:spcBef>
              <a:buClr>
                <a:srgbClr val="263238"/>
              </a:buClr>
            </a:pPr>
            <a:r>
              <a:rPr lang="en" sz="2000" b="1" dirty="0"/>
              <a:t>Catalyst for Change:</a:t>
            </a:r>
            <a:r>
              <a:rPr lang="en" sz="2000" dirty="0"/>
              <a:t> A tool for fostering institutional alignment for community-based teaching, learning and scholarship.</a:t>
            </a:r>
          </a:p>
          <a:p>
            <a:pPr marL="457200" lvl="0" indent="-368300">
              <a:lnSpc>
                <a:spcPct val="80000"/>
              </a:lnSpc>
              <a:spcBef>
                <a:spcPts val="2000"/>
              </a:spcBef>
              <a:buClr>
                <a:srgbClr val="263238"/>
              </a:buClr>
            </a:pPr>
            <a:r>
              <a:rPr lang="en" sz="2000" b="1" dirty="0"/>
              <a:t>Institutional Identity: </a:t>
            </a:r>
            <a:r>
              <a:rPr lang="en" sz="2000" dirty="0"/>
              <a:t>The classification is a way to clarify institutional identity and mission that distinguishes the institution from peers.</a:t>
            </a:r>
          </a:p>
          <a:p>
            <a:pPr marL="457200" lvl="0" indent="-368300" rtl="0">
              <a:lnSpc>
                <a:spcPct val="80000"/>
              </a:lnSpc>
              <a:spcBef>
                <a:spcPts val="2000"/>
              </a:spcBef>
              <a:buClr>
                <a:srgbClr val="263238"/>
              </a:buClr>
              <a:buSzPct val="100000"/>
            </a:pPr>
            <a:endParaRPr lang="en" sz="2200" dirty="0"/>
          </a:p>
          <a:p>
            <a:pPr lvl="0" rtl="0">
              <a:lnSpc>
                <a:spcPct val="90000"/>
              </a:lnSpc>
              <a:spcBef>
                <a:spcPts val="2000"/>
              </a:spcBef>
              <a:buNone/>
            </a:pPr>
            <a:endParaRPr sz="2200" dirty="0"/>
          </a:p>
          <a:p>
            <a:pPr marL="282575" lvl="0" indent="-71120" rtl="0">
              <a:lnSpc>
                <a:spcPct val="90000"/>
              </a:lnSpc>
              <a:spcBef>
                <a:spcPts val="2000"/>
              </a:spcBef>
              <a:buNone/>
            </a:pPr>
            <a:endParaRPr sz="2200" dirty="0">
              <a:solidFill>
                <a:srgbClr val="333333"/>
              </a:solidFill>
              <a:latin typeface="Lustria"/>
              <a:ea typeface="Lustria"/>
              <a:cs typeface="Lustria"/>
              <a:sym typeface="Lustria"/>
            </a:endParaRPr>
          </a:p>
          <a:p>
            <a:pPr lvl="0" rtl="0">
              <a:spcBef>
                <a:spcPts val="0"/>
              </a:spcBef>
              <a:buNone/>
            </a:pPr>
            <a:endParaRPr sz="2200" dirty="0"/>
          </a:p>
        </p:txBody>
      </p:sp>
    </p:spTree>
    <p:extLst>
      <p:ext uri="{BB962C8B-B14F-4D97-AF65-F5344CB8AC3E}">
        <p14:creationId xmlns:p14="http://schemas.microsoft.com/office/powerpoint/2010/main" val="110337801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20741</TotalTime>
  <Words>2628</Words>
  <Application>Microsoft Office PowerPoint</Application>
  <PresentationFormat>On-screen Show (4:3)</PresentationFormat>
  <Paragraphs>270</Paragraphs>
  <Slides>36</Slides>
  <Notes>20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36</vt:i4>
      </vt:variant>
    </vt:vector>
  </HeadingPairs>
  <TitlesOfParts>
    <vt:vector size="48" baseType="lpstr">
      <vt:lpstr>ＭＳ Ｐゴシック</vt:lpstr>
      <vt:lpstr>Arial</vt:lpstr>
      <vt:lpstr>Calibri</vt:lpstr>
      <vt:lpstr>Calisto MT</vt:lpstr>
      <vt:lpstr>Cambria</vt:lpstr>
      <vt:lpstr>FC-Futura-DemBld</vt:lpstr>
      <vt:lpstr>Lustria</vt:lpstr>
      <vt:lpstr>Monotype Sorts</vt:lpstr>
      <vt:lpstr>Open Sans</vt:lpstr>
      <vt:lpstr>Times New Roman</vt:lpstr>
      <vt:lpstr>Custom Design</vt:lpstr>
      <vt:lpstr>1_Custom Design</vt:lpstr>
      <vt:lpstr>UW’s Engagement Task Force  Board of Trustees November 2017  Laurie Nichols, Jean Garrison</vt:lpstr>
      <vt:lpstr>Carnegie Foundation Definition of Community Engagement</vt:lpstr>
      <vt:lpstr>Centrality of Engagement in Higher Education</vt:lpstr>
      <vt:lpstr>UW’s Land Grant Mission &amp; Commitment to the State</vt:lpstr>
      <vt:lpstr>UW’s Engagement Task Force </vt:lpstr>
      <vt:lpstr>UW’s Engagement Task Force</vt:lpstr>
      <vt:lpstr>Make Up of UW Engagement Task Force  </vt:lpstr>
      <vt:lpstr>Where is the Task Force to Date?</vt:lpstr>
      <vt:lpstr>Institutional Motivation for Carnegie Designation</vt:lpstr>
      <vt:lpstr>2015 Carnegie First-Time Classification</vt:lpstr>
      <vt:lpstr>Carnegie Community Engagement Classification UW Close Peers and Stretch Peers  </vt:lpstr>
      <vt:lpstr>New Mexico State University</vt:lpstr>
      <vt:lpstr>Colorado State University</vt:lpstr>
      <vt:lpstr>Oregon State University</vt:lpstr>
      <vt:lpstr>Carnegie Classification Application as a Best Practice Model for Engagement</vt:lpstr>
      <vt:lpstr>Foundational Indicators</vt:lpstr>
      <vt:lpstr>Foundational Indicators </vt:lpstr>
      <vt:lpstr>UW and Foundational Indicators: Strategic Planning Process and UW’s Engagement Commitment - Fall 2016 statewide listening sessions with President Laurie Nichols that informed Breaking Through - Ongoing engagement from the top around the state - Formation of the Engagement Task Force   </vt:lpstr>
      <vt:lpstr>Curricular Engagement </vt:lpstr>
      <vt:lpstr>Curricular Engagement </vt:lpstr>
      <vt:lpstr>Experiential Learning - MBA Strategic Project Initiative &amp; Jackson Leadership Summit</vt:lpstr>
      <vt:lpstr>Outreach &amp; Partnerships </vt:lpstr>
      <vt:lpstr>Survey on Statewide Engagement  </vt:lpstr>
      <vt:lpstr>UW Outreach &amp; Partnerships </vt:lpstr>
      <vt:lpstr>College of Engineering and Applied Science and Partners - Western Sugar Greenhouse</vt:lpstr>
      <vt:lpstr>PowerPoint Presentation</vt:lpstr>
      <vt:lpstr>UW Clinics in 2016-17</vt:lpstr>
      <vt:lpstr>College of Arts and Sciences Community Engagement</vt:lpstr>
      <vt:lpstr>PowerPoint Presentation</vt:lpstr>
      <vt:lpstr>College of Agriculture and Natural Resources Engagement</vt:lpstr>
      <vt:lpstr>Service, Leadership + Community Engagement (SLCE)</vt:lpstr>
      <vt:lpstr>School of Energy Resources and Haub School of Environment and Natural Resources </vt:lpstr>
      <vt:lpstr>Center for Global Studies Lecture Series by the Numbers</vt:lpstr>
      <vt:lpstr>Engagement Opportunity at UW Now</vt:lpstr>
      <vt:lpstr>What’s coming next for the task force?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Institutional Marketing</dc:creator>
  <cp:lastModifiedBy>Jean Anne Garrison</cp:lastModifiedBy>
  <cp:revision>142</cp:revision>
  <cp:lastPrinted>2017-11-02T18:49:08Z</cp:lastPrinted>
  <dcterms:created xsi:type="dcterms:W3CDTF">2014-09-17T21:08:03Z</dcterms:created>
  <dcterms:modified xsi:type="dcterms:W3CDTF">2017-11-12T08:53:24Z</dcterms:modified>
</cp:coreProperties>
</file>