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15"/>
  </p:notesMasterIdLst>
  <p:sldIdLst>
    <p:sldId id="292" r:id="rId3"/>
    <p:sldId id="294" r:id="rId4"/>
    <p:sldId id="305" r:id="rId5"/>
    <p:sldId id="290" r:id="rId6"/>
    <p:sldId id="302" r:id="rId7"/>
    <p:sldId id="301" r:id="rId8"/>
    <p:sldId id="300" r:id="rId9"/>
    <p:sldId id="291" r:id="rId10"/>
    <p:sldId id="299" r:id="rId11"/>
    <p:sldId id="293" r:id="rId12"/>
    <p:sldId id="288" r:id="rId13"/>
    <p:sldId id="303" r:id="rId14"/>
  </p:sldIdLst>
  <p:sldSz cx="9144000" cy="6858000" type="screen4x3"/>
  <p:notesSz cx="7010400" cy="9296400"/>
  <p:embeddedFontLst>
    <p:embeddedFont>
      <p:font typeface="Manga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24"/>
    <a:srgbClr val="B5B5B5"/>
    <a:srgbClr val="FFC425"/>
    <a:srgbClr val="FBF7EB"/>
    <a:srgbClr val="FD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suvintranet.sharepoint.com/Individual%20Folders/Belford/Dashboards/AUTM%20Budge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FTEs per $100M Research Expenditure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Percent of Operating Budget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Sheet2!$A$3:$A$11</c:f>
              <c:numCache>
                <c:formatCode>0%</c:formatCode>
                <c:ptCount val="9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</c:numCache>
            </c:numRef>
          </c:cat>
          <c:val>
            <c:numRef>
              <c:f>Sheet2!$B$3:$B$11</c:f>
              <c:numCache>
                <c:formatCode>0.0</c:formatCode>
                <c:ptCount val="9"/>
                <c:pt idx="0">
                  <c:v>1.894116889755566</c:v>
                </c:pt>
                <c:pt idx="1">
                  <c:v>2.6184364077156341</c:v>
                </c:pt>
                <c:pt idx="2">
                  <c:v>2.9952369529252971</c:v>
                </c:pt>
                <c:pt idx="3">
                  <c:v>3.4102176782632361</c:v>
                </c:pt>
                <c:pt idx="4">
                  <c:v>3.733297215217882</c:v>
                </c:pt>
                <c:pt idx="5">
                  <c:v>4.2962252204059563</c:v>
                </c:pt>
                <c:pt idx="6">
                  <c:v>5.0018119655606617</c:v>
                </c:pt>
                <c:pt idx="7">
                  <c:v>5.8235535513611696</c:v>
                </c:pt>
                <c:pt idx="8">
                  <c:v>7.6668179350497114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45-44A0-8721-7E7A19282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451472"/>
        <c:axId val="345446376"/>
      </c:lineChart>
      <c:catAx>
        <c:axId val="34545147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46376"/>
        <c:crosses val="autoZero"/>
        <c:auto val="1"/>
        <c:lblAlgn val="ctr"/>
        <c:lblOffset val="100"/>
        <c:noMultiLvlLbl val="0"/>
      </c:catAx>
      <c:valAx>
        <c:axId val="3454463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5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E3E0A-E63E-467E-B987-CF05F34BC8A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BC1B1-C895-46D5-B1F7-337BE0C9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91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0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1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1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13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5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5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4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67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57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5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3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2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8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4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0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73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3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5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19A6-1AD0-6C45-9B23-CCE0986DA1D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randBar_New_flag_only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265" y="5666007"/>
            <a:ext cx="9960737" cy="15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1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template_interior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013465" y="3324203"/>
            <a:ext cx="3705693" cy="112529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Laurie Nichols</a:t>
            </a:r>
            <a:b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 Michael Pishko</a:t>
            </a:r>
            <a:b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 David L. Chicoine</a:t>
            </a:r>
            <a:b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 Ed Synakowski</a:t>
            </a:r>
            <a:r>
              <a:rPr lang="en-US" sz="28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16, </a:t>
            </a:r>
            <a:r>
              <a:rPr lang="en-US" sz="18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1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77508" y="994124"/>
            <a:ext cx="4466491" cy="2020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</a:t>
            </a:r>
          </a:p>
          <a:p>
            <a:r>
              <a:rPr lang="en-US" sz="3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&amp; Entrepreneurship</a:t>
            </a:r>
            <a:endParaRPr lang="en-US" sz="3600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095702" y="5227477"/>
            <a:ext cx="3541222" cy="0"/>
          </a:xfrm>
          <a:prstGeom prst="line">
            <a:avLst/>
          </a:prstGeom>
          <a:ln w="38100">
            <a:solidFill>
              <a:srgbClr val="492F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2614" y="5143390"/>
            <a:ext cx="3067397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 rot="10800000">
            <a:off x="5095699" y="910037"/>
            <a:ext cx="3541222" cy="84087"/>
            <a:chOff x="5248102" y="5216662"/>
            <a:chExt cx="3541222" cy="8408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248102" y="5300749"/>
              <a:ext cx="3541222" cy="0"/>
            </a:xfrm>
            <a:prstGeom prst="line">
              <a:avLst/>
            </a:prstGeom>
            <a:ln w="381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85014" y="5216662"/>
              <a:ext cx="3067397" cy="0"/>
            </a:xfrm>
            <a:prstGeom prst="line">
              <a:avLst/>
            </a:prstGeom>
            <a:ln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5981005" y="3098442"/>
            <a:ext cx="1770611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t="6038" r="34966" b="5153"/>
          <a:stretch/>
        </p:blipFill>
        <p:spPr>
          <a:xfrm>
            <a:off x="0" y="0"/>
            <a:ext cx="4642339" cy="6154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37031"/>
            <a:ext cx="9144000" cy="720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BrandBar_New_Final_wSig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833" y="5705081"/>
            <a:ext cx="9433097" cy="14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37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 Support for Tech Transfer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3297115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Tech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Transfer: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services aimed at supporting getting research ideas to the market place </a:t>
            </a:r>
            <a:r>
              <a:rPr lang="mr-IN" sz="1900" dirty="0">
                <a:latin typeface="Arial" panose="020B0604020202020204" pitchFamily="34" charset="0"/>
              </a:rPr>
              <a:t>–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are poorly supported at UW compared to any peer institution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Typical staffing of a university Tech Transfer Office with research funding comparable to UW’s is 4-5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have 2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one an expert in patenting, the other clerical support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18880"/>
              </p:ext>
            </p:extLst>
          </p:nvPr>
        </p:nvGraphicFramePr>
        <p:xfrm>
          <a:off x="4250372" y="1898364"/>
          <a:ext cx="4384840" cy="268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06237" y="4581432"/>
            <a:ext cx="21855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Figure from 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CSUVentures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1245" y="1587221"/>
            <a:ext cx="20986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AUTM Benchmark 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4770" y="1401124"/>
            <a:ext cx="1371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2010 - 2014</a:t>
            </a:r>
          </a:p>
        </p:txBody>
      </p:sp>
    </p:spTree>
    <p:extLst>
      <p:ext uri="{BB962C8B-B14F-4D97-AF65-F5344CB8AC3E}">
        <p14:creationId xmlns:p14="http://schemas.microsoft.com/office/powerpoint/2010/main" val="13587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7" y="275332"/>
            <a:ext cx="875515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Tech Transfer Necessary</a:t>
            </a:r>
          </a:p>
          <a:p>
            <a:endParaRPr lang="en-US" sz="3600" dirty="0" smtClean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change the entrepreneurship culture, we need to staff Tech Transfer to a critical mass.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enable: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rapid throughput of patent applications and licensing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education of faculty regarding business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Outreach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businesses to strengthen ties with UW – from nurturing new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identifying specific licensing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013465" y="3324203"/>
            <a:ext cx="3705693" cy="112529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Laurie Nichols</a:t>
            </a:r>
            <a:b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 Michael Pishko</a:t>
            </a:r>
            <a:b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 David L. Chicoine</a:t>
            </a:r>
            <a:b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 Ed Synakowski</a:t>
            </a:r>
            <a:r>
              <a:rPr lang="en-US" sz="28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16, </a:t>
            </a:r>
            <a:r>
              <a:rPr lang="en-US" sz="18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1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77508" y="994124"/>
            <a:ext cx="4466491" cy="2020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</a:t>
            </a:r>
          </a:p>
          <a:p>
            <a:r>
              <a:rPr lang="en-US" sz="3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&amp; Entrepreneurship</a:t>
            </a:r>
            <a:endParaRPr lang="en-US" sz="3600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095702" y="5227477"/>
            <a:ext cx="3541222" cy="0"/>
          </a:xfrm>
          <a:prstGeom prst="line">
            <a:avLst/>
          </a:prstGeom>
          <a:ln w="38100">
            <a:solidFill>
              <a:srgbClr val="492F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2614" y="5143390"/>
            <a:ext cx="3067397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 rot="10800000">
            <a:off x="5095699" y="910037"/>
            <a:ext cx="3541222" cy="84087"/>
            <a:chOff x="5248102" y="5216662"/>
            <a:chExt cx="3541222" cy="8408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248102" y="5300749"/>
              <a:ext cx="3541222" cy="0"/>
            </a:xfrm>
            <a:prstGeom prst="line">
              <a:avLst/>
            </a:prstGeom>
            <a:ln w="381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85014" y="5216662"/>
              <a:ext cx="3067397" cy="0"/>
            </a:xfrm>
            <a:prstGeom prst="line">
              <a:avLst/>
            </a:prstGeom>
            <a:ln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5981005" y="3098442"/>
            <a:ext cx="1770611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t="6038" r="34966" b="5153"/>
          <a:stretch/>
        </p:blipFill>
        <p:spPr>
          <a:xfrm>
            <a:off x="0" y="0"/>
            <a:ext cx="4642339" cy="6154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37031"/>
            <a:ext cx="9144000" cy="720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BrandBar_New_Final_wSig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833" y="5705081"/>
            <a:ext cx="9433097" cy="14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7" y="275332"/>
            <a:ext cx="8755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focus on a culture of innovation and entrepreneurship?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85617"/>
            <a:ext cx="77108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UW’s capacity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powerful economic engine for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state, driving economic development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UW’s Breaking Through Strategic Plan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embraces our responsibility and unique mission to create a more prosperous future and better tomorrow for Wyoming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Educational Opportunities: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students want to learn the tools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skills needed to turn their ideas into businesses—and grow them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Necessity: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diversification of Wyoming’s economy depends on new ideas and businesses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Realizing the Full Cycle of Research: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Bringing ideas and know-how generated through research to market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7" y="275332"/>
            <a:ext cx="8755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</a:t>
            </a:r>
            <a:r>
              <a:rPr lang="en-US" sz="3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</a:t>
            </a:r>
            <a:r>
              <a:rPr lang="en-US" sz="36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Entrepreneurship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85617"/>
            <a:ext cx="771085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Fulfills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responsibility to purposefully be an engine of economic growth and diversification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University-wide, governed by Board of Deans and VPR&amp;ED, with professor of practice as COO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Draws on teaching, research and service strengths of all colleges through the Faculty of IIE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Integrates/embeds innovation with entrepreneurship across the university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Experiential learning emphasis (learning by doing) through degrees and informal programs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support along pathway from idea to commercialization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Engineering &amp; Business co-academic leaders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838"/>
          <a:stretch/>
        </p:blipFill>
        <p:spPr>
          <a:xfrm>
            <a:off x="607726" y="278447"/>
            <a:ext cx="7914689" cy="558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7" y="275332"/>
            <a:ext cx="8755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IIE Elements: Existing or </a:t>
            </a:r>
            <a:r>
              <a:rPr lang="en-US" sz="3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Development</a:t>
            </a:r>
            <a:endParaRPr lang="en-US" sz="3600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85617"/>
            <a:ext cx="771085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ENT major, ENT minor cross campus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Business Creation Factory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and Engineering joint venture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approach to creating startups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Makerspace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Managed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Engineering with new space in new building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 Bioscience Hub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by Pharmacy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New Ventures Sales &amp; Marketing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nder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Mendicino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Sales Center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Incentive Fund for Entrepreneurship to fulfill the purpose of the IIE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7" y="275332"/>
            <a:ext cx="87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IIE Elements: </a:t>
            </a:r>
            <a:r>
              <a:rPr lang="en-US" sz="3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Study</a:t>
            </a:r>
            <a:endParaRPr lang="en-US" sz="3600" dirty="0" smtClean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71660"/>
            <a:ext cx="771085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Embed ENT principles in all majors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MBA ENT track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Master’s in Technology Management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Joint Business &amp; Engineering degree 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Center for Design Thinking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Exploit intersection of design, science, engineering &amp; business to drive innovations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Center for Disruptive Technologies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Exploit and apply disruptive technologies (i.e.,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AI, machine learning, gene editing,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microbials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advanced carbon materials) to foster innovation and create value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Center for Regional Economics and Population Demographics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Economic impact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forcasting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Demographic and workforce analysis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7" y="275332"/>
            <a:ext cx="8755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Creation Factory</a:t>
            </a:r>
            <a:endParaRPr lang="en-US" sz="3600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41479"/>
            <a:ext cx="771085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disciplined approach to creating start-ups based on disruptive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Attributes: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Business/Engineering joint venture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 by professor of practice and a COO 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Development, Proof of Concept, Market Validation Fund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Uses teams: faculty fellows, interns, class projects, coaches, consultants, mentors, EIR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Uses structured 3-phase process, with required milestones: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proposition validation, market, and customer insights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Model Canvas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team, business organization and launch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Sources of innovation: students, faculty, business competitions, OTT&amp;NC, the community, and existing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 companies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210" y="365760"/>
            <a:ext cx="8627685" cy="54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7" y="275332"/>
            <a:ext cx="875515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Tech Transfer Necessary</a:t>
            </a:r>
          </a:p>
          <a:p>
            <a:endParaRPr lang="en-US" sz="3600" dirty="0" smtClean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are working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a plan to strengthen the technology transfer function at UW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few TT operations at universities cover their costs with licensing revenue. UW is no exception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Explore with Wyoming Business Council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reallocation of current funds, or possibility of additional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revenue sources 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viability of increasing the share of indirect costs that UW receives that are retained by the Office of Research and Economic Development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2937</TotalTime>
  <Words>687</Words>
  <Application>Microsoft Office PowerPoint</Application>
  <PresentationFormat>On-screen Show (4:3)</PresentationFormat>
  <Paragraphs>92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Mangal</vt:lpstr>
      <vt:lpstr>Arial</vt:lpstr>
      <vt:lpstr>Calibri</vt:lpstr>
      <vt:lpstr>Custom Design</vt:lpstr>
      <vt:lpstr>1_Custom Design</vt:lpstr>
      <vt:lpstr>President Laurie Nichols Dean Michael Pishko Dean David L. Chicoine Vice President Ed Synakowski  November 16, 2017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President Laurie Nichols Dean Michael Pishko Dean David L. Chicoine Vice President Ed Synakowski  November 16, 2017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Institutional Marketing</dc:creator>
  <cp:lastModifiedBy>Dan Maxey</cp:lastModifiedBy>
  <cp:revision>137</cp:revision>
  <cp:lastPrinted>2016-05-25T13:38:17Z</cp:lastPrinted>
  <dcterms:created xsi:type="dcterms:W3CDTF">2014-09-17T21:08:03Z</dcterms:created>
  <dcterms:modified xsi:type="dcterms:W3CDTF">2017-11-15T01:58:17Z</dcterms:modified>
</cp:coreProperties>
</file>