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7" r:id="rId5"/>
    <p:sldId id="303" r:id="rId6"/>
    <p:sldId id="332" r:id="rId7"/>
    <p:sldId id="335" r:id="rId8"/>
    <p:sldId id="336" r:id="rId9"/>
    <p:sldId id="337" r:id="rId10"/>
    <p:sldId id="338" r:id="rId11"/>
    <p:sldId id="339" r:id="rId12"/>
    <p:sldId id="340" r:id="rId13"/>
    <p:sldId id="341" r:id="rId14"/>
    <p:sldId id="282"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660"/>
  </p:normalViewPr>
  <p:slideViewPr>
    <p:cSldViewPr snapToGrid="0" snapToObjects="1">
      <p:cViewPr varScale="1">
        <p:scale>
          <a:sx n="65" d="100"/>
          <a:sy n="65" d="100"/>
        </p:scale>
        <p:origin x="1356"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67ACE82-DA56-40A0-8691-007331E28EB0}" type="datetimeFigureOut">
              <a:rPr lang="en-US" smtClean="0"/>
              <a:t>11/9/2017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ED1CEA-2154-4962-9480-5CD49554ACDD}" type="slidenum">
              <a:rPr lang="en-US" smtClean="0"/>
              <a:t>‹#›</a:t>
            </a:fld>
            <a:endParaRPr lang="en-US" dirty="0"/>
          </a:p>
        </p:txBody>
      </p:sp>
    </p:spTree>
    <p:extLst>
      <p:ext uri="{BB962C8B-B14F-4D97-AF65-F5344CB8AC3E}">
        <p14:creationId xmlns:p14="http://schemas.microsoft.com/office/powerpoint/2010/main" val="59220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BB618F-A430-481D-B11F-6DDB8C151A42}" type="datetimeFigureOut">
              <a:rPr lang="en-US" smtClean="0"/>
              <a:t>11/9/2017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78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28617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75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6648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25565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573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686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0736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0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796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94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50D3-B930-3946-8189-8B6C097983EC}" type="datetimeFigureOut">
              <a:rPr lang="en-US" smtClean="0"/>
              <a:t>11/9/2017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52283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43435"/>
            <a:ext cx="4849906" cy="4378122"/>
          </a:xfrm>
          <a:prstGeom prst="rect">
            <a:avLst/>
          </a:prstGeom>
          <a:noFill/>
        </p:spPr>
        <p:txBody>
          <a:bodyPr wrap="square" rtlCol="0">
            <a:spAutoFit/>
          </a:bodyPr>
          <a:lstStyle/>
          <a:p>
            <a:pPr algn="ctr"/>
            <a:endParaRPr lang="en-US" sz="4000" dirty="0" smtClean="0"/>
          </a:p>
          <a:p>
            <a:pPr algn="ctr"/>
            <a:r>
              <a:rPr lang="en-US" sz="4000" dirty="0" smtClean="0"/>
              <a:t>Legislative Response on Recruitment/ </a:t>
            </a:r>
            <a:r>
              <a:rPr lang="en-US" sz="4000" dirty="0" smtClean="0"/>
              <a:t>Retention</a:t>
            </a:r>
          </a:p>
          <a:p>
            <a:pPr algn="ctr"/>
            <a:endParaRPr lang="en-US" sz="1050" i="1" dirty="0" smtClean="0"/>
          </a:p>
          <a:p>
            <a:pPr algn="ctr"/>
            <a:r>
              <a:rPr lang="en-US" sz="4000" i="1" dirty="0" smtClean="0"/>
              <a:t>Board </a:t>
            </a:r>
            <a:r>
              <a:rPr lang="en-US" sz="4000" i="1" dirty="0"/>
              <a:t>of Trustees</a:t>
            </a:r>
          </a:p>
          <a:p>
            <a:pPr algn="ctr"/>
            <a:r>
              <a:rPr lang="en-US" sz="2800" i="1" dirty="0" smtClean="0"/>
              <a:t>November </a:t>
            </a:r>
            <a:r>
              <a:rPr lang="en-US" sz="2800" i="1" dirty="0"/>
              <a:t>2017</a:t>
            </a:r>
          </a:p>
          <a:p>
            <a:pPr algn="ctr"/>
            <a:endParaRPr lang="en-US" sz="2000" i="1" dirty="0"/>
          </a:p>
          <a:p>
            <a:pPr algn="ctr"/>
            <a:r>
              <a:rPr lang="en-US" sz="2000" i="1" dirty="0" smtClean="0"/>
              <a:t>Kate Miller </a:t>
            </a:r>
            <a:r>
              <a:rPr lang="en-US" sz="2000" i="1" dirty="0" smtClean="0"/>
              <a:t>&amp; Mary Aguayo</a:t>
            </a:r>
            <a:endParaRPr lang="en-US" sz="2000" i="1" dirty="0"/>
          </a:p>
        </p:txBody>
      </p:sp>
    </p:spTree>
    <p:extLst>
      <p:ext uri="{BB962C8B-B14F-4D97-AF65-F5344CB8AC3E}">
        <p14:creationId xmlns:p14="http://schemas.microsoft.com/office/powerpoint/2010/main" val="123511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Board of Trustees approval requested</a:t>
            </a:r>
          </a:p>
          <a:p>
            <a:r>
              <a:rPr lang="en-US" dirty="0" smtClean="0"/>
              <a:t>Submit t</a:t>
            </a:r>
            <a:r>
              <a:rPr lang="en-US" dirty="0" smtClean="0"/>
              <a:t>he </a:t>
            </a:r>
            <a:r>
              <a:rPr lang="en-US" i="1" dirty="0" smtClean="0"/>
              <a:t>Plan</a:t>
            </a:r>
            <a:r>
              <a:rPr lang="en-US" dirty="0" smtClean="0"/>
              <a:t> to the legislature by December 1, 2017</a:t>
            </a:r>
          </a:p>
          <a:p>
            <a:r>
              <a:rPr lang="en-US" dirty="0" smtClean="0"/>
              <a:t>Begin the 3-year action steps as outlined in the Timeline</a:t>
            </a:r>
          </a:p>
          <a:p>
            <a:r>
              <a:rPr lang="en-US" dirty="0" smtClean="0"/>
              <a:t>Report regularly on the progress made to the Board of Trustees</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15507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5362779" y="45253"/>
            <a:ext cx="3326813" cy="4093428"/>
          </a:xfrm>
          <a:prstGeom prst="rect">
            <a:avLst/>
          </a:prstGeom>
          <a:no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endParaRPr lang="en-US" sz="2800" dirty="0"/>
          </a:p>
          <a:p>
            <a:r>
              <a:rPr lang="en-US" sz="3600" dirty="0"/>
              <a:t>Questions?</a:t>
            </a:r>
          </a:p>
          <a:p>
            <a:endParaRPr lang="en-US" sz="2800" dirty="0"/>
          </a:p>
          <a:p>
            <a:endParaRPr lang="en-US" sz="2800" dirty="0"/>
          </a:p>
        </p:txBody>
      </p:sp>
    </p:spTree>
    <p:extLst>
      <p:ext uri="{BB962C8B-B14F-4D97-AF65-F5344CB8AC3E}">
        <p14:creationId xmlns:p14="http://schemas.microsoft.com/office/powerpoint/2010/main" val="344611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Legislative Request</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417638"/>
            <a:ext cx="8229600" cy="4358974"/>
          </a:xfrm>
        </p:spPr>
        <p:txBody>
          <a:bodyPr>
            <a:normAutofit fontScale="77500" lnSpcReduction="20000"/>
          </a:bodyPr>
          <a:lstStyle/>
          <a:p>
            <a:pPr marL="0" indent="0">
              <a:buNone/>
            </a:pPr>
            <a:r>
              <a:rPr lang="en-US" i="1" dirty="0" smtClean="0"/>
              <a:t>2017 SF0001 The </a:t>
            </a:r>
            <a:r>
              <a:rPr lang="en-US" i="1" dirty="0"/>
              <a:t>University of Wyoming, the community college commission and each community college shall collaborate and develop a unified plan to provide a coordinated approach to the recruitment and retention of and incentives for students graduating from Wyoming secondary schools and from schools in states contiguous to Wyoming. The university, on behalf of the university, community colleges and commission, shall report their progress on the plan to the joint education interim committee and the joint appropriations committee not later than September 30, 2017, and incorporate a final plan for the legislature not later than December 1, 2017, within their respective 2019-2020 biennial budget requests.</a:t>
            </a:r>
          </a:p>
          <a:p>
            <a:endParaRPr lang="en-US" dirty="0"/>
          </a:p>
        </p:txBody>
      </p:sp>
    </p:spTree>
    <p:extLst>
      <p:ext uri="{BB962C8B-B14F-4D97-AF65-F5344CB8AC3E}">
        <p14:creationId xmlns:p14="http://schemas.microsoft.com/office/powerpoint/2010/main" val="165172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Response</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417638"/>
            <a:ext cx="8229600" cy="4358974"/>
          </a:xfrm>
        </p:spPr>
        <p:txBody>
          <a:bodyPr>
            <a:normAutofit/>
          </a:bodyPr>
          <a:lstStyle/>
          <a:p>
            <a:r>
              <a:rPr lang="en-US" dirty="0" smtClean="0"/>
              <a:t>All 8 public college presidents and the Wyoming Community College Commission have jointly authored and endorsed </a:t>
            </a:r>
            <a:r>
              <a:rPr lang="en-US" i="1" dirty="0" smtClean="0"/>
              <a:t>Wyoming Colleges’ Recruitment and Retention Plan </a:t>
            </a:r>
          </a:p>
          <a:p>
            <a:r>
              <a:rPr lang="en-US" dirty="0" smtClean="0"/>
              <a:t>The </a:t>
            </a:r>
            <a:r>
              <a:rPr lang="en-US" i="1" dirty="0" smtClean="0"/>
              <a:t>Plan </a:t>
            </a:r>
            <a:r>
              <a:rPr lang="en-US" dirty="0" smtClean="0"/>
              <a:t>represents the specific, collaborative strategies and tactics necessary to meet the statewide post-secondary education attainment goal and support ENDOW</a:t>
            </a:r>
            <a:endParaRPr lang="en-US" dirty="0"/>
          </a:p>
        </p:txBody>
      </p:sp>
    </p:spTree>
    <p:extLst>
      <p:ext uri="{BB962C8B-B14F-4D97-AF65-F5344CB8AC3E}">
        <p14:creationId xmlns:p14="http://schemas.microsoft.com/office/powerpoint/2010/main" val="63139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creating a </a:t>
            </a:r>
            <a:r>
              <a:rPr lang="en-US" b="1" dirty="0" smtClean="0"/>
              <a:t>college-going culture</a:t>
            </a:r>
            <a:r>
              <a:rPr lang="en-US" dirty="0" smtClean="0"/>
              <a:t>, </a:t>
            </a:r>
          </a:p>
          <a:p>
            <a:pPr marL="514350" lvl="0" indent="-514350">
              <a:buFont typeface="+mj-lt"/>
              <a:buAutoNum type="arabicPeriod"/>
            </a:pPr>
            <a:r>
              <a:rPr lang="en-US" dirty="0" smtClean="0"/>
              <a:t>removing </a:t>
            </a:r>
            <a:r>
              <a:rPr lang="en-US" b="1" dirty="0"/>
              <a:t>barriers</a:t>
            </a:r>
            <a:r>
              <a:rPr lang="en-US" dirty="0"/>
              <a:t> to college participation, </a:t>
            </a:r>
          </a:p>
          <a:p>
            <a:pPr marL="514350" lvl="0" indent="-514350">
              <a:buFont typeface="+mj-lt"/>
              <a:buAutoNum type="arabicPeriod"/>
            </a:pPr>
            <a:r>
              <a:rPr lang="en-US" dirty="0" smtClean="0"/>
              <a:t>building a </a:t>
            </a:r>
            <a:r>
              <a:rPr lang="en-US" b="1" dirty="0" smtClean="0"/>
              <a:t>pipeline</a:t>
            </a:r>
            <a:r>
              <a:rPr lang="en-US" dirty="0" smtClean="0"/>
              <a:t> for Wyoming’s colleges, </a:t>
            </a:r>
          </a:p>
          <a:p>
            <a:pPr marL="514350" lvl="0" indent="-514350">
              <a:buFont typeface="+mj-lt"/>
              <a:buAutoNum type="arabicPeriod"/>
            </a:pPr>
            <a:r>
              <a:rPr lang="en-US" dirty="0" smtClean="0"/>
              <a:t>developing </a:t>
            </a:r>
            <a:r>
              <a:rPr lang="en-US" b="1" dirty="0"/>
              <a:t>paths to re-entry </a:t>
            </a:r>
            <a:r>
              <a:rPr lang="en-US" dirty="0"/>
              <a:t>into college for Wyoming high school graduates entering higher education </a:t>
            </a:r>
            <a:r>
              <a:rPr lang="en-US" b="1" dirty="0"/>
              <a:t>from the workforce</a:t>
            </a:r>
            <a:r>
              <a:rPr lang="en-US" dirty="0"/>
              <a:t>, and </a:t>
            </a:r>
          </a:p>
          <a:p>
            <a:pPr marL="514350" lvl="0" indent="-514350">
              <a:buFont typeface="+mj-lt"/>
              <a:buAutoNum type="arabicPeriod"/>
            </a:pPr>
            <a:r>
              <a:rPr lang="en-US" dirty="0"/>
              <a:t>building </a:t>
            </a:r>
            <a:r>
              <a:rPr lang="en-US" b="1" dirty="0"/>
              <a:t>pathways to </a:t>
            </a:r>
            <a:r>
              <a:rPr lang="en-US" b="1" dirty="0" smtClean="0"/>
              <a:t>completion</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157736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College-going Culture</a:t>
            </a:r>
            <a:endParaRPr lang="en-US" dirty="0"/>
          </a:p>
        </p:txBody>
      </p:sp>
      <p:sp>
        <p:nvSpPr>
          <p:cNvPr id="3" name="Content Placeholder 2"/>
          <p:cNvSpPr>
            <a:spLocks noGrp="1"/>
          </p:cNvSpPr>
          <p:nvPr>
            <p:ph idx="1"/>
          </p:nvPr>
        </p:nvSpPr>
        <p:spPr/>
        <p:txBody>
          <a:bodyPr/>
          <a:lstStyle/>
          <a:p>
            <a:pPr marL="514350" lvl="0" indent="-514350">
              <a:buFont typeface="+mj-lt"/>
              <a:buAutoNum type="alphaLcPeriod"/>
            </a:pPr>
            <a:r>
              <a:rPr lang="en-US" dirty="0" smtClean="0"/>
              <a:t>Statewide co-produced communication plan for students in grades 9-12</a:t>
            </a:r>
          </a:p>
          <a:p>
            <a:pPr marL="514350" lvl="0" indent="-514350">
              <a:buFont typeface="+mj-lt"/>
              <a:buAutoNum type="alphaLcPeriod"/>
            </a:pPr>
            <a:r>
              <a:rPr lang="en-US" dirty="0" smtClean="0"/>
              <a:t>Partner with the WDE to share student names with WY colleges</a:t>
            </a:r>
          </a:p>
          <a:p>
            <a:pPr marL="514350" lvl="0" indent="-514350">
              <a:buFont typeface="+mj-lt"/>
              <a:buAutoNum type="alphaLcPeriod"/>
            </a:pPr>
            <a:r>
              <a:rPr lang="en-US" dirty="0" smtClean="0"/>
              <a:t>Develop postsecondary plans for 9</a:t>
            </a:r>
            <a:r>
              <a:rPr lang="en-US" baseline="30000" dirty="0" smtClean="0"/>
              <a:t>th</a:t>
            </a:r>
            <a:r>
              <a:rPr lang="en-US" dirty="0" smtClean="0"/>
              <a:t> graders</a:t>
            </a:r>
          </a:p>
          <a:p>
            <a:pPr marL="514350" lvl="0" indent="-514350">
              <a:buFont typeface="+mj-lt"/>
              <a:buAutoNum type="alphaLcPeriod"/>
            </a:pPr>
            <a:r>
              <a:rPr lang="en-US" dirty="0" smtClean="0"/>
              <a:t>Set a goal to increase the rate of immediate entry into college from high school</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162921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Barriers to College</a:t>
            </a:r>
            <a:endParaRPr lang="en-US" dirty="0"/>
          </a:p>
        </p:txBody>
      </p:sp>
      <p:sp>
        <p:nvSpPr>
          <p:cNvPr id="3" name="Content Placeholder 2"/>
          <p:cNvSpPr>
            <a:spLocks noGrp="1"/>
          </p:cNvSpPr>
          <p:nvPr>
            <p:ph idx="1"/>
          </p:nvPr>
        </p:nvSpPr>
        <p:spPr/>
        <p:txBody>
          <a:bodyPr/>
          <a:lstStyle/>
          <a:p>
            <a:pPr marL="514350" lvl="0" indent="-514350">
              <a:buFont typeface="+mj-lt"/>
              <a:buAutoNum type="alphaLcPeriod"/>
            </a:pPr>
            <a:r>
              <a:rPr lang="en-US" dirty="0" smtClean="0"/>
              <a:t>Common college application</a:t>
            </a:r>
          </a:p>
          <a:p>
            <a:pPr marL="514350" lvl="0" indent="-514350">
              <a:buFont typeface="+mj-lt"/>
              <a:buAutoNum type="alphaLcPeriod"/>
            </a:pPr>
            <a:r>
              <a:rPr lang="en-US" dirty="0" smtClean="0"/>
              <a:t>Explore a shared student information system and data systems</a:t>
            </a:r>
          </a:p>
          <a:p>
            <a:pPr marL="514350" lvl="0" indent="-514350">
              <a:buFont typeface="+mj-lt"/>
              <a:buAutoNum type="alphaLcPeriod"/>
            </a:pPr>
            <a:r>
              <a:rPr lang="en-US" dirty="0" smtClean="0"/>
              <a:t>Jointly promote FAFSA completion</a:t>
            </a:r>
          </a:p>
          <a:p>
            <a:pPr marL="514350" lvl="0" indent="-514350">
              <a:buFont typeface="+mj-lt"/>
              <a:buAutoNum type="alphaLcPeriod"/>
            </a:pPr>
            <a:r>
              <a:rPr lang="en-US" dirty="0" smtClean="0"/>
              <a:t>Identify a goal and secure resources for state-funded need-based financial aid</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309259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Pipeline to WY’s Colleges</a:t>
            </a:r>
            <a:endParaRPr lang="en-US" dirty="0"/>
          </a:p>
        </p:txBody>
      </p:sp>
      <p:sp>
        <p:nvSpPr>
          <p:cNvPr id="3" name="Content Placeholder 2"/>
          <p:cNvSpPr>
            <a:spLocks noGrp="1"/>
          </p:cNvSpPr>
          <p:nvPr>
            <p:ph idx="1"/>
          </p:nvPr>
        </p:nvSpPr>
        <p:spPr/>
        <p:txBody>
          <a:bodyPr/>
          <a:lstStyle/>
          <a:p>
            <a:pPr marL="514350" lvl="0" indent="-514350">
              <a:buFont typeface="+mj-lt"/>
              <a:buAutoNum type="alphaLcPeriod"/>
            </a:pPr>
            <a:r>
              <a:rPr lang="en-US" sz="2800" dirty="0" smtClean="0"/>
              <a:t>Expand regional pricing strategies for nonresidents</a:t>
            </a:r>
          </a:p>
          <a:p>
            <a:pPr marL="514350" lvl="0" indent="-514350">
              <a:buFont typeface="+mj-lt"/>
              <a:buAutoNum type="alphaLcPeriod"/>
            </a:pPr>
            <a:r>
              <a:rPr lang="en-US" sz="2800" dirty="0"/>
              <a:t>C</a:t>
            </a:r>
            <a:r>
              <a:rPr lang="en-US" sz="2800" dirty="0" smtClean="0"/>
              <a:t>reate a marketing campaign for non-resident students to attend college in WY</a:t>
            </a:r>
          </a:p>
          <a:p>
            <a:pPr marL="514350" lvl="0" indent="-514350">
              <a:buFont typeface="+mj-lt"/>
              <a:buAutoNum type="alphaLcPeriod"/>
            </a:pPr>
            <a:r>
              <a:rPr lang="en-US" sz="2800" dirty="0" smtClean="0"/>
              <a:t>Focus on transfer, including more 2+2 paths</a:t>
            </a:r>
          </a:p>
          <a:p>
            <a:pPr marL="514350" lvl="0" indent="-514350">
              <a:buFont typeface="+mj-lt"/>
              <a:buAutoNum type="alphaLcPeriod"/>
            </a:pPr>
            <a:r>
              <a:rPr lang="en-US" sz="2800" dirty="0" smtClean="0"/>
              <a:t>Evaluate capacity for a resident and nonresident student mix in the right programs</a:t>
            </a:r>
          </a:p>
          <a:p>
            <a:pPr marL="514350" lvl="0" indent="-514350">
              <a:buFont typeface="+mj-lt"/>
              <a:buAutoNum type="alphaLcPeriod"/>
            </a:pPr>
            <a:r>
              <a:rPr lang="en-US" sz="2800" dirty="0" smtClean="0"/>
              <a:t>Analyze student housing capacity</a:t>
            </a:r>
          </a:p>
          <a:p>
            <a:pPr marL="514350" lvl="0" indent="-514350">
              <a:buFont typeface="+mj-lt"/>
              <a:buAutoNum type="alphaLcPeriod"/>
            </a:pP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240472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Paths to Re-entry into College</a:t>
            </a:r>
            <a:endParaRPr lang="en-US" dirty="0"/>
          </a:p>
        </p:txBody>
      </p:sp>
      <p:sp>
        <p:nvSpPr>
          <p:cNvPr id="3" name="Content Placeholder 2"/>
          <p:cNvSpPr>
            <a:spLocks noGrp="1"/>
          </p:cNvSpPr>
          <p:nvPr>
            <p:ph idx="1"/>
          </p:nvPr>
        </p:nvSpPr>
        <p:spPr/>
        <p:txBody>
          <a:bodyPr/>
          <a:lstStyle/>
          <a:p>
            <a:pPr marL="514350" lvl="0" indent="-514350">
              <a:buFont typeface="+mj-lt"/>
              <a:buAutoNum type="alphaLcPeriod"/>
            </a:pPr>
            <a:r>
              <a:rPr lang="en-US" dirty="0" smtClean="0"/>
              <a:t>Provide transitional student services</a:t>
            </a:r>
          </a:p>
          <a:p>
            <a:pPr marL="514350" lvl="0" indent="-514350">
              <a:buFont typeface="+mj-lt"/>
              <a:buAutoNum type="alphaLcPeriod"/>
            </a:pPr>
            <a:r>
              <a:rPr lang="en-US" dirty="0" smtClean="0"/>
              <a:t>Ensure career and technical programs are aligned with WY’s economic needs</a:t>
            </a:r>
          </a:p>
          <a:p>
            <a:pPr marL="514350" lvl="0" indent="-514350">
              <a:buFont typeface="+mj-lt"/>
              <a:buAutoNum type="alphaLcPeriod"/>
            </a:pPr>
            <a:r>
              <a:rPr lang="en-US" dirty="0" smtClean="0"/>
              <a:t>Provide certificate programs for the workforce</a:t>
            </a:r>
          </a:p>
          <a:p>
            <a:pPr marL="514350" lvl="0" indent="-514350">
              <a:buFont typeface="+mj-lt"/>
              <a:buAutoNum type="alphaLcPeriod"/>
            </a:pPr>
            <a:r>
              <a:rPr lang="en-US" dirty="0" smtClean="0"/>
              <a:t>Expand the Bachelor of Applied Science degree</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250625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Pathways to Completion</a:t>
            </a:r>
            <a:endParaRPr lang="en-US" dirty="0"/>
          </a:p>
        </p:txBody>
      </p:sp>
      <p:sp>
        <p:nvSpPr>
          <p:cNvPr id="3" name="Content Placeholder 2"/>
          <p:cNvSpPr>
            <a:spLocks noGrp="1"/>
          </p:cNvSpPr>
          <p:nvPr>
            <p:ph idx="1"/>
          </p:nvPr>
        </p:nvSpPr>
        <p:spPr/>
        <p:txBody>
          <a:bodyPr/>
          <a:lstStyle/>
          <a:p>
            <a:pPr marL="514350" lvl="0" indent="-514350">
              <a:buFont typeface="+mj-lt"/>
              <a:buAutoNum type="alphaLcPeriod"/>
            </a:pPr>
            <a:r>
              <a:rPr lang="en-US" dirty="0" smtClean="0"/>
              <a:t>Utilize data to set aggressive student success goals</a:t>
            </a:r>
          </a:p>
          <a:p>
            <a:pPr marL="514350" lvl="0" indent="-514350">
              <a:buFont typeface="+mj-lt"/>
              <a:buAutoNum type="alphaLcPeriod"/>
            </a:pPr>
            <a:r>
              <a:rPr lang="en-US" dirty="0" smtClean="0"/>
              <a:t>Increase retention and graduates through </a:t>
            </a:r>
            <a:r>
              <a:rPr lang="en-US" i="1" dirty="0" smtClean="0"/>
              <a:t>Complete College Wyoming</a:t>
            </a:r>
          </a:p>
          <a:p>
            <a:pPr marL="514350" lvl="0" indent="-514350">
              <a:buFont typeface="+mj-lt"/>
              <a:buAutoNum type="alphaLcPeriod"/>
            </a:pPr>
            <a:r>
              <a:rPr lang="en-US" dirty="0" smtClean="0"/>
              <a:t>Partner with ENDOW to establish practices to retain graduates in WY</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3159950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A346E6-3866-46F9-AF6A-A8C260FCF964}">
  <ds:schemaRefs>
    <ds:schemaRef ds:uri="http://schemas.microsoft.com/sharepoint/v3/contenttype/forms"/>
  </ds:schemaRefs>
</ds:datastoreItem>
</file>

<file path=customXml/itemProps2.xml><?xml version="1.0" encoding="utf-8"?>
<ds:datastoreItem xmlns:ds="http://schemas.openxmlformats.org/officeDocument/2006/customXml" ds:itemID="{51E1C1D9-3CE0-49A8-897E-E6A5E1A1501F}">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1111</TotalTime>
  <Words>452</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Legislative Request</vt:lpstr>
      <vt:lpstr>The Response</vt:lpstr>
      <vt:lpstr>Key Themes</vt:lpstr>
      <vt:lpstr>College-going Culture</vt:lpstr>
      <vt:lpstr>Remove Barriers to College</vt:lpstr>
      <vt:lpstr>Create a Pipeline to WY’s Colleges</vt:lpstr>
      <vt:lpstr>Develop Paths to Re-entry into College</vt:lpstr>
      <vt:lpstr>Build Pathways to Completion</vt:lpstr>
      <vt:lpstr>Next Steps</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VPSA</dc:creator>
  <cp:lastModifiedBy>Mary A. Aguayo</cp:lastModifiedBy>
  <cp:revision>129</cp:revision>
  <dcterms:created xsi:type="dcterms:W3CDTF">2014-04-07T17:38:45Z</dcterms:created>
  <dcterms:modified xsi:type="dcterms:W3CDTF">2017-11-09T22:00:11Z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