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58" r:id="rId4"/>
    <p:sldId id="261" r:id="rId5"/>
    <p:sldId id="256" r:id="rId6"/>
    <p:sldId id="257" r:id="rId7"/>
    <p:sldId id="259" r:id="rId8"/>
    <p:sldId id="262" r:id="rId9"/>
    <p:sldId id="26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A8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4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9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9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2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3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3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9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6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5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5F339-147C-49BB-8F44-864228D0EC5E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4D639-BBE4-4E19-89EC-F6172E70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6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96705"/>
            <a:ext cx="9144000" cy="2341949"/>
          </a:xfrm>
        </p:spPr>
        <p:txBody>
          <a:bodyPr>
            <a:normAutofit/>
          </a:bodyPr>
          <a:lstStyle/>
          <a:p>
            <a:r>
              <a:rPr lang="en-US" dirty="0"/>
              <a:t>Changes in Salary Rates</a:t>
            </a:r>
            <a:br>
              <a:rPr lang="en-US" dirty="0"/>
            </a:br>
            <a:r>
              <a:rPr lang="en-US" dirty="0"/>
              <a:t>for Academic Administrators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28800" y="4546174"/>
            <a:ext cx="9144000" cy="1655762"/>
          </a:xfrm>
        </p:spPr>
        <p:txBody>
          <a:bodyPr/>
          <a:lstStyle/>
          <a:p>
            <a:r>
              <a:rPr lang="en-US" dirty="0" smtClean="0"/>
              <a:t>Board of Trustees Meeting</a:t>
            </a:r>
          </a:p>
          <a:p>
            <a:r>
              <a:rPr lang="en-US" dirty="0" smtClean="0"/>
              <a:t>November, 17</a:t>
            </a:r>
            <a:r>
              <a:rPr lang="en-US" smtClean="0"/>
              <a:t>, </a:t>
            </a:r>
            <a:r>
              <a:rPr lang="en-US" smtClean="0"/>
              <a:t>2017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4971" y="631592"/>
            <a:ext cx="98763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712" y="2122991"/>
            <a:ext cx="10515600" cy="4351338"/>
          </a:xfrm>
        </p:spPr>
        <p:txBody>
          <a:bodyPr/>
          <a:lstStyle/>
          <a:p>
            <a:r>
              <a:rPr lang="en-US" b="1" dirty="0" smtClean="0"/>
              <a:t>Effect on salary under current regulation</a:t>
            </a:r>
          </a:p>
          <a:p>
            <a:pPr lvl="1"/>
            <a:r>
              <a:rPr lang="en-US" dirty="0" smtClean="0"/>
              <a:t>Internal</a:t>
            </a:r>
          </a:p>
          <a:p>
            <a:pPr lvl="1"/>
            <a:r>
              <a:rPr lang="en-US" dirty="0" smtClean="0"/>
              <a:t>External</a:t>
            </a:r>
          </a:p>
          <a:p>
            <a:r>
              <a:rPr lang="en-US" b="1" dirty="0" smtClean="0"/>
              <a:t>Implementation in the “spirit” of UW 5-135</a:t>
            </a:r>
          </a:p>
          <a:p>
            <a:r>
              <a:rPr lang="en-US" b="1" dirty="0" smtClean="0"/>
              <a:t>Specific examples</a:t>
            </a:r>
          </a:p>
          <a:p>
            <a:r>
              <a:rPr lang="en-US" b="1" dirty="0" smtClean="0"/>
              <a:t>Recommendations for the future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8464" y="455224"/>
            <a:ext cx="98763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5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829"/>
          </a:xfrm>
        </p:spPr>
        <p:txBody>
          <a:bodyPr/>
          <a:lstStyle/>
          <a:p>
            <a:r>
              <a:rPr lang="en-US" dirty="0" smtClean="0"/>
              <a:t>Return Salary for Internal Candidate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6649" y="1591264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$90,000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0792" y="4853409"/>
            <a:ext cx="3424270" cy="1127756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Adjusted AY Base (faculty) Salary for </a:t>
            </a:r>
            <a:r>
              <a:rPr lang="en-US" b="1" u="sng" dirty="0" smtClean="0">
                <a:solidFill>
                  <a:srgbClr val="663300"/>
                </a:solidFill>
              </a:rPr>
              <a:t>internal</a:t>
            </a:r>
            <a:r>
              <a:rPr lang="en-US" b="1" dirty="0" smtClean="0">
                <a:solidFill>
                  <a:srgbClr val="663300"/>
                </a:solidFill>
              </a:rPr>
              <a:t> candidate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$135,000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2780" y="1991087"/>
            <a:ext cx="5654835" cy="2862322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UW 5-173.4.B.1.b.ii.</a:t>
            </a:r>
          </a:p>
          <a:p>
            <a:r>
              <a:rPr lang="en-US" sz="2000" dirty="0"/>
              <a:t>For vice presidents, associate vice presidents, and deans of academic colleges returning to a previously held faculty position at the University, the academic year salary at the time of their appointment as a University officer increased by the average annual merit and market based salary increases within their department during their service as a University officer.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900855" y="2720075"/>
            <a:ext cx="44143" cy="2133334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5881" y="191413"/>
            <a:ext cx="98763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9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829"/>
          </a:xfrm>
        </p:spPr>
        <p:txBody>
          <a:bodyPr/>
          <a:lstStyle/>
          <a:p>
            <a:r>
              <a:rPr lang="en-US" dirty="0" smtClean="0"/>
              <a:t>Return Salary for External Candidate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6649" y="1591264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$90,000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0792" y="4853409"/>
            <a:ext cx="3424270" cy="1127756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Adjusted AY Base (faculty) Salary for </a:t>
            </a:r>
            <a:r>
              <a:rPr lang="en-US" b="1" u="sng" dirty="0" smtClean="0">
                <a:solidFill>
                  <a:srgbClr val="663300"/>
                </a:solidFill>
              </a:rPr>
              <a:t>internal</a:t>
            </a:r>
            <a:r>
              <a:rPr lang="en-US" b="1" dirty="0" smtClean="0">
                <a:solidFill>
                  <a:srgbClr val="663300"/>
                </a:solidFill>
              </a:rPr>
              <a:t> candidate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$135,000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7101" y="1442802"/>
            <a:ext cx="4540251" cy="2554545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UW 5-173.4.B.1.b.ii.</a:t>
            </a:r>
          </a:p>
          <a:p>
            <a:r>
              <a:rPr lang="en-US" sz="2000" dirty="0" smtClean="0"/>
              <a:t>… the Vice President of Academic Affairs, with the approval of the President, shall establish an academic year salary at a market rate based on comparator institutions for the rank in the department in which the University officer holds an appointment.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338292" y="4853409"/>
            <a:ext cx="3424270" cy="1127756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AY Base (faculty) Salary</a:t>
            </a:r>
          </a:p>
          <a:p>
            <a:pPr algn="ctr"/>
            <a:r>
              <a:rPr lang="en-US" b="1" dirty="0" smtClean="0">
                <a:solidFill>
                  <a:srgbClr val="663300"/>
                </a:solidFill>
              </a:rPr>
              <a:t>for </a:t>
            </a:r>
            <a:r>
              <a:rPr lang="en-US" b="1" u="sng" dirty="0" smtClean="0">
                <a:solidFill>
                  <a:srgbClr val="663300"/>
                </a:solidFill>
              </a:rPr>
              <a:t>external</a:t>
            </a:r>
            <a:r>
              <a:rPr lang="en-US" b="1" dirty="0" smtClean="0">
                <a:solidFill>
                  <a:srgbClr val="663300"/>
                </a:solidFill>
              </a:rPr>
              <a:t> candidate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$142,000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635062" y="2155669"/>
            <a:ext cx="2540438" cy="2600481"/>
          </a:xfrm>
          <a:prstGeom prst="straightConnector1">
            <a:avLst/>
          </a:prstGeom>
          <a:ln w="19050">
            <a:solidFill>
              <a:srgbClr val="6633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25" idx="1"/>
            <a:endCxn id="8" idx="3"/>
          </p:cNvCxnSpPr>
          <p:nvPr/>
        </p:nvCxnSpPr>
        <p:spPr>
          <a:xfrm flipH="1">
            <a:off x="4635062" y="5417287"/>
            <a:ext cx="703230" cy="0"/>
          </a:xfrm>
          <a:prstGeom prst="straightConnector1">
            <a:avLst/>
          </a:prstGeom>
          <a:ln w="19050">
            <a:solidFill>
              <a:srgbClr val="6633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900855" y="2720075"/>
            <a:ext cx="44143" cy="2133334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5881" y="191413"/>
            <a:ext cx="98763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3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829"/>
          </a:xfrm>
        </p:spPr>
        <p:txBody>
          <a:bodyPr/>
          <a:lstStyle/>
          <a:p>
            <a:r>
              <a:rPr lang="en-US" dirty="0" smtClean="0"/>
              <a:t>Calculating Administrative Salary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6649" y="1591264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$90,000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25267" y="1590214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FY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(Adjusted AY Base X 1.20)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$162,000</a:t>
            </a:r>
            <a:endParaRPr lang="en-US" dirty="0">
              <a:solidFill>
                <a:srgbClr val="66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031185" y="3200923"/>
                <a:ext cx="2013781" cy="112881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663300"/>
                    </a:solidFill>
                  </a:rPr>
                  <a:t>External (OSU </a:t>
                </a:r>
                <a:r>
                  <a:rPr lang="en-US" b="1" i="1" dirty="0" smtClean="0">
                    <a:solidFill>
                      <a:srgbClr val="6633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663300"/>
                        </a:solidFill>
                        <a:latin typeface="Cambria Math" panose="02040503050406030204" pitchFamily="18" charset="0"/>
                      </a:rPr>
                      <m:t>̅</m:t>
                    </m:r>
                  </m:oMath>
                </a14:m>
                <a:r>
                  <a:rPr lang="en-US" b="1" dirty="0" smtClean="0">
                    <a:solidFill>
                      <a:srgbClr val="663300"/>
                    </a:solidFill>
                  </a:rPr>
                  <a:t> ) Comparator</a:t>
                </a:r>
                <a:endParaRPr lang="en-US" dirty="0" smtClean="0">
                  <a:solidFill>
                    <a:srgbClr val="663300"/>
                  </a:solidFill>
                </a:endParaRPr>
              </a:p>
              <a:p>
                <a:pPr algn="ctr"/>
                <a:r>
                  <a:rPr lang="en-US" dirty="0" smtClean="0">
                    <a:solidFill>
                      <a:srgbClr val="663300"/>
                    </a:solidFill>
                  </a:rPr>
                  <a:t>$142,000</a:t>
                </a:r>
                <a:endParaRPr lang="en-US" dirty="0">
                  <a:solidFill>
                    <a:srgbClr val="6633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185" y="3200923"/>
                <a:ext cx="2013781" cy="11288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6633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210792" y="4853408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Adjusted AY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$135,000</a:t>
            </a:r>
          </a:p>
        </p:txBody>
      </p:sp>
      <p:sp>
        <p:nvSpPr>
          <p:cNvPr id="9" name="Rectangle 8"/>
          <p:cNvSpPr/>
          <p:nvPr/>
        </p:nvSpPr>
        <p:spPr>
          <a:xfrm>
            <a:off x="776714" y="3201450"/>
            <a:ext cx="2013781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Internal (UW) </a:t>
            </a:r>
            <a:r>
              <a:rPr lang="en-US" b="1" dirty="0" err="1" smtClean="0">
                <a:solidFill>
                  <a:srgbClr val="663300"/>
                </a:solidFill>
              </a:rPr>
              <a:t>Dept</a:t>
            </a:r>
            <a:r>
              <a:rPr lang="en-US" b="1" dirty="0" smtClean="0">
                <a:solidFill>
                  <a:srgbClr val="663300"/>
                </a:solidFill>
              </a:rPr>
              <a:t> Comparator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$81,000 - $165,000</a:t>
            </a:r>
            <a:endParaRPr lang="en-US" dirty="0">
              <a:solidFill>
                <a:srgbClr val="6633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445232" y="2718536"/>
            <a:ext cx="465609" cy="481860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78785" y="2720075"/>
            <a:ext cx="480333" cy="480321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2399334" y="4329207"/>
            <a:ext cx="523593" cy="524201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2922927" y="4329734"/>
            <a:ext cx="426032" cy="523674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096000" y="2511174"/>
            <a:ext cx="0" cy="3232465"/>
          </a:xfrm>
          <a:prstGeom prst="line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096000" y="2511174"/>
            <a:ext cx="829267" cy="936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53639" y="5743639"/>
            <a:ext cx="1460938" cy="0"/>
          </a:xfrm>
          <a:prstGeom prst="line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925267" y="3152181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UW In-Rank (Dean/Exec Dir) </a:t>
            </a:r>
          </a:p>
          <a:p>
            <a:pPr algn="ctr"/>
            <a:r>
              <a:rPr lang="en-US" b="1" dirty="0" smtClean="0">
                <a:solidFill>
                  <a:srgbClr val="663300"/>
                </a:solidFill>
              </a:rPr>
              <a:t>Comparator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$299,000 - $150,000</a:t>
            </a:r>
          </a:p>
          <a:p>
            <a:pPr algn="ctr"/>
            <a:endParaRPr lang="en-US" b="1" dirty="0">
              <a:solidFill>
                <a:srgbClr val="6633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57514" y="4714148"/>
            <a:ext cx="3392023" cy="755329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FY Dean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$180,000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035800" y="5868849"/>
            <a:ext cx="3313737" cy="577790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663300"/>
                </a:solidFill>
              </a:rPr>
              <a:t>Administrative Stipend</a:t>
            </a:r>
          </a:p>
          <a:p>
            <a:pPr algn="ctr"/>
            <a:r>
              <a:rPr lang="en-US" i="1" dirty="0" smtClean="0">
                <a:solidFill>
                  <a:srgbClr val="663300"/>
                </a:solidFill>
              </a:rPr>
              <a:t>$18,000 per annum/$1500 </a:t>
            </a:r>
            <a:r>
              <a:rPr lang="en-US" i="1" dirty="0" err="1" smtClean="0">
                <a:solidFill>
                  <a:srgbClr val="663300"/>
                </a:solidFill>
              </a:rPr>
              <a:t>mo</a:t>
            </a:r>
            <a:endParaRPr lang="en-US" b="1" i="1" dirty="0" smtClean="0">
              <a:solidFill>
                <a:srgbClr val="6633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832883" y="2727045"/>
            <a:ext cx="10160" cy="409240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8843042" y="4297676"/>
            <a:ext cx="1" cy="405765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843042" y="5458339"/>
            <a:ext cx="10160" cy="409240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 rot="16200000">
            <a:off x="4129034" y="3869472"/>
            <a:ext cx="3454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3300"/>
                </a:solidFill>
              </a:rPr>
              <a:t>Convert to </a:t>
            </a:r>
            <a:r>
              <a:rPr lang="en-US" b="1" dirty="0" smtClean="0">
                <a:solidFill>
                  <a:srgbClr val="663300"/>
                </a:solidFill>
              </a:rPr>
              <a:t>FY</a:t>
            </a:r>
            <a:r>
              <a:rPr lang="en-US" dirty="0" smtClean="0">
                <a:solidFill>
                  <a:srgbClr val="663300"/>
                </a:solidFill>
              </a:rPr>
              <a:t> Base (faculty) Salary</a:t>
            </a:r>
            <a:endParaRPr lang="en-US" dirty="0">
              <a:solidFill>
                <a:srgbClr val="663300"/>
              </a:solidFill>
            </a:endParaRPr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4496" y="205801"/>
            <a:ext cx="985041" cy="98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77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47" grpId="0" animBg="1"/>
      <p:bldP spid="48" grpId="0" animBg="1"/>
      <p:bldP spid="49" grpId="0" animBg="1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829"/>
          </a:xfrm>
        </p:spPr>
        <p:txBody>
          <a:bodyPr/>
          <a:lstStyle/>
          <a:p>
            <a:r>
              <a:rPr lang="en-US" dirty="0" smtClean="0"/>
              <a:t>Return to Faculty Salary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66649" y="1591264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AY Base (faculty) Salary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$90,000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25267" y="1590214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FY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(Adjusted AY Base X 1.20)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$162,000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31185" y="3200923"/>
            <a:ext cx="2013781" cy="112881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External (OSU) Comparator</a:t>
            </a:r>
            <a:endParaRPr lang="en-US" dirty="0" smtClean="0">
              <a:solidFill>
                <a:schemeClr val="bg2"/>
              </a:solidFill>
            </a:endParaRP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$142,000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0792" y="4853408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Adjusted AY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($162,000 X .8333)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$135,000</a:t>
            </a:r>
          </a:p>
        </p:txBody>
      </p:sp>
      <p:sp>
        <p:nvSpPr>
          <p:cNvPr id="9" name="Rectangle 8"/>
          <p:cNvSpPr/>
          <p:nvPr/>
        </p:nvSpPr>
        <p:spPr>
          <a:xfrm>
            <a:off x="776714" y="3201450"/>
            <a:ext cx="2013781" cy="112881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Internal (UW) </a:t>
            </a:r>
            <a:r>
              <a:rPr lang="en-US" b="1" dirty="0" err="1" smtClean="0">
                <a:solidFill>
                  <a:schemeClr val="bg2"/>
                </a:solidFill>
              </a:rPr>
              <a:t>Dept</a:t>
            </a:r>
            <a:r>
              <a:rPr lang="en-US" b="1" dirty="0" smtClean="0">
                <a:solidFill>
                  <a:schemeClr val="bg2"/>
                </a:solidFill>
              </a:rPr>
              <a:t> Comparator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$81,000 - $165,000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445232" y="2718536"/>
            <a:ext cx="465609" cy="481860"/>
          </a:xfrm>
          <a:prstGeom prst="straightConnector1">
            <a:avLst/>
          </a:prstGeom>
          <a:ln w="19050">
            <a:solidFill>
              <a:schemeClr val="bg2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78785" y="2720075"/>
            <a:ext cx="480333" cy="480321"/>
          </a:xfrm>
          <a:prstGeom prst="straightConnector1">
            <a:avLst/>
          </a:prstGeom>
          <a:ln w="19050">
            <a:solidFill>
              <a:schemeClr val="bg2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2399334" y="4329207"/>
            <a:ext cx="523593" cy="524201"/>
          </a:xfrm>
          <a:prstGeom prst="straightConnector1">
            <a:avLst/>
          </a:prstGeom>
          <a:ln w="19050">
            <a:solidFill>
              <a:schemeClr val="bg2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2922927" y="4329734"/>
            <a:ext cx="426032" cy="523674"/>
          </a:xfrm>
          <a:prstGeom prst="straightConnector1">
            <a:avLst/>
          </a:prstGeom>
          <a:ln w="19050">
            <a:solidFill>
              <a:schemeClr val="bg2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096000" y="2511174"/>
            <a:ext cx="0" cy="3232465"/>
          </a:xfrm>
          <a:prstGeom prst="line">
            <a:avLst/>
          </a:prstGeom>
          <a:ln w="19050">
            <a:solidFill>
              <a:srgbClr val="6633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096000" y="2511174"/>
            <a:ext cx="829267" cy="936"/>
          </a:xfrm>
          <a:prstGeom prst="straightConnector1">
            <a:avLst/>
          </a:prstGeom>
          <a:ln w="19050">
            <a:solidFill>
              <a:srgbClr val="663300"/>
            </a:solidFill>
            <a:headEnd type="arrow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53639" y="5743639"/>
            <a:ext cx="1460938" cy="0"/>
          </a:xfrm>
          <a:prstGeom prst="line">
            <a:avLst/>
          </a:prstGeom>
          <a:ln w="19050">
            <a:solidFill>
              <a:srgbClr val="6633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925267" y="3152181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/>
                </a:solidFill>
              </a:rPr>
              <a:t>UW In-Rank (Dean/Exec Dir) </a:t>
            </a:r>
          </a:p>
          <a:p>
            <a:pPr algn="ctr"/>
            <a:r>
              <a:rPr lang="en-US" b="1" dirty="0" smtClean="0">
                <a:solidFill>
                  <a:schemeClr val="bg2"/>
                </a:solidFill>
              </a:rPr>
              <a:t>Comparator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$299,000 - $150,000</a:t>
            </a:r>
          </a:p>
          <a:p>
            <a:pPr algn="ctr"/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57514" y="4714148"/>
            <a:ext cx="3392023" cy="755329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FY Dean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$180,000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 rot="16200000">
            <a:off x="4161414" y="3869472"/>
            <a:ext cx="3389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3300"/>
                </a:solidFill>
              </a:rPr>
              <a:t>Convert to </a:t>
            </a:r>
            <a:r>
              <a:rPr lang="en-US" b="1" dirty="0" smtClean="0">
                <a:solidFill>
                  <a:srgbClr val="663300"/>
                </a:solidFill>
              </a:rPr>
              <a:t>AY</a:t>
            </a:r>
            <a:r>
              <a:rPr lang="en-US" dirty="0" smtClean="0">
                <a:solidFill>
                  <a:srgbClr val="663300"/>
                </a:solidFill>
              </a:rPr>
              <a:t> Base (faculty) Salary</a:t>
            </a:r>
            <a:endParaRPr lang="en-US" dirty="0">
              <a:solidFill>
                <a:srgbClr val="6633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1899" y="191413"/>
            <a:ext cx="98763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56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8" grpId="0" animBg="1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Salary Comparisons for Associate Vice Provosts </a:t>
            </a:r>
            <a:br>
              <a:rPr lang="en-US" sz="3600" dirty="0" smtClean="0"/>
            </a:br>
            <a:r>
              <a:rPr lang="en-US" sz="3600" dirty="0" smtClean="0"/>
              <a:t>and Deans </a:t>
            </a:r>
            <a:br>
              <a:rPr lang="en-US" sz="3600" dirty="0" smtClean="0"/>
            </a:br>
            <a:r>
              <a:rPr lang="en-US" sz="2000" dirty="0" smtClean="0"/>
              <a:t>with starting dates effective September 1, 2015 or later</a:t>
            </a:r>
            <a:r>
              <a:rPr lang="en-US" sz="3600" dirty="0" smtClean="0"/>
              <a:t>.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8554438"/>
                  </p:ext>
                </p:extLst>
              </p:nvPr>
            </p:nvGraphicFramePr>
            <p:xfrm>
              <a:off x="838200" y="2089152"/>
              <a:ext cx="10248899" cy="414655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803835">
                      <a:extLst>
                        <a:ext uri="{9D8B030D-6E8A-4147-A177-3AD203B41FA5}">
                          <a16:colId xmlns:a16="http://schemas.microsoft.com/office/drawing/2014/main" xmlns="" val="1036794032"/>
                        </a:ext>
                      </a:extLst>
                    </a:gridCol>
                    <a:gridCol w="1138767">
                      <a:extLst>
                        <a:ext uri="{9D8B030D-6E8A-4147-A177-3AD203B41FA5}">
                          <a16:colId xmlns:a16="http://schemas.microsoft.com/office/drawing/2014/main" xmlns="" val="1923712252"/>
                        </a:ext>
                      </a:extLst>
                    </a:gridCol>
                    <a:gridCol w="1339725">
                      <a:extLst>
                        <a:ext uri="{9D8B030D-6E8A-4147-A177-3AD203B41FA5}">
                          <a16:colId xmlns:a16="http://schemas.microsoft.com/office/drawing/2014/main" xmlns="" val="169469591"/>
                        </a:ext>
                      </a:extLst>
                    </a:gridCol>
                    <a:gridCol w="803835">
                      <a:extLst>
                        <a:ext uri="{9D8B030D-6E8A-4147-A177-3AD203B41FA5}">
                          <a16:colId xmlns:a16="http://schemas.microsoft.com/office/drawing/2014/main" xmlns="" val="1750337695"/>
                        </a:ext>
                      </a:extLst>
                    </a:gridCol>
                    <a:gridCol w="803835">
                      <a:extLst>
                        <a:ext uri="{9D8B030D-6E8A-4147-A177-3AD203B41FA5}">
                          <a16:colId xmlns:a16="http://schemas.microsoft.com/office/drawing/2014/main" xmlns="" val="4287963888"/>
                        </a:ext>
                      </a:extLst>
                    </a:gridCol>
                    <a:gridCol w="937808">
                      <a:extLst>
                        <a:ext uri="{9D8B030D-6E8A-4147-A177-3AD203B41FA5}">
                          <a16:colId xmlns:a16="http://schemas.microsoft.com/office/drawing/2014/main" xmlns="" val="614088370"/>
                        </a:ext>
                      </a:extLst>
                    </a:gridCol>
                    <a:gridCol w="1272739">
                      <a:extLst>
                        <a:ext uri="{9D8B030D-6E8A-4147-A177-3AD203B41FA5}">
                          <a16:colId xmlns:a16="http://schemas.microsoft.com/office/drawing/2014/main" xmlns="" val="713876680"/>
                        </a:ext>
                      </a:extLst>
                    </a:gridCol>
                    <a:gridCol w="1540684">
                      <a:extLst>
                        <a:ext uri="{9D8B030D-6E8A-4147-A177-3AD203B41FA5}">
                          <a16:colId xmlns:a16="http://schemas.microsoft.com/office/drawing/2014/main" xmlns="" val="3984657826"/>
                        </a:ext>
                      </a:extLst>
                    </a:gridCol>
                    <a:gridCol w="1607671">
                      <a:extLst>
                        <a:ext uri="{9D8B030D-6E8A-4147-A177-3AD203B41FA5}">
                          <a16:colId xmlns:a16="http://schemas.microsoft.com/office/drawing/2014/main" xmlns="" val="2843806298"/>
                        </a:ext>
                      </a:extLst>
                    </a:gridCol>
                  </a:tblGrid>
                  <a:tr h="113910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Start Date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 dirty="0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Name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Position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Current Admin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Salary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Original 83% Rule 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Actual Faculty Return Salary Offer</a:t>
                          </a:r>
                          <a:r>
                            <a:rPr lang="en-US" sz="1000" b="1" baseline="30000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1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UW Faculty or Administr. 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Return to original faculty base</a:t>
                          </a:r>
                          <a:r>
                            <a:rPr lang="en-US" sz="1000" b="1" baseline="30000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External Candidate Return to faculty (based on market for tenured faculty)</a:t>
                          </a:r>
                          <a:r>
                            <a:rPr lang="en-US" sz="1000" b="1" baseline="30000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Salary Difference Range Between Internal &amp; External Appointment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262512331"/>
                      </a:ext>
                    </a:extLst>
                  </a:tr>
                  <a:tr h="7518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09/18/17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Jim Ahern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Assoc. Vice Provost, Grad. Education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$170,004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$141,103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$99,971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$90,342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$130,032</a:t>
                          </a:r>
                          <a:r>
                            <a:rPr lang="en-US" sz="11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1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(dept. highest in- rank); </a:t>
                          </a:r>
                          <a:r>
                            <a:rPr lang="en-US" sz="11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</a:t>
                          </a:r>
                          <a:r>
                            <a:rPr lang="en-US" sz="11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113,698</a:t>
                          </a:r>
                          <a:r>
                            <a:rPr lang="en-US" sz="11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1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(OSU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1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) 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($39,690 - $</a:t>
                          </a:r>
                          <a:r>
                            <a:rPr lang="en-US" sz="1100" b="1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23,356</a:t>
                          </a:r>
                          <a:r>
                            <a:rPr lang="en-US" sz="1100" b="1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)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498114873"/>
                      </a:ext>
                    </a:extLst>
                  </a:tr>
                  <a:tr h="7518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09/18/17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Donal Skinner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Dean, Honors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$180,000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$149,400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$134,946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$116,132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$165,924</a:t>
                          </a: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(dept. highest in-rank); </a:t>
                          </a: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$141,720</a:t>
                          </a: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(OSU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1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)</m:t>
                              </m:r>
                            </m:oMath>
                          </a14:m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($49,792 - $25.588)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532686259"/>
                      </a:ext>
                    </a:extLst>
                  </a:tr>
                  <a:tr h="50124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08/01/17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Melinda Harm Benson</a:t>
                          </a:r>
                          <a:r>
                            <a:rPr lang="en-US" sz="1100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4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Dean, Haub ENR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$205,000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$170,765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$140,249</a:t>
                          </a:r>
                          <a:r>
                            <a:rPr lang="en-US" sz="1100" b="1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4</a:t>
                          </a:r>
                          <a:r>
                            <a:rPr lang="en-US" sz="1100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$162,000</a:t>
                          </a:r>
                          <a:r>
                            <a:rPr lang="en-US" sz="1100" b="1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4</a:t>
                          </a: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N/A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$162,660</a:t>
                          </a: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(dept. Excellence Chair) 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N/A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235491926"/>
                      </a:ext>
                    </a:extLst>
                  </a:tr>
                  <a:tr h="50124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07/01/17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Jefferson Edgens</a:t>
                          </a:r>
                          <a:r>
                            <a:rPr lang="en-US" sz="1100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5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Dean, UW/Casper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$150,000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$124,500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See footnote #</a:t>
                          </a:r>
                          <a:r>
                            <a:rPr lang="en-US" sz="11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5 on handout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39555228"/>
                      </a:ext>
                    </a:extLst>
                  </a:tr>
                  <a:tr h="50124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07/01/17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David Jones</a:t>
                          </a:r>
                          <a:r>
                            <a:rPr lang="en-US" sz="1100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6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(Interim) Dean, Health Sciences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$215,004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N/A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N/A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00748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58554438"/>
                  </p:ext>
                </p:extLst>
              </p:nvPr>
            </p:nvGraphicFramePr>
            <p:xfrm>
              <a:off x="838200" y="2089152"/>
              <a:ext cx="10248899" cy="414655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803835">
                      <a:extLst>
                        <a:ext uri="{9D8B030D-6E8A-4147-A177-3AD203B41FA5}">
                          <a16:colId xmlns:a16="http://schemas.microsoft.com/office/drawing/2014/main" val="1036794032"/>
                        </a:ext>
                      </a:extLst>
                    </a:gridCol>
                    <a:gridCol w="1138767">
                      <a:extLst>
                        <a:ext uri="{9D8B030D-6E8A-4147-A177-3AD203B41FA5}">
                          <a16:colId xmlns:a16="http://schemas.microsoft.com/office/drawing/2014/main" val="1923712252"/>
                        </a:ext>
                      </a:extLst>
                    </a:gridCol>
                    <a:gridCol w="1339725">
                      <a:extLst>
                        <a:ext uri="{9D8B030D-6E8A-4147-A177-3AD203B41FA5}">
                          <a16:colId xmlns:a16="http://schemas.microsoft.com/office/drawing/2014/main" val="169469591"/>
                        </a:ext>
                      </a:extLst>
                    </a:gridCol>
                    <a:gridCol w="803835">
                      <a:extLst>
                        <a:ext uri="{9D8B030D-6E8A-4147-A177-3AD203B41FA5}">
                          <a16:colId xmlns:a16="http://schemas.microsoft.com/office/drawing/2014/main" val="1750337695"/>
                        </a:ext>
                      </a:extLst>
                    </a:gridCol>
                    <a:gridCol w="803835">
                      <a:extLst>
                        <a:ext uri="{9D8B030D-6E8A-4147-A177-3AD203B41FA5}">
                          <a16:colId xmlns:a16="http://schemas.microsoft.com/office/drawing/2014/main" val="4287963888"/>
                        </a:ext>
                      </a:extLst>
                    </a:gridCol>
                    <a:gridCol w="937808">
                      <a:extLst>
                        <a:ext uri="{9D8B030D-6E8A-4147-A177-3AD203B41FA5}">
                          <a16:colId xmlns:a16="http://schemas.microsoft.com/office/drawing/2014/main" val="614088370"/>
                        </a:ext>
                      </a:extLst>
                    </a:gridCol>
                    <a:gridCol w="1272739">
                      <a:extLst>
                        <a:ext uri="{9D8B030D-6E8A-4147-A177-3AD203B41FA5}">
                          <a16:colId xmlns:a16="http://schemas.microsoft.com/office/drawing/2014/main" val="713876680"/>
                        </a:ext>
                      </a:extLst>
                    </a:gridCol>
                    <a:gridCol w="1540684">
                      <a:extLst>
                        <a:ext uri="{9D8B030D-6E8A-4147-A177-3AD203B41FA5}">
                          <a16:colId xmlns:a16="http://schemas.microsoft.com/office/drawing/2014/main" val="3984657826"/>
                        </a:ext>
                      </a:extLst>
                    </a:gridCol>
                    <a:gridCol w="1607671">
                      <a:extLst>
                        <a:ext uri="{9D8B030D-6E8A-4147-A177-3AD203B41FA5}">
                          <a16:colId xmlns:a16="http://schemas.microsoft.com/office/drawing/2014/main" val="2843806298"/>
                        </a:ext>
                      </a:extLst>
                    </a:gridCol>
                  </a:tblGrid>
                  <a:tr h="1139103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Start Date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 dirty="0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Name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Position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Current Admin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Salary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Original 83% Rule 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Actual Faculty Return Salary Offer</a:t>
                          </a:r>
                          <a:r>
                            <a:rPr lang="en-US" sz="1000" b="1" baseline="30000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1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UW Faculty or Administr. 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Return to original faculty base</a:t>
                          </a:r>
                          <a:r>
                            <a:rPr lang="en-US" sz="1000" b="1" baseline="30000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External Candidate Return to faculty (based on market for tenured faculty)</a:t>
                          </a:r>
                          <a:r>
                            <a:rPr lang="en-US" sz="1000" b="1" baseline="30000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000" b="1">
                              <a:solidFill>
                                <a:srgbClr val="5028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Salary Difference Range Between Internal &amp; External Appointment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62512331"/>
                      </a:ext>
                    </a:extLst>
                  </a:tr>
                  <a:tr h="7518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09/18/17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Jim Ahern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Assoc. Vice Provost, Grad. Education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$170,004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$141,103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$99,971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$90,342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60870" t="-155645" r="-105138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($39,690 - $</a:t>
                          </a:r>
                          <a:r>
                            <a:rPr lang="en-US" sz="1100" b="1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23,356</a:t>
                          </a:r>
                          <a:r>
                            <a:rPr lang="en-US" sz="1100" b="1" dirty="0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)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8114873"/>
                      </a:ext>
                    </a:extLst>
                  </a:tr>
                  <a:tr h="75186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09/18/17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Donal Skinner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Dean, Honors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$180,000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$149,400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$134,946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$116,132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60870" t="-257724" r="-105138" b="-20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solidFill>
                                <a:srgbClr val="FF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($49,792 - $25.588)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2686259"/>
                      </a:ext>
                    </a:extLst>
                  </a:tr>
                  <a:tr h="50124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08/01/17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Melinda Harm Benson</a:t>
                          </a:r>
                          <a:r>
                            <a:rPr lang="en-US" sz="1100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4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Dean, Haub ENR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$205,000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$170,765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$140,249</a:t>
                          </a:r>
                          <a:r>
                            <a:rPr lang="en-US" sz="1100" b="1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4</a:t>
                          </a:r>
                          <a:r>
                            <a:rPr lang="en-US" sz="1100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$162,000</a:t>
                          </a:r>
                          <a:r>
                            <a:rPr lang="en-US" sz="1100" b="1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4</a:t>
                          </a: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N/A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$162,660</a:t>
                          </a: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 (dept. Excellence Chair) 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N/A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5491926"/>
                      </a:ext>
                    </a:extLst>
                  </a:tr>
                  <a:tr h="50124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07/01/17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Jefferson Edgens</a:t>
                          </a:r>
                          <a:r>
                            <a:rPr lang="en-US" sz="1100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5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Dean, UW/Casper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$150,000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$124,500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See footnote #</a:t>
                          </a:r>
                          <a:r>
                            <a:rPr lang="en-US" sz="11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5 on handout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39555228"/>
                      </a:ext>
                    </a:extLst>
                  </a:tr>
                  <a:tr h="50124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07/01/17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David Jones</a:t>
                          </a:r>
                          <a:r>
                            <a:rPr lang="en-US" sz="1100" baseline="300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6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(Interim) Dean, Health Sciences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$215,004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N/A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N/A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</a:rPr>
                            <a:t> 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2C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74848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7231" y="201379"/>
            <a:ext cx="98763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4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829"/>
          </a:xfrm>
        </p:spPr>
        <p:txBody>
          <a:bodyPr>
            <a:normAutofit/>
          </a:bodyPr>
          <a:lstStyle/>
          <a:p>
            <a:r>
              <a:rPr lang="en-US" dirty="0"/>
              <a:t>Proposed Process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6649" y="1591264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$90,000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25267" y="1590214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FY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(Adjusted AY Base X 1.20)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$162,000</a:t>
            </a:r>
            <a:endParaRPr lang="en-US" dirty="0">
              <a:solidFill>
                <a:srgbClr val="66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031185" y="3200923"/>
                <a:ext cx="2013781" cy="112881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3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rgbClr val="663300"/>
                    </a:solidFill>
                  </a:rPr>
                  <a:t>External (OSU </a:t>
                </a:r>
                <a:r>
                  <a:rPr lang="en-US" b="1" i="1" dirty="0" smtClean="0">
                    <a:solidFill>
                      <a:srgbClr val="6633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663300"/>
                        </a:solidFill>
                        <a:latin typeface="Cambria Math" panose="02040503050406030204" pitchFamily="18" charset="0"/>
                      </a:rPr>
                      <m:t>̅</m:t>
                    </m:r>
                  </m:oMath>
                </a14:m>
                <a:r>
                  <a:rPr lang="en-US" b="1" dirty="0" smtClean="0">
                    <a:solidFill>
                      <a:srgbClr val="663300"/>
                    </a:solidFill>
                  </a:rPr>
                  <a:t> ) Comparator</a:t>
                </a:r>
                <a:endParaRPr lang="en-US" dirty="0" smtClean="0">
                  <a:solidFill>
                    <a:srgbClr val="663300"/>
                  </a:solidFill>
                </a:endParaRPr>
              </a:p>
              <a:p>
                <a:pPr algn="ctr"/>
                <a:r>
                  <a:rPr lang="en-US" dirty="0" smtClean="0">
                    <a:solidFill>
                      <a:srgbClr val="663300"/>
                    </a:solidFill>
                  </a:rPr>
                  <a:t>$142,000</a:t>
                </a:r>
                <a:endParaRPr lang="en-US" dirty="0">
                  <a:solidFill>
                    <a:srgbClr val="6633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185" y="3200923"/>
                <a:ext cx="2013781" cy="11288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6633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210792" y="4853408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Adjusted AY Base (faculty)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$135,000</a:t>
            </a:r>
          </a:p>
        </p:txBody>
      </p:sp>
      <p:sp>
        <p:nvSpPr>
          <p:cNvPr id="9" name="Rectangle 8"/>
          <p:cNvSpPr/>
          <p:nvPr/>
        </p:nvSpPr>
        <p:spPr>
          <a:xfrm>
            <a:off x="776714" y="3201450"/>
            <a:ext cx="2013781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Internal (UW) </a:t>
            </a:r>
            <a:r>
              <a:rPr lang="en-US" b="1" dirty="0" err="1" smtClean="0">
                <a:solidFill>
                  <a:srgbClr val="663300"/>
                </a:solidFill>
              </a:rPr>
              <a:t>Dept</a:t>
            </a:r>
            <a:r>
              <a:rPr lang="en-US" b="1" dirty="0" smtClean="0">
                <a:solidFill>
                  <a:srgbClr val="663300"/>
                </a:solidFill>
              </a:rPr>
              <a:t> Comparator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$81,000 - $165,000</a:t>
            </a:r>
            <a:endParaRPr lang="en-US" dirty="0">
              <a:solidFill>
                <a:srgbClr val="6633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445232" y="2718536"/>
            <a:ext cx="465609" cy="481860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78785" y="2720075"/>
            <a:ext cx="480333" cy="480321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2399334" y="4329207"/>
            <a:ext cx="523593" cy="524201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8" idx="0"/>
          </p:cNvCxnSpPr>
          <p:nvPr/>
        </p:nvCxnSpPr>
        <p:spPr>
          <a:xfrm flipH="1">
            <a:off x="2922927" y="4329734"/>
            <a:ext cx="426032" cy="523674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096000" y="2511174"/>
            <a:ext cx="0" cy="3232465"/>
          </a:xfrm>
          <a:prstGeom prst="line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096000" y="2511174"/>
            <a:ext cx="829267" cy="936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53639" y="5743639"/>
            <a:ext cx="1460938" cy="0"/>
          </a:xfrm>
          <a:prstGeom prst="line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925267" y="3152181"/>
            <a:ext cx="3424270" cy="1128811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UW In-Rank (Dean/Exec Dir) </a:t>
            </a:r>
          </a:p>
          <a:p>
            <a:pPr algn="ctr"/>
            <a:r>
              <a:rPr lang="en-US" b="1" dirty="0" smtClean="0">
                <a:solidFill>
                  <a:srgbClr val="663300"/>
                </a:solidFill>
              </a:rPr>
              <a:t>Comparator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$299,000 - $150,000</a:t>
            </a:r>
          </a:p>
          <a:p>
            <a:pPr algn="ctr"/>
            <a:endParaRPr lang="en-US" b="1" dirty="0">
              <a:solidFill>
                <a:srgbClr val="6633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57514" y="4714148"/>
            <a:ext cx="3392023" cy="755329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63300"/>
                </a:solidFill>
              </a:rPr>
              <a:t>FY Dean Salary</a:t>
            </a:r>
          </a:p>
          <a:p>
            <a:pPr algn="ctr"/>
            <a:r>
              <a:rPr lang="en-US" dirty="0" smtClean="0">
                <a:solidFill>
                  <a:srgbClr val="663300"/>
                </a:solidFill>
              </a:rPr>
              <a:t>$180,000</a:t>
            </a:r>
            <a:endParaRPr lang="en-US" dirty="0">
              <a:solidFill>
                <a:srgbClr val="6633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035800" y="5868849"/>
            <a:ext cx="3313737" cy="577790"/>
          </a:xfrm>
          <a:prstGeom prst="rect">
            <a:avLst/>
          </a:prstGeom>
          <a:solidFill>
            <a:schemeClr val="bg1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663300"/>
                </a:solidFill>
              </a:rPr>
              <a:t>Administrative Stipend</a:t>
            </a:r>
          </a:p>
          <a:p>
            <a:pPr algn="ctr"/>
            <a:r>
              <a:rPr lang="en-US" i="1" dirty="0" smtClean="0">
                <a:solidFill>
                  <a:srgbClr val="663300"/>
                </a:solidFill>
              </a:rPr>
              <a:t>$18,000 per annum/$1500 </a:t>
            </a:r>
            <a:r>
              <a:rPr lang="en-US" i="1" dirty="0" err="1" smtClean="0">
                <a:solidFill>
                  <a:srgbClr val="663300"/>
                </a:solidFill>
              </a:rPr>
              <a:t>mo</a:t>
            </a:r>
            <a:endParaRPr lang="en-US" b="1" i="1" dirty="0" smtClean="0">
              <a:solidFill>
                <a:srgbClr val="6633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832883" y="2727045"/>
            <a:ext cx="10160" cy="409240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8843042" y="4297676"/>
            <a:ext cx="1" cy="405765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843042" y="5458339"/>
            <a:ext cx="10160" cy="409240"/>
          </a:xfrm>
          <a:prstGeom prst="straightConnector1">
            <a:avLst/>
          </a:prstGeom>
          <a:ln w="19050">
            <a:solidFill>
              <a:srgbClr val="663300"/>
            </a:solidFill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 rot="16200000">
            <a:off x="4129034" y="3869472"/>
            <a:ext cx="3454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3300"/>
                </a:solidFill>
              </a:rPr>
              <a:t>Convert to </a:t>
            </a:r>
            <a:r>
              <a:rPr lang="en-US" b="1" dirty="0" smtClean="0">
                <a:solidFill>
                  <a:srgbClr val="663300"/>
                </a:solidFill>
              </a:rPr>
              <a:t>FY</a:t>
            </a:r>
            <a:r>
              <a:rPr lang="en-US" dirty="0" smtClean="0">
                <a:solidFill>
                  <a:srgbClr val="663300"/>
                </a:solidFill>
              </a:rPr>
              <a:t> Base (faculty) Salary</a:t>
            </a:r>
            <a:endParaRPr lang="en-US" dirty="0">
              <a:solidFill>
                <a:srgbClr val="663300"/>
              </a:solidFill>
            </a:endParaRPr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4496" y="205801"/>
            <a:ext cx="985041" cy="98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2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50" y="1733550"/>
            <a:ext cx="6667500" cy="3390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00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651</Words>
  <Application>Microsoft Office PowerPoint</Application>
  <PresentationFormat>Widescreen</PresentationFormat>
  <Paragraphs>143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Theme</vt:lpstr>
      <vt:lpstr>Changes in Salary Rates for Academic Administrators </vt:lpstr>
      <vt:lpstr>Overview</vt:lpstr>
      <vt:lpstr>Return Salary for Internal Candidate</vt:lpstr>
      <vt:lpstr>Return Salary for External Candidate</vt:lpstr>
      <vt:lpstr>Calculating Administrative Salary</vt:lpstr>
      <vt:lpstr>Return to Faculty Salary</vt:lpstr>
      <vt:lpstr>Salary Comparisons for Associate Vice Provosts  and Deans  with starting dates effective September 1, 2015 or later.</vt:lpstr>
      <vt:lpstr>Proposed Process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Tami B. Benham-Deal</dc:creator>
  <cp:lastModifiedBy>Shannon Marie Polk</cp:lastModifiedBy>
  <cp:revision>36</cp:revision>
  <cp:lastPrinted>2017-11-17T15:39:34Z</cp:lastPrinted>
  <dcterms:created xsi:type="dcterms:W3CDTF">2017-11-16T19:10:22Z</dcterms:created>
  <dcterms:modified xsi:type="dcterms:W3CDTF">2017-11-20T16:52:32Z</dcterms:modified>
</cp:coreProperties>
</file>