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notesMasterIdLst>
    <p:notesMasterId r:id="rId7"/>
  </p:notesMasterIdLst>
  <p:sldIdLst>
    <p:sldId id="363" r:id="rId5"/>
    <p:sldId id="376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wton Adkins" initials="NA" lastIdx="18" clrIdx="0"/>
  <p:cmAuthor id="2" name="Evan Baker" initials="EB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3250" autoAdjust="0"/>
  </p:normalViewPr>
  <p:slideViewPr>
    <p:cSldViewPr>
      <p:cViewPr varScale="1">
        <p:scale>
          <a:sx n="85" d="100"/>
          <a:sy n="85" d="100"/>
        </p:scale>
        <p:origin x="34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Headcount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39-44CC-A026-86B21F7AB784}"/>
              </c:ext>
            </c:extLst>
          </c:dPt>
          <c:dPt>
            <c:idx val="1"/>
            <c:invertIfNegative val="0"/>
            <c:bubble3D val="0"/>
            <c:spPr>
              <a:solidFill>
                <a:srgbClr val="FFCC00"/>
              </a:solidFill>
              <a:ln>
                <a:solidFill>
                  <a:srgbClr val="FFCC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6A39-44CC-A026-86B21F7AB784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9377DD5A-0501-4355-A4DE-F1B47106ACD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6A39-44CC-A026-86B21F7AB784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0B061115-9994-4A7E-88E9-4F2FA688888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6A39-44CC-A026-86B21F7AB7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Fall 2016</c:v>
                </c:pt>
                <c:pt idx="1">
                  <c:v>Fall 2017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12366</c:v>
                </c:pt>
                <c:pt idx="1">
                  <c:v>12393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Sheet1!$B$2:$B$3</c15:f>
                <c15:dlblRangeCache>
                  <c:ptCount val="2"/>
                  <c:pt idx="0">
                    <c:v>12,366</c:v>
                  </c:pt>
                  <c:pt idx="1">
                    <c:v>12,393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6A39-44CC-A026-86B21F7AB7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6"/>
        <c:axId val="349487152"/>
        <c:axId val="349486168"/>
      </c:barChart>
      <c:catAx>
        <c:axId val="349487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486168"/>
        <c:crosses val="autoZero"/>
        <c:auto val="1"/>
        <c:lblAlgn val="ctr"/>
        <c:lblOffset val="100"/>
        <c:noMultiLvlLbl val="0"/>
      </c:catAx>
      <c:valAx>
        <c:axId val="349486168"/>
        <c:scaling>
          <c:orientation val="minMax"/>
          <c:min val="123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487152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Freshman Headcount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BC58-4019-9CEC-E723DE28F721}"/>
              </c:ext>
            </c:extLst>
          </c:dPt>
          <c:dPt>
            <c:idx val="1"/>
            <c:invertIfNegative val="0"/>
            <c:bubble3D val="0"/>
            <c:spPr>
              <a:solidFill>
                <a:srgbClr val="FFCC00"/>
              </a:solidFill>
              <a:ln>
                <a:solidFill>
                  <a:srgbClr val="FFCC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C58-4019-9CEC-E723DE28F721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B48920C3-D32C-441D-A1C8-D9FED91F4D2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BC58-4019-9CEC-E723DE28F721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FD59CCF1-B5F0-4D27-AEFF-3EB560EC03C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BC58-4019-9CEC-E723DE28F7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Fall 2016</c:v>
                </c:pt>
                <c:pt idx="1">
                  <c:v>Fall 2017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1551</c:v>
                </c:pt>
                <c:pt idx="1">
                  <c:v>1698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Sheet1!$B$2:$B$3</c15:f>
                <c15:dlblRangeCache>
                  <c:ptCount val="2"/>
                  <c:pt idx="0">
                    <c:v>1,551</c:v>
                  </c:pt>
                  <c:pt idx="1">
                    <c:v>1,698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BC58-4019-9CEC-E723DE28F7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9487152"/>
        <c:axId val="349486168"/>
      </c:barChart>
      <c:catAx>
        <c:axId val="349487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486168"/>
        <c:crosses val="autoZero"/>
        <c:auto val="1"/>
        <c:lblAlgn val="ctr"/>
        <c:lblOffset val="100"/>
        <c:noMultiLvlLbl val="0"/>
      </c:catAx>
      <c:valAx>
        <c:axId val="349486168"/>
        <c:scaling>
          <c:orientation val="minMax"/>
          <c:max val="1750"/>
          <c:min val="1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487152"/>
        <c:crosses val="autoZero"/>
        <c:crossBetween val="between"/>
        <c:majorUnit val="15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Transfer Headcount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EDE9-474F-BDD2-74CD0ECE5FED}"/>
              </c:ext>
            </c:extLst>
          </c:dPt>
          <c:dPt>
            <c:idx val="1"/>
            <c:invertIfNegative val="0"/>
            <c:bubble3D val="0"/>
            <c:spPr>
              <a:solidFill>
                <a:srgbClr val="FFCC00"/>
              </a:solidFill>
              <a:ln>
                <a:solidFill>
                  <a:srgbClr val="FFCC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DE9-474F-BDD2-74CD0ECE5FED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8E880DDC-2591-4A78-9F30-54E0D5809C2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EDE9-474F-BDD2-74CD0ECE5FED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295628C4-1E19-4543-A4C9-39047B5DB98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EDE9-474F-BDD2-74CD0ECE5F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Fall 2016</c:v>
                </c:pt>
                <c:pt idx="1">
                  <c:v>Fall 2017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 formatCode="General">
                  <c:v>967</c:v>
                </c:pt>
                <c:pt idx="1">
                  <c:v>1094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Sheet1!$B$2:$B$3</c15:f>
                <c15:dlblRangeCache>
                  <c:ptCount val="2"/>
                  <c:pt idx="0">
                    <c:v>967</c:v>
                  </c:pt>
                  <c:pt idx="1">
                    <c:v>1,094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EDE9-474F-BDD2-74CD0ECE5F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9487152"/>
        <c:axId val="349486168"/>
      </c:barChart>
      <c:catAx>
        <c:axId val="349487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486168"/>
        <c:crosses val="autoZero"/>
        <c:auto val="1"/>
        <c:lblAlgn val="ctr"/>
        <c:lblOffset val="100"/>
        <c:noMultiLvlLbl val="0"/>
      </c:catAx>
      <c:valAx>
        <c:axId val="349486168"/>
        <c:scaling>
          <c:orientation val="minMax"/>
          <c:max val="1100"/>
          <c:min val="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487152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 Credit Hours (SCHs)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3354-4D78-B0DB-9F6F84AE4D47}"/>
              </c:ext>
            </c:extLst>
          </c:dPt>
          <c:dPt>
            <c:idx val="1"/>
            <c:invertIfNegative val="0"/>
            <c:bubble3D val="0"/>
            <c:spPr>
              <a:solidFill>
                <a:srgbClr val="FFCC00"/>
              </a:solidFill>
              <a:ln>
                <a:solidFill>
                  <a:srgbClr val="FFCC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354-4D78-B0DB-9F6F84AE4D47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3F8FB9E9-399D-4C7B-8141-14198441370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3354-4D78-B0DB-9F6F84AE4D47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FBAC7E96-F1AB-4CE2-B60C-215026CDE4E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3354-4D78-B0DB-9F6F84AE4D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Fall 2016</c:v>
                </c:pt>
                <c:pt idx="1">
                  <c:v>Fall 2017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147868</c:v>
                </c:pt>
                <c:pt idx="1">
                  <c:v>150884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Sheet1!$B$2:$B$3</c15:f>
                <c15:dlblRangeCache>
                  <c:ptCount val="2"/>
                  <c:pt idx="0">
                    <c:v>147,868</c:v>
                  </c:pt>
                  <c:pt idx="1">
                    <c:v>150,884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3354-4D78-B0DB-9F6F84AE4D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9487152"/>
        <c:axId val="349486168"/>
      </c:barChart>
      <c:catAx>
        <c:axId val="349487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486168"/>
        <c:crosses val="autoZero"/>
        <c:auto val="1"/>
        <c:lblAlgn val="ctr"/>
        <c:lblOffset val="100"/>
        <c:noMultiLvlLbl val="0"/>
      </c:catAx>
      <c:valAx>
        <c:axId val="349486168"/>
        <c:scaling>
          <c:orientation val="minMax"/>
          <c:max val="151000"/>
          <c:min val="14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487152"/>
        <c:crosses val="autoZero"/>
        <c:crossBetween val="between"/>
        <c:majorUnit val="15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8FCFAE-2FD0-4BC9-BBF6-D541AFD67211}" type="datetimeFigureOut">
              <a:rPr lang="en-US" smtClean="0"/>
              <a:t>9/14/2017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373F1CC-D614-4FB3-AC7D-98319C689F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744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20788" y="708025"/>
            <a:ext cx="4725987" cy="35448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3F1CC-D614-4FB3-AC7D-98319C689F5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048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762000"/>
          </a:xfrm>
        </p:spPr>
        <p:txBody>
          <a:bodyPr/>
          <a:lstStyle>
            <a:lvl1pPr algn="ctr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28" name="Picture 4" descr="http://wyoweb.uwyo.edu/images/footer-logo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714" y="6172200"/>
            <a:ext cx="4304573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51750" y="868680"/>
            <a:ext cx="1040499" cy="16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42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762000"/>
          </a:xfrm>
        </p:spPr>
        <p:txBody>
          <a:bodyPr/>
          <a:lstStyle>
            <a:lvl1pPr algn="ctr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19800"/>
            <a:ext cx="402371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53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82880" indent="-182880">
              <a:buFont typeface="Wingdings" panose="05000000000000000000" pitchFamily="2" charset="2"/>
              <a:buChar char="§"/>
              <a:defRPr sz="1600"/>
            </a:lvl1pPr>
            <a:lvl2pPr marL="742950" indent="-285750">
              <a:buFont typeface="Courier New" panose="02070309020205020404" pitchFamily="49" charset="0"/>
              <a:buChar char="o"/>
              <a:defRPr/>
            </a:lvl2pPr>
            <a:lvl4pPr marL="1600200" indent="-228600">
              <a:buFont typeface="Wingdings" panose="05000000000000000000" pitchFamily="2" charset="2"/>
              <a:buChar char="Ø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04800" y="1066800"/>
            <a:ext cx="8503920" cy="5852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83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3853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01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683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152400" y="838200"/>
            <a:ext cx="8610600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  <a:effectLst>
            <a:outerShdw dist="85090" dir="1596000" rotWithShape="0">
              <a:srgbClr val="FFCC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600" y="137160"/>
            <a:ext cx="800100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752600"/>
            <a:ext cx="850392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ounded Rectangle 9"/>
          <p:cNvSpPr/>
          <p:nvPr userDrawn="1"/>
        </p:nvSpPr>
        <p:spPr>
          <a:xfrm>
            <a:off x="228600" y="6477000"/>
            <a:ext cx="7040880" cy="13716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>
            <a:off x="7376160" y="6477000"/>
            <a:ext cx="1463040" cy="137160"/>
          </a:xfrm>
          <a:prstGeom prst="roundRec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/>
          <p:cNvSpPr/>
          <p:nvPr userDrawn="1"/>
        </p:nvSpPr>
        <p:spPr bwMode="auto">
          <a:xfrm>
            <a:off x="3749040" y="6431280"/>
            <a:ext cx="1645920" cy="228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b="1" spc="130" dirty="0">
                <a:solidFill>
                  <a:schemeClr val="tx1"/>
                </a:solidFill>
                <a:latin typeface="Arial Narrow" panose="020B0606020202030204" pitchFamily="34" charset="0"/>
              </a:rPr>
              <a:t>UNIVERSITY OF WYOMING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57200" y="91440"/>
            <a:ext cx="404639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546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9" r:id="rId2"/>
    <p:sldLayoutId id="2147483664" r:id="rId3"/>
    <p:sldLayoutId id="2147483665" r:id="rId4"/>
    <p:sldLayoutId id="2147483666" r:id="rId5"/>
    <p:sldLayoutId id="2147483667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6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Ø"/>
        <a:defRPr sz="1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Enrollment Report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9/15/2017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47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Preliminary</a:t>
            </a:r>
            <a:r>
              <a:rPr lang="en-US" dirty="0" smtClean="0"/>
              <a:t> Fall 2017 Enrollment Census Trends are Positive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04800" y="1066800"/>
            <a:ext cx="8503920" cy="762000"/>
          </a:xfrm>
        </p:spPr>
        <p:txBody>
          <a:bodyPr>
            <a:normAutofit fontScale="850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Fall 2017 enrollment numbers below are unofficial and reflect preliminary census numbers </a:t>
            </a:r>
            <a:r>
              <a:rPr lang="en-US" dirty="0"/>
              <a:t>from </a:t>
            </a:r>
            <a:r>
              <a:rPr lang="en-US" dirty="0" smtClean="0"/>
              <a:t>the end </a:t>
            </a:r>
            <a:r>
              <a:rPr lang="en-US" dirty="0"/>
              <a:t>of </a:t>
            </a:r>
            <a:r>
              <a:rPr lang="en-US" dirty="0" smtClean="0"/>
              <a:t>the 10</a:t>
            </a:r>
            <a:r>
              <a:rPr lang="en-US" baseline="30000" dirty="0" smtClean="0"/>
              <a:t>th</a:t>
            </a:r>
            <a:r>
              <a:rPr lang="en-US" dirty="0" smtClean="0"/>
              <a:t> day of the semester (Wednesday, 9/13/17).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UW’s official enrollment census for the fall semester will be as of the end of the 15</a:t>
            </a:r>
            <a:r>
              <a:rPr lang="en-US" baseline="30000" dirty="0" smtClean="0"/>
              <a:t>th</a:t>
            </a:r>
            <a:r>
              <a:rPr lang="en-US" dirty="0" smtClean="0"/>
              <a:t> day of the term (Wednesday, 9/20/17)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409125525"/>
              </p:ext>
            </p:extLst>
          </p:nvPr>
        </p:nvGraphicFramePr>
        <p:xfrm>
          <a:off x="457200" y="1841348"/>
          <a:ext cx="2971800" cy="2311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983485933"/>
              </p:ext>
            </p:extLst>
          </p:nvPr>
        </p:nvGraphicFramePr>
        <p:xfrm>
          <a:off x="4876800" y="1828800"/>
          <a:ext cx="2971800" cy="2311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3731780936"/>
              </p:ext>
            </p:extLst>
          </p:nvPr>
        </p:nvGraphicFramePr>
        <p:xfrm>
          <a:off x="457200" y="4139897"/>
          <a:ext cx="2971800" cy="2311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4075453895"/>
              </p:ext>
            </p:extLst>
          </p:nvPr>
        </p:nvGraphicFramePr>
        <p:xfrm>
          <a:off x="4876800" y="4139896"/>
          <a:ext cx="2971800" cy="2311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276600" y="2133600"/>
            <a:ext cx="1371600" cy="1107996"/>
          </a:xfrm>
          <a:prstGeom prst="rect">
            <a:avLst/>
          </a:prstGeom>
          <a:ln w="12700">
            <a:solidFill>
              <a:schemeClr val="tx1"/>
            </a:solidFill>
            <a:prstDash val="dash"/>
          </a:ln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en-US" sz="10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As of Fall ‘17 10</a:t>
            </a:r>
            <a:r>
              <a:rPr kumimoji="0" lang="en-US" sz="1000" b="0" i="0" u="sng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th</a:t>
            </a:r>
            <a:r>
              <a:rPr kumimoji="0" lang="en-US" sz="10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 Day:</a:t>
            </a:r>
            <a:endParaRPr kumimoji="0" lang="en-US" sz="10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0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Up </a:t>
            </a:r>
            <a:r>
              <a:rPr lang="en-US" sz="10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36</a:t>
            </a:r>
            <a:r>
              <a:rPr lang="en-US" sz="10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 </a:t>
            </a:r>
            <a:r>
              <a:rPr lang="en-US" sz="10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students overall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0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0.3</a:t>
            </a:r>
            <a:r>
              <a:rPr kumimoji="0" lang="en-US" sz="1000" b="0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% </a:t>
            </a:r>
            <a:r>
              <a:rPr lang="en-US" sz="10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overall increase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0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0.6</a:t>
            </a:r>
            <a:r>
              <a:rPr kumimoji="0" lang="en-US" sz="1000" b="0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% </a:t>
            </a:r>
            <a:r>
              <a:rPr kumimoji="0" lang="en-US" sz="1000" b="0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increase for Laramie campus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52800" y="4572000"/>
            <a:ext cx="1371600" cy="923330"/>
          </a:xfrm>
          <a:prstGeom prst="rect">
            <a:avLst/>
          </a:prstGeom>
          <a:ln w="12700">
            <a:solidFill>
              <a:schemeClr val="tx1"/>
            </a:solidFill>
            <a:prstDash val="dash"/>
          </a:ln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en-US" sz="10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As of Fall ‘17 10</a:t>
            </a:r>
            <a:r>
              <a:rPr kumimoji="0" lang="en-US" sz="1000" b="0" i="0" u="sng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th</a:t>
            </a:r>
            <a:r>
              <a:rPr kumimoji="0" lang="en-US" sz="10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 Day:</a:t>
            </a:r>
            <a:endParaRPr kumimoji="0" lang="en-US" sz="10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0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Up </a:t>
            </a:r>
            <a:r>
              <a:rPr lang="en-US" sz="10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127 </a:t>
            </a:r>
            <a:r>
              <a:rPr lang="en-US" sz="10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students overall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000" b="0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13.1% </a:t>
            </a:r>
            <a:r>
              <a:rPr lang="en-US" sz="10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overall </a:t>
            </a:r>
            <a:r>
              <a:rPr lang="en-US" sz="10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increase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96200" y="2133600"/>
            <a:ext cx="1371600" cy="954107"/>
          </a:xfrm>
          <a:prstGeom prst="rect">
            <a:avLst/>
          </a:prstGeom>
          <a:ln w="12700">
            <a:solidFill>
              <a:schemeClr val="tx1"/>
            </a:solidFill>
            <a:prstDash val="dash"/>
          </a:ln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en-US" sz="10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As of Fall ‘17 10</a:t>
            </a:r>
            <a:r>
              <a:rPr kumimoji="0" lang="en-US" sz="1000" b="0" i="0" u="sng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th</a:t>
            </a:r>
            <a:r>
              <a:rPr kumimoji="0" lang="en-US" sz="10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 Day:</a:t>
            </a:r>
            <a:endParaRPr kumimoji="0" lang="en-US" sz="10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0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Up </a:t>
            </a:r>
            <a:r>
              <a:rPr lang="en-US" sz="10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141 </a:t>
            </a:r>
            <a:r>
              <a:rPr lang="en-US" sz="10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students overall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0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9.1</a:t>
            </a:r>
            <a:r>
              <a:rPr kumimoji="0" lang="en-US" sz="1000" b="0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% </a:t>
            </a:r>
            <a:r>
              <a:rPr lang="en-US" sz="10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overall increase</a:t>
            </a:r>
          </a:p>
          <a:p>
            <a:pPr marR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kumimoji="0" lang="en-US" sz="10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96200" y="4623707"/>
            <a:ext cx="1371600" cy="800219"/>
          </a:xfrm>
          <a:prstGeom prst="rect">
            <a:avLst/>
          </a:prstGeom>
          <a:ln w="12700">
            <a:solidFill>
              <a:schemeClr val="tx1"/>
            </a:solidFill>
            <a:prstDash val="dash"/>
          </a:ln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en-US" sz="10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As of Fall ‘17 10</a:t>
            </a:r>
            <a:r>
              <a:rPr kumimoji="0" lang="en-US" sz="1000" b="0" i="0" u="sng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th</a:t>
            </a:r>
            <a:r>
              <a:rPr kumimoji="0" lang="en-US" sz="10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 Day:</a:t>
            </a:r>
            <a:endParaRPr kumimoji="0" lang="en-US" sz="10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0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Up </a:t>
            </a:r>
            <a:r>
              <a:rPr lang="en-US" sz="10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3,016 SCH</a:t>
            </a:r>
            <a:r>
              <a:rPr lang="en-US" sz="10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 </a:t>
            </a:r>
            <a:r>
              <a:rPr lang="en-US" sz="10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overall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000" kern="0" dirty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2</a:t>
            </a:r>
            <a:r>
              <a:rPr kumimoji="0" lang="en-US" sz="1000" b="0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% </a:t>
            </a:r>
            <a:r>
              <a:rPr lang="en-US" sz="10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overall increase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10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44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sz="1400" b="0" i="0" u="sng" strike="noStrike" kern="0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  <a:latin typeface="Arial Narrow"/>
            <a:ea typeface="ＭＳ Ｐゴシック" pitchFamily="-106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84BE6A5F9D29458023777D31892070" ma:contentTypeVersion="4" ma:contentTypeDescription="Create a new document." ma:contentTypeScope="" ma:versionID="712cac5a464fdb13705e8ec5fa64776d">
  <xsd:schema xmlns:xsd="http://www.w3.org/2001/XMLSchema" xmlns:xs="http://www.w3.org/2001/XMLSchema" xmlns:p="http://schemas.microsoft.com/office/2006/metadata/properties" xmlns:ns2="ed62a656-40af-4a34-ab28-29404ce770a4" targetNamespace="http://schemas.microsoft.com/office/2006/metadata/properties" ma:root="true" ma:fieldsID="a63774897b91daa7f7eec77990c21f16" ns2:_="">
    <xsd:import namespace="ed62a656-40af-4a34-ab28-29404ce770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62a656-40af-4a34-ab28-29404ce770a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39E3E2-9427-4C03-ACEC-DFE40A174F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62a656-40af-4a34-ab28-29404ce770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F78CDF-8A4A-486C-9176-7F29442CA8D7}">
  <ds:schemaRefs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2006/documentManagement/types"/>
    <ds:schemaRef ds:uri="ed62a656-40af-4a34-ab28-29404ce770a4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9A21A92-AD20-4079-B871-E380B04A11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14804</TotalTime>
  <Words>148</Words>
  <Application>Microsoft Office PowerPoint</Application>
  <PresentationFormat>On-screen Show (4:3)</PresentationFormat>
  <Paragraphs>24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ＭＳ Ｐゴシック</vt:lpstr>
      <vt:lpstr>Arial</vt:lpstr>
      <vt:lpstr>Arial Narrow</vt:lpstr>
      <vt:lpstr>Calibri</vt:lpstr>
      <vt:lpstr>Courier New</vt:lpstr>
      <vt:lpstr>Wingdings</vt:lpstr>
      <vt:lpstr>1_Office Theme</vt:lpstr>
      <vt:lpstr>Enrollment Report</vt:lpstr>
      <vt:lpstr>Preliminary Fall 2017 Enrollment Census Trends are Positive</vt:lpstr>
    </vt:vector>
  </TitlesOfParts>
  <Company>Huron Consulting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30 Day Roadmap</dc:title>
  <dc:creator>Jessie Lum</dc:creator>
  <cp:lastModifiedBy>Kyle Bruce Moore</cp:lastModifiedBy>
  <cp:revision>368</cp:revision>
  <cp:lastPrinted>2017-03-11T22:32:44Z</cp:lastPrinted>
  <dcterms:created xsi:type="dcterms:W3CDTF">2016-07-20T07:12:02Z</dcterms:created>
  <dcterms:modified xsi:type="dcterms:W3CDTF">2017-09-14T19:31:07Z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0x0101004984BE6A5F9D29458023777D31892070</vt:lpwstr>
  </property>
</Properties>
</file>