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32" y="2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6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19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8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FCFC-5200-1E45-BACA-DD68AACAA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FBE1-02E1-B040-8EA8-08FC3462FB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BrandBar_New_flag_only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020" y="5666010"/>
            <a:ext cx="13280983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Retreat </a:t>
            </a:r>
            <a:r>
              <a:rPr lang="en-US" dirty="0" smtClean="0"/>
              <a:t>on the Future of UW-Casper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Kate Miller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Learn </a:t>
            </a:r>
            <a:r>
              <a:rPr lang="en-US" dirty="0"/>
              <a:t>about the roles and structures of branch campuses in other states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Learn about the history of UW Casper's role in Wyoming higher education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Engage key stakeholders in defining the future of UW-C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Develop an initial vision for the future of UW-C to be explored and finalized by the end of the year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Develop a time line of activities for developing the strategic plan for UW-C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It is critical to the success of higher education in Wyoming that UW-C thrive.  </a:t>
            </a:r>
          </a:p>
          <a:p>
            <a:pPr lvl="1"/>
            <a:r>
              <a:rPr lang="en-US" dirty="0"/>
              <a:t>Enrollments at the campus have declined precipitously from a record high of 603 students in 1991, to 451 ten years ago, to 212 students in Fall 2016</a:t>
            </a:r>
          </a:p>
          <a:p>
            <a:pPr lvl="0"/>
            <a:r>
              <a:rPr lang="en-US" dirty="0"/>
              <a:t>UW-C and Laramie are partners in efficiently and effectively serving the state’s higher education needs. UW Casper’s future state should complement Laramie’s enrollment growth goals</a:t>
            </a:r>
          </a:p>
          <a:p>
            <a:pPr lvl="0"/>
            <a:r>
              <a:rPr lang="en-US" dirty="0"/>
              <a:t>Wyoming community colleges and UW are close partners in providing complementary academic programs with access to bachelors and graduate degrees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need to diversify Wyoming's economy, as exemplified by the ENDOW initiative - an important backdrop</a:t>
            </a:r>
          </a:p>
          <a:p>
            <a:pPr lvl="0"/>
            <a:r>
              <a:rPr lang="en-US" dirty="0" smtClean="0"/>
              <a:t>Any plan will build on UW-C's distinct attributes</a:t>
            </a:r>
          </a:p>
          <a:p>
            <a:pPr lvl="1"/>
            <a:r>
              <a:rPr lang="en-US" dirty="0" smtClean="0"/>
              <a:t>Geographical location near center of state</a:t>
            </a:r>
          </a:p>
          <a:p>
            <a:pPr lvl="2"/>
            <a:r>
              <a:rPr lang="en-US" dirty="0" smtClean="0"/>
              <a:t>serve as a focal point for delivering bachelors and graduate degrees to place-bound students</a:t>
            </a:r>
          </a:p>
          <a:p>
            <a:pPr lvl="1"/>
            <a:r>
              <a:rPr lang="en-US" dirty="0" smtClean="0"/>
              <a:t>Co-location with Casper College</a:t>
            </a:r>
          </a:p>
          <a:p>
            <a:pPr lvl="1"/>
            <a:r>
              <a:rPr lang="en-US" dirty="0" smtClean="0"/>
              <a:t>Administrative Focal Point for Regional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Invitees/Attendees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Laurie Nichols, President</a:t>
            </a:r>
          </a:p>
          <a:p>
            <a:r>
              <a:rPr lang="en-US" dirty="0" smtClean="0"/>
              <a:t>Kate Miller, Provost</a:t>
            </a:r>
          </a:p>
          <a:p>
            <a:r>
              <a:rPr lang="en-US" dirty="0" smtClean="0"/>
              <a:t>Sean Blackburn, VP Student Affairs</a:t>
            </a:r>
          </a:p>
          <a:p>
            <a:r>
              <a:rPr lang="en-US" dirty="0" smtClean="0"/>
              <a:t>David True, Trustee</a:t>
            </a:r>
          </a:p>
          <a:p>
            <a:r>
              <a:rPr lang="en-US" dirty="0" smtClean="0"/>
              <a:t>Michelle Sullivan, Trustee</a:t>
            </a:r>
          </a:p>
          <a:p>
            <a:r>
              <a:rPr lang="en-US" dirty="0" smtClean="0"/>
              <a:t>David Jewell, AVP Budget and Finance</a:t>
            </a:r>
          </a:p>
          <a:p>
            <a:r>
              <a:rPr lang="en-US" dirty="0" smtClean="0"/>
              <a:t>Anne Alexander, AVP Undergraduate Education</a:t>
            </a:r>
          </a:p>
          <a:p>
            <a:r>
              <a:rPr lang="en-US" dirty="0" smtClean="0"/>
              <a:t>Tami Benham-Deal, AVP Faculty Personnel</a:t>
            </a:r>
          </a:p>
          <a:p>
            <a:r>
              <a:rPr lang="en-US" dirty="0" smtClean="0"/>
              <a:t>Kyle Moore, AVP Enrollment Management</a:t>
            </a:r>
          </a:p>
          <a:p>
            <a:r>
              <a:rPr lang="en-US" dirty="0" smtClean="0"/>
              <a:t>Deans</a:t>
            </a:r>
          </a:p>
          <a:p>
            <a:r>
              <a:rPr lang="en-US" dirty="0" smtClean="0"/>
              <a:t>UW-C Faculty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Maggi Murdock, Professor Emerita</a:t>
            </a:r>
          </a:p>
          <a:p>
            <a:r>
              <a:rPr lang="en-US" dirty="0"/>
              <a:t>Charles </a:t>
            </a:r>
            <a:r>
              <a:rPr lang="en-US" dirty="0" smtClean="0"/>
              <a:t>Walsh, CEO CAEDA </a:t>
            </a:r>
            <a:endParaRPr lang="en-US" dirty="0"/>
          </a:p>
          <a:p>
            <a:r>
              <a:rPr lang="en-US" dirty="0"/>
              <a:t>Ann </a:t>
            </a:r>
            <a:r>
              <a:rPr lang="en-US" dirty="0" smtClean="0"/>
              <a:t>Rochelle, Former </a:t>
            </a:r>
            <a:r>
              <a:rPr lang="en-US" dirty="0"/>
              <a:t>UW </a:t>
            </a:r>
            <a:r>
              <a:rPr lang="en-US" dirty="0" smtClean="0"/>
              <a:t>trustee</a:t>
            </a:r>
            <a:endParaRPr lang="en-US" dirty="0"/>
          </a:p>
          <a:p>
            <a:r>
              <a:rPr lang="en-US" dirty="0"/>
              <a:t>Cindy </a:t>
            </a:r>
            <a:r>
              <a:rPr lang="en-US" dirty="0" err="1"/>
              <a:t>deLancy</a:t>
            </a:r>
            <a:r>
              <a:rPr lang="en-US" dirty="0"/>
              <a:t>, ED of </a:t>
            </a:r>
            <a:r>
              <a:rPr lang="en-US" dirty="0" err="1"/>
              <a:t>Wyo</a:t>
            </a:r>
            <a:r>
              <a:rPr lang="en-US" dirty="0"/>
              <a:t> Business </a:t>
            </a:r>
            <a:r>
              <a:rPr lang="en-US" dirty="0" smtClean="0"/>
              <a:t>Alliance</a:t>
            </a:r>
            <a:endParaRPr lang="en-US" dirty="0"/>
          </a:p>
          <a:p>
            <a:r>
              <a:rPr lang="en-US" dirty="0"/>
              <a:t>Shawn Powell, Vice President of Academic Affairs, Casper College</a:t>
            </a:r>
          </a:p>
          <a:p>
            <a:r>
              <a:rPr lang="en-US" dirty="0"/>
              <a:t>Darren Divine President, Casper College</a:t>
            </a:r>
          </a:p>
          <a:p>
            <a:r>
              <a:rPr lang="en-US" dirty="0"/>
              <a:t>Sean Reese, CEO, </a:t>
            </a:r>
            <a:r>
              <a:rPr lang="en-US" dirty="0" err="1"/>
              <a:t>Wyo</a:t>
            </a:r>
            <a:r>
              <a:rPr lang="en-US" dirty="0"/>
              <a:t> Business </a:t>
            </a:r>
            <a:r>
              <a:rPr lang="en-US" dirty="0" smtClean="0"/>
              <a:t>Council</a:t>
            </a:r>
            <a:endParaRPr lang="en-US" dirty="0"/>
          </a:p>
          <a:p>
            <a:r>
              <a:rPr lang="en-US" dirty="0"/>
              <a:t>Gilda Lara (Casper Chamber of Commerce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Jerd</a:t>
            </a:r>
            <a:r>
              <a:rPr lang="en-US" dirty="0"/>
              <a:t> Stack, </a:t>
            </a:r>
            <a:r>
              <a:rPr lang="en-US" dirty="0" smtClean="0"/>
              <a:t>ENDOW</a:t>
            </a:r>
          </a:p>
          <a:p>
            <a:r>
              <a:rPr lang="en-US" dirty="0" smtClean="0"/>
              <a:t>Charles Bird, author </a:t>
            </a:r>
            <a:r>
              <a:rPr lang="en-US" i="1" dirty="0" smtClean="0"/>
              <a:t>of Out on a Limb: </a:t>
            </a:r>
            <a:r>
              <a:rPr lang="en-US" i="1" dirty="0"/>
              <a:t>: A Branch Campus Life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Agenda Overview </a:t>
            </a:r>
            <a:r>
              <a:rPr lang="mr-IN" dirty="0" smtClean="0"/>
              <a:t>–</a:t>
            </a:r>
            <a:r>
              <a:rPr lang="en-US" dirty="0" smtClean="0"/>
              <a:t> Day 1 </a:t>
            </a:r>
            <a:r>
              <a:rPr lang="mr-IN" dirty="0" smtClean="0"/>
              <a:t>–</a:t>
            </a:r>
            <a:r>
              <a:rPr lang="en-US" dirty="0" smtClean="0"/>
              <a:t> Big Picture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effectLst/>
              </a:rPr>
              <a:t>Current State of UW Casper, </a:t>
            </a:r>
            <a:r>
              <a:rPr lang="en-US" i="1" dirty="0" smtClean="0">
                <a:effectLst/>
              </a:rPr>
              <a:t>Kate Miller and Jeff </a:t>
            </a:r>
            <a:r>
              <a:rPr lang="en-US" i="1" dirty="0" err="1" smtClean="0">
                <a:effectLst/>
              </a:rPr>
              <a:t>Edgens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History and Background at UW Casper</a:t>
            </a:r>
            <a:r>
              <a:rPr lang="en-US" dirty="0" smtClean="0">
                <a:effectLst/>
              </a:rPr>
              <a:t> &amp; Casper College, </a:t>
            </a:r>
            <a:r>
              <a:rPr lang="en-US" i="1" dirty="0"/>
              <a:t>Maggi Murdock</a:t>
            </a:r>
            <a:r>
              <a:rPr lang="en-US" dirty="0"/>
              <a:t>, and </a:t>
            </a:r>
            <a:r>
              <a:rPr lang="en-US" i="1" dirty="0"/>
              <a:t>Darren Divine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/>
              <a:t>Economic and workforce needs of Casper and surrounding region, </a:t>
            </a:r>
            <a:r>
              <a:rPr lang="en-US" i="1" dirty="0"/>
              <a:t>Charles Walsh </a:t>
            </a:r>
            <a:endParaRPr lang="en-US" i="1" dirty="0" smtClean="0"/>
          </a:p>
          <a:p>
            <a:pPr lvl="1"/>
            <a:r>
              <a:rPr lang="en-US" dirty="0"/>
              <a:t>A National Perspective on Branch Campuses, Keynote speaker:  </a:t>
            </a:r>
            <a:r>
              <a:rPr lang="en-US" i="1" dirty="0"/>
              <a:t>Charles Bird</a:t>
            </a:r>
            <a:r>
              <a:rPr lang="en-US" dirty="0"/>
              <a:t>, author of </a:t>
            </a:r>
            <a:r>
              <a:rPr lang="en-US" i="1" dirty="0"/>
              <a:t>Out on a Limb: A Branch Campus </a:t>
            </a:r>
            <a:r>
              <a:rPr lang="en-US" i="1" dirty="0" smtClean="0"/>
              <a:t>Life</a:t>
            </a:r>
          </a:p>
          <a:p>
            <a:pPr lvl="1"/>
            <a:r>
              <a:rPr lang="en-US" dirty="0"/>
              <a:t>Tour </a:t>
            </a:r>
            <a:r>
              <a:rPr lang="en-US" dirty="0" smtClean="0"/>
              <a:t>UW-C </a:t>
            </a:r>
            <a:r>
              <a:rPr lang="en-US" dirty="0"/>
              <a:t>Facility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Overview </a:t>
            </a:r>
            <a:r>
              <a:rPr lang="mr-IN" dirty="0" smtClean="0"/>
              <a:t>–</a:t>
            </a:r>
            <a:r>
              <a:rPr lang="en-US" dirty="0" smtClean="0"/>
              <a:t> Day 2 -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Topic 1: </a:t>
            </a:r>
            <a:r>
              <a:rPr lang="en-US" i="1" dirty="0" smtClean="0"/>
              <a:t>What elements of branch campus models might work well for UW-C and Wyoming? Why?</a:t>
            </a:r>
          </a:p>
          <a:p>
            <a:r>
              <a:rPr lang="en-US" dirty="0" smtClean="0"/>
              <a:t>Topic 2:  </a:t>
            </a:r>
            <a:r>
              <a:rPr lang="en-US" i="1" dirty="0" smtClean="0"/>
              <a:t>What mix of courses and/or degree programs should/could we deliver from UW-C? Why?</a:t>
            </a:r>
          </a:p>
          <a:p>
            <a:r>
              <a:rPr lang="en-US" dirty="0" smtClean="0"/>
              <a:t>Topic 3:  </a:t>
            </a:r>
            <a:r>
              <a:rPr lang="en-US" i="1" dirty="0" smtClean="0"/>
              <a:t>What governance, operational and budget structures would optimize the work among UW-C, Laramie, the regional centers and the community colleges?</a:t>
            </a:r>
          </a:p>
          <a:p>
            <a:r>
              <a:rPr lang="en-US" dirty="0" smtClean="0"/>
              <a:t>Topic 4:  </a:t>
            </a:r>
            <a:r>
              <a:rPr lang="en-US" i="1" dirty="0" smtClean="0"/>
              <a:t>What other attributes do we need to consider, e.g. nature of instruction and faculty composition, student advising, innovative course scheduling and delivery modes?</a:t>
            </a:r>
          </a:p>
          <a:p>
            <a:r>
              <a:rPr lang="en-US" dirty="0" smtClean="0"/>
              <a:t>Group:  </a:t>
            </a:r>
            <a:r>
              <a:rPr lang="en-US" i="1" dirty="0" smtClean="0"/>
              <a:t>Elements of Initial Vision for the Future of UW-C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Group:  </a:t>
            </a:r>
            <a:r>
              <a:rPr lang="en-US" i="1" dirty="0" smtClean="0"/>
              <a:t>Next Steps and Time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Plan for UW-C must align with </a:t>
            </a:r>
            <a:r>
              <a:rPr lang="en-US" dirty="0"/>
              <a:t>UW Strategic Plan</a:t>
            </a:r>
          </a:p>
          <a:p>
            <a:pPr lvl="0"/>
            <a:r>
              <a:rPr lang="en-US" dirty="0" smtClean="0"/>
              <a:t>UW-C</a:t>
            </a:r>
            <a:r>
              <a:rPr lang="en-US" dirty="0"/>
              <a:t>  is essential to fulfilling higher educational need of the state</a:t>
            </a:r>
          </a:p>
          <a:p>
            <a:r>
              <a:rPr lang="en-US" dirty="0"/>
              <a:t>UWC is an essential collaborator in fulfilling the distance education </a:t>
            </a:r>
            <a:r>
              <a:rPr lang="en-US" dirty="0" smtClean="0"/>
              <a:t>mission</a:t>
            </a:r>
            <a:endParaRPr lang="en-US" dirty="0"/>
          </a:p>
          <a:p>
            <a:pPr lvl="0"/>
            <a:r>
              <a:rPr lang="en-US" dirty="0" smtClean="0"/>
              <a:t>Achieve stability ASAP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Program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Sustain </a:t>
            </a:r>
            <a:r>
              <a:rPr lang="en-US" dirty="0"/>
              <a:t>complementary “core programs” that are </a:t>
            </a:r>
            <a:r>
              <a:rPr lang="en-US" dirty="0" smtClean="0"/>
              <a:t>in high </a:t>
            </a:r>
            <a:r>
              <a:rPr lang="en-US" dirty="0"/>
              <a:t>demand state </a:t>
            </a:r>
            <a:r>
              <a:rPr lang="en-US" dirty="0" smtClean="0"/>
              <a:t>wide</a:t>
            </a:r>
          </a:p>
          <a:p>
            <a:pPr lvl="1"/>
            <a:r>
              <a:rPr lang="en-US" dirty="0" smtClean="0"/>
              <a:t>E. g. Biology, Psychology, Criminal Justice</a:t>
            </a:r>
            <a:endParaRPr lang="en-US" dirty="0"/>
          </a:p>
          <a:p>
            <a:pPr lvl="0"/>
            <a:r>
              <a:rPr lang="en-US" dirty="0"/>
              <a:t>Degree completion is a leading part of the UW-C mission</a:t>
            </a:r>
          </a:p>
          <a:p>
            <a:r>
              <a:rPr lang="en-US" dirty="0" smtClean="0"/>
              <a:t>Leverage </a:t>
            </a:r>
            <a:r>
              <a:rPr lang="en-US" dirty="0"/>
              <a:t>partnership with Casper College (replicable model)</a:t>
            </a:r>
          </a:p>
          <a:p>
            <a:r>
              <a:rPr lang="en-US" dirty="0" smtClean="0"/>
              <a:t>New </a:t>
            </a:r>
            <a:r>
              <a:rPr lang="en-US" dirty="0"/>
              <a:t>academic programs </a:t>
            </a:r>
            <a:r>
              <a:rPr lang="en-US" dirty="0" smtClean="0"/>
              <a:t>will be tied </a:t>
            </a:r>
            <a:r>
              <a:rPr lang="en-US" dirty="0"/>
              <a:t>to workforce needs </a:t>
            </a:r>
            <a:endParaRPr lang="en-US" dirty="0" smtClean="0"/>
          </a:p>
          <a:p>
            <a:pPr lvl="1"/>
            <a:r>
              <a:rPr lang="en-US" dirty="0" smtClean="0"/>
              <a:t>Lead </a:t>
            </a:r>
            <a:r>
              <a:rPr lang="en-US" dirty="0"/>
              <a:t>with </a:t>
            </a:r>
            <a:r>
              <a:rPr lang="en-US" dirty="0" smtClean="0"/>
              <a:t>innovative </a:t>
            </a:r>
            <a:r>
              <a:rPr lang="en-US" dirty="0"/>
              <a:t>and entrepreneurial 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- Next 6 Months to a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  full review </a:t>
            </a:r>
            <a:r>
              <a:rPr lang="en-US" dirty="0"/>
              <a:t>of </a:t>
            </a:r>
            <a:r>
              <a:rPr lang="en-US" dirty="0" smtClean="0"/>
              <a:t>academic programs offerings </a:t>
            </a:r>
            <a:r>
              <a:rPr lang="en-US" dirty="0"/>
              <a:t>at </a:t>
            </a:r>
            <a:r>
              <a:rPr lang="en-US" dirty="0" smtClean="0"/>
              <a:t>UW-C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 which should be </a:t>
            </a:r>
            <a:r>
              <a:rPr lang="en-US" dirty="0"/>
              <a:t>kept, modified </a:t>
            </a:r>
            <a:r>
              <a:rPr lang="en-US" dirty="0" smtClean="0"/>
              <a:t>or eliminated; </a:t>
            </a:r>
            <a:r>
              <a:rPr lang="en-US" dirty="0"/>
              <a:t>programs that are place based vs. distance education</a:t>
            </a:r>
          </a:p>
          <a:p>
            <a:pPr lvl="0"/>
            <a:r>
              <a:rPr lang="en-US" dirty="0" smtClean="0"/>
              <a:t>Define structures to fully </a:t>
            </a:r>
            <a:r>
              <a:rPr lang="en-US" dirty="0"/>
              <a:t>engage Laramie in </a:t>
            </a:r>
            <a:r>
              <a:rPr lang="en-US" dirty="0" smtClean="0"/>
              <a:t>UW-C Success</a:t>
            </a:r>
          </a:p>
          <a:p>
            <a:pPr lvl="1"/>
            <a:r>
              <a:rPr lang="en-US" dirty="0"/>
              <a:t>Clarify how to “count student”- how students are </a:t>
            </a:r>
            <a:r>
              <a:rPr lang="en-US" dirty="0" smtClean="0"/>
              <a:t>coded</a:t>
            </a:r>
            <a:endParaRPr lang="en-US" dirty="0"/>
          </a:p>
          <a:p>
            <a:pPr lvl="0"/>
            <a:r>
              <a:rPr lang="en-US" dirty="0"/>
              <a:t>Identify exist degrees that are deserving of additional </a:t>
            </a:r>
            <a:r>
              <a:rPr lang="en-US" dirty="0" smtClean="0"/>
              <a:t>marketing, and do so</a:t>
            </a:r>
            <a:endParaRPr lang="en-US" dirty="0"/>
          </a:p>
          <a:p>
            <a:r>
              <a:rPr lang="en-US" dirty="0" smtClean="0"/>
              <a:t>Create a Degree Program to facilitate Completion</a:t>
            </a:r>
            <a:endParaRPr lang="en-US" dirty="0"/>
          </a:p>
          <a:p>
            <a:pPr lvl="0"/>
            <a:r>
              <a:rPr lang="en-US" dirty="0" smtClean="0"/>
              <a:t>Develop </a:t>
            </a:r>
            <a:r>
              <a:rPr lang="en-US" dirty="0"/>
              <a:t>advising model for </a:t>
            </a:r>
            <a:r>
              <a:rPr lang="en-US" dirty="0" smtClean="0"/>
              <a:t>UW-C</a:t>
            </a:r>
            <a:endParaRPr lang="en-US" dirty="0"/>
          </a:p>
          <a:p>
            <a:pPr lvl="0"/>
            <a:r>
              <a:rPr lang="en-US" dirty="0" smtClean="0"/>
              <a:t>Improvement management of course offerings to include 2-year plan</a:t>
            </a:r>
            <a:endParaRPr lang="en-US" dirty="0"/>
          </a:p>
          <a:p>
            <a:pPr lvl="0"/>
            <a:r>
              <a:rPr lang="en-US" dirty="0" smtClean="0"/>
              <a:t>Develop preliminary list of new academic programs to be explored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Completion of “</a:t>
            </a:r>
            <a:r>
              <a:rPr lang="en-US" i="1" dirty="0" smtClean="0"/>
              <a:t>Breaking Through 2017-2022”, </a:t>
            </a:r>
            <a:r>
              <a:rPr lang="en-US" dirty="0" smtClean="0"/>
              <a:t>The University of Wyoming Strategic Plan</a:t>
            </a:r>
          </a:p>
          <a:p>
            <a:r>
              <a:rPr lang="en-US" dirty="0" smtClean="0"/>
              <a:t>Completion of a significant reorganization of the Office of Academic Affairs</a:t>
            </a:r>
          </a:p>
          <a:p>
            <a:pPr lvl="1"/>
            <a:r>
              <a:rPr lang="en-US" dirty="0" smtClean="0"/>
              <a:t>Redistribution of Outreach School Functions</a:t>
            </a:r>
          </a:p>
          <a:p>
            <a:r>
              <a:rPr lang="en-US" dirty="0" smtClean="0"/>
              <a:t>Legislative request for a 3-yr recruitment and retention plan from Wyoming’s colleges </a:t>
            </a:r>
          </a:p>
          <a:p>
            <a:pPr lvl="1"/>
            <a:r>
              <a:rPr lang="en-US" dirty="0" smtClean="0"/>
              <a:t>“A unified plan to provide a coordinated approach to the recruitment and retention of and incentives for students graduating from Wyoming secondary schools and from schools in states contiguous to Wyoming”</a:t>
            </a:r>
          </a:p>
          <a:p>
            <a:r>
              <a:rPr lang="en-US" dirty="0" smtClean="0"/>
              <a:t>Governor’s ENDOW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- Next 6 Months to a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Develop 2+2 </a:t>
            </a:r>
            <a:r>
              <a:rPr lang="en-US" dirty="0"/>
              <a:t>articulation agreements  </a:t>
            </a:r>
            <a:r>
              <a:rPr lang="en-US" dirty="0" smtClean="0"/>
              <a:t>for Casper College to UW-C degrees</a:t>
            </a:r>
            <a:endParaRPr lang="en-US" dirty="0"/>
          </a:p>
          <a:p>
            <a:pPr lvl="0"/>
            <a:r>
              <a:rPr lang="en-US" dirty="0"/>
              <a:t>Prepare and sign a consolidated MOU with Casper College </a:t>
            </a:r>
          </a:p>
          <a:p>
            <a:pPr lvl="0"/>
            <a:r>
              <a:rPr lang="en-US" dirty="0" smtClean="0"/>
              <a:t>Advance </a:t>
            </a:r>
            <a:r>
              <a:rPr lang="en-US" dirty="0"/>
              <a:t>relationships with </a:t>
            </a:r>
            <a:r>
              <a:rPr lang="en-US" dirty="0" smtClean="0"/>
              <a:t>community stakeholder, e.g. CAEDA </a:t>
            </a:r>
            <a:r>
              <a:rPr lang="en-US" dirty="0"/>
              <a:t>, etc. </a:t>
            </a:r>
          </a:p>
          <a:p>
            <a:pPr lvl="0"/>
            <a:r>
              <a:rPr lang="en-US" dirty="0" smtClean="0"/>
              <a:t>Create </a:t>
            </a:r>
            <a:r>
              <a:rPr lang="en-US" dirty="0"/>
              <a:t>advisory board </a:t>
            </a:r>
          </a:p>
          <a:p>
            <a:r>
              <a:rPr lang="en-US" dirty="0"/>
              <a:t>Commission a state-wide higher education market analysis</a:t>
            </a:r>
          </a:p>
        </p:txBody>
      </p:sp>
    </p:spTree>
    <p:extLst>
      <p:ext uri="{BB962C8B-B14F-4D97-AF65-F5344CB8AC3E}">
        <p14:creationId xmlns:p14="http://schemas.microsoft.com/office/powerpoint/2010/main" val="8005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</a:t>
            </a:r>
            <a:r>
              <a:rPr lang="mr-IN" dirty="0" smtClean="0"/>
              <a:t>–</a:t>
            </a:r>
            <a:r>
              <a:rPr lang="en-US" dirty="0" smtClean="0"/>
              <a:t> Next 1 to 3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Substantial and rapid enrollment growth; accompanying faculty involvement</a:t>
            </a:r>
          </a:p>
          <a:p>
            <a:pPr lvl="0"/>
            <a:r>
              <a:rPr lang="en-US" dirty="0"/>
              <a:t>Identify and authorize 1-5 new degrees (limited set)- including stackable certificates</a:t>
            </a:r>
          </a:p>
          <a:p>
            <a:pPr lvl="0"/>
            <a:r>
              <a:rPr lang="en-US" dirty="0"/>
              <a:t>System/ process for continuous improvements, including more two way conversations across institutions</a:t>
            </a:r>
          </a:p>
          <a:p>
            <a:pPr lvl="0"/>
            <a:r>
              <a:rPr lang="en-US" dirty="0"/>
              <a:t>Assess regional centers: functions and effectiveness </a:t>
            </a:r>
          </a:p>
          <a:p>
            <a:pPr lvl="0"/>
            <a:r>
              <a:rPr lang="en-US" dirty="0"/>
              <a:t>Implement incentives and evaluate</a:t>
            </a:r>
          </a:p>
          <a:p>
            <a:pPr lvl="0"/>
            <a:r>
              <a:rPr lang="en-US" dirty="0"/>
              <a:t>New budget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Thoughts - 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UW-Casper 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Both credit hour production and fall headcounts </a:t>
            </a:r>
            <a:r>
              <a:rPr lang="en-US" dirty="0" smtClean="0"/>
              <a:t>have </a:t>
            </a:r>
            <a:r>
              <a:rPr lang="en-US" dirty="0"/>
              <a:t>been on the decline over </a:t>
            </a:r>
            <a:r>
              <a:rPr lang="en-US" dirty="0" smtClean="0"/>
              <a:t>the last several </a:t>
            </a:r>
            <a:r>
              <a:rPr lang="en-US" dirty="0"/>
              <a:t>enrollment </a:t>
            </a:r>
            <a:r>
              <a:rPr lang="en-US" dirty="0" smtClean="0"/>
              <a:t>cycles</a:t>
            </a:r>
          </a:p>
          <a:p>
            <a:pPr lvl="1"/>
            <a:r>
              <a:rPr lang="en-US" dirty="0"/>
              <a:t>Fall headcounts have declined 65% from the record high in 1991 (603) and 53% since 2007 </a:t>
            </a:r>
            <a:r>
              <a:rPr lang="en-US" dirty="0" smtClean="0"/>
              <a:t>(451)</a:t>
            </a:r>
          </a:p>
          <a:p>
            <a:r>
              <a:rPr lang="en-US" dirty="0"/>
              <a:t>68% of UW Casper’s fall undergraduate enrollments come from five programs. With the </a:t>
            </a:r>
            <a:r>
              <a:rPr lang="en-US" dirty="0" smtClean="0"/>
              <a:t>exceptions of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Psychology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and Criminal Justice, the top five programs have seen declines in enrollment since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2013.</a:t>
            </a:r>
          </a:p>
          <a:p>
            <a:r>
              <a:rPr lang="en-US" dirty="0" smtClean="0"/>
              <a:t>Less </a:t>
            </a:r>
            <a:r>
              <a:rPr lang="en-US" dirty="0"/>
              <a:t>than 60% of the undergraduate credits attempted at UW Casper are delivered fully </a:t>
            </a:r>
            <a:r>
              <a:rPr lang="en-US" dirty="0" smtClean="0"/>
              <a:t>onsite</a:t>
            </a:r>
            <a:endParaRPr lang="en-US" dirty="0"/>
          </a:p>
          <a:p>
            <a:r>
              <a:rPr lang="en-US" dirty="0"/>
              <a:t>With a degree completion academic portfolio, UW Casper is heavily reliant on non-traditional age students for enrollment. </a:t>
            </a:r>
          </a:p>
          <a:p>
            <a:pPr lvl="1"/>
            <a:r>
              <a:rPr lang="en-US" dirty="0"/>
              <a:t>Over half attend on a part-time basis, limiting financial aid eligibility and increasing time to degree.</a:t>
            </a:r>
          </a:p>
          <a:p>
            <a:endParaRPr lang="en-US" dirty="0"/>
          </a:p>
          <a:p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UW-Casper 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/>
              <a:t>Casper supports a small cohort of faculty </a:t>
            </a:r>
            <a:r>
              <a:rPr lang="en-US" dirty="0" smtClean="0"/>
              <a:t>(&lt;14) to </a:t>
            </a:r>
            <a:r>
              <a:rPr lang="en-US" dirty="0"/>
              <a:t>deliver its academic programming, resulting in many students completing their program with a single faculty member.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y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yo" id="{F8D4B2C5-9933-48C9-ABB6-DEA6105F9286}" vid="{1307CF43-0C32-4D20-AAC5-33578F599B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4" ma:contentTypeDescription="Create a new document." ma:contentTypeScope="" ma:versionID="38d7feff8e2fccf18668493f27b6b344">
  <xsd:schema xmlns:xsd="http://www.w3.org/2001/XMLSchema" xmlns:xs="http://www.w3.org/2001/XMLSchema" xmlns:p="http://schemas.microsoft.com/office/2006/metadata/properties" xmlns:ns2="41f6f78f-b42d-4d30-8e14-603aa1dc9ba8" targetNamespace="http://schemas.microsoft.com/office/2006/metadata/properties" ma:root="true" ma:fieldsID="10473b4e5999898f008eb229ee82c041" ns2:_="">
    <xsd:import namespace="41f6f78f-b42d-4d30-8e14-603aa1dc9b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13C5DF-6AF6-448B-83A8-7453E673DF7C}"/>
</file>

<file path=customXml/itemProps2.xml><?xml version="1.0" encoding="utf-8"?>
<ds:datastoreItem xmlns:ds="http://schemas.openxmlformats.org/officeDocument/2006/customXml" ds:itemID="{31D74646-DC13-43DF-BD62-CA477B86B20C}"/>
</file>

<file path=customXml/itemProps3.xml><?xml version="1.0" encoding="utf-8"?>
<ds:datastoreItem xmlns:ds="http://schemas.openxmlformats.org/officeDocument/2006/customXml" ds:itemID="{4D15A9B1-B91A-4037-9318-B976671DF1F7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982</Words>
  <Application>Microsoft Macintosh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Black</vt:lpstr>
      <vt:lpstr>Calibri</vt:lpstr>
      <vt:lpstr>Mangal</vt:lpstr>
      <vt:lpstr>Arial</vt:lpstr>
      <vt:lpstr>UWyo</vt:lpstr>
      <vt:lpstr>Update on Retreat on the Future of UW-Casper</vt:lpstr>
      <vt:lpstr>Why Now?</vt:lpstr>
      <vt:lpstr>UW-Casper Current State</vt:lpstr>
      <vt:lpstr>UW-Casper Current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</vt:lpstr>
      <vt:lpstr>Principles </vt:lpstr>
      <vt:lpstr>Principles</vt:lpstr>
      <vt:lpstr>Invitees/Attendees</vt:lpstr>
      <vt:lpstr> Agenda Overview – Day 1 – Big Picture </vt:lpstr>
      <vt:lpstr>Agenda Overview – Day 2 - Discussions</vt:lpstr>
      <vt:lpstr>Initial Outcomes</vt:lpstr>
      <vt:lpstr>Degree Program Strategy</vt:lpstr>
      <vt:lpstr>Action Items - Next 6 Months to a Year</vt:lpstr>
      <vt:lpstr>Action Items - Next 6 Months to a Year</vt:lpstr>
      <vt:lpstr>Action Items – Next 1 to 3 Years</vt:lpstr>
      <vt:lpstr>Your Thoughts - Welcome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B. Benham-Deal</dc:creator>
  <cp:lastModifiedBy>Kate Miller</cp:lastModifiedBy>
  <cp:revision>5</cp:revision>
  <dcterms:created xsi:type="dcterms:W3CDTF">2017-07-08T00:59:42Z</dcterms:created>
  <dcterms:modified xsi:type="dcterms:W3CDTF">2017-09-13T16:48:11Z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