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67" r:id="rId5"/>
    <p:sldId id="303" r:id="rId6"/>
    <p:sldId id="332" r:id="rId7"/>
    <p:sldId id="333" r:id="rId8"/>
    <p:sldId id="334" r:id="rId9"/>
    <p:sldId id="339" r:id="rId10"/>
    <p:sldId id="335" r:id="rId11"/>
    <p:sldId id="336" r:id="rId12"/>
    <p:sldId id="337" r:id="rId13"/>
    <p:sldId id="338" r:id="rId14"/>
    <p:sldId id="282" r:id="rId15"/>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4660"/>
  </p:normalViewPr>
  <p:slideViewPr>
    <p:cSldViewPr snapToGrid="0" snapToObjects="1">
      <p:cViewPr varScale="1">
        <p:scale>
          <a:sx n="65" d="100"/>
          <a:sy n="65" d="100"/>
        </p:scale>
        <p:origin x="1356"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767ACE82-DA56-40A0-8691-007331E28EB0}" type="datetimeFigureOut">
              <a:rPr lang="en-US" smtClean="0"/>
              <a:t>9/11/2017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9ED1CEA-2154-4962-9480-5CD49554ACDD}" type="slidenum">
              <a:rPr lang="en-US" smtClean="0"/>
              <a:t>‹#›</a:t>
            </a:fld>
            <a:endParaRPr lang="en-US" dirty="0"/>
          </a:p>
        </p:txBody>
      </p:sp>
    </p:spTree>
    <p:extLst>
      <p:ext uri="{BB962C8B-B14F-4D97-AF65-F5344CB8AC3E}">
        <p14:creationId xmlns:p14="http://schemas.microsoft.com/office/powerpoint/2010/main" val="5922004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6BB618F-A430-481D-B11F-6DDB8C151A42}" type="datetimeFigureOut">
              <a:rPr lang="en-US" smtClean="0"/>
              <a:t>9/11/2017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4ABC86F-C4C4-4291-A775-2CAE3AF0871F}" type="slidenum">
              <a:rPr lang="en-US" smtClean="0"/>
              <a:t>‹#›</a:t>
            </a:fld>
            <a:endParaRPr lang="en-US" dirty="0"/>
          </a:p>
        </p:txBody>
      </p:sp>
    </p:spTree>
    <p:extLst>
      <p:ext uri="{BB962C8B-B14F-4D97-AF65-F5344CB8AC3E}">
        <p14:creationId xmlns:p14="http://schemas.microsoft.com/office/powerpoint/2010/main" val="3655588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578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286172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753282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6648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2556539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57314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368652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073632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4102378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1796987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C750D3-B930-3946-8189-8B6C097983EC}" type="datetimeFigureOut">
              <a:rPr lang="en-US" smtClean="0"/>
              <a:t>9/11/2017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DCFF7D9-5687-704F-8252-9A16310B396B}" type="slidenum">
              <a:rPr lang="en-US" smtClean="0"/>
              <a:t>‹#›</a:t>
            </a:fld>
            <a:endParaRPr lang="en-US" dirty="0"/>
          </a:p>
        </p:txBody>
      </p:sp>
    </p:spTree>
    <p:extLst>
      <p:ext uri="{BB962C8B-B14F-4D97-AF65-F5344CB8AC3E}">
        <p14:creationId xmlns:p14="http://schemas.microsoft.com/office/powerpoint/2010/main" val="349435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750D3-B930-3946-8189-8B6C097983EC}" type="datetimeFigureOut">
              <a:rPr lang="en-US" smtClean="0"/>
              <a:t>9/11/2017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CFF7D9-5687-704F-8252-9A16310B396B}" type="slidenum">
              <a:rPr lang="en-US" smtClean="0"/>
              <a:t>‹#›</a:t>
            </a:fld>
            <a:endParaRPr lang="en-US" dirty="0"/>
          </a:p>
        </p:txBody>
      </p:sp>
    </p:spTree>
    <p:extLst>
      <p:ext uri="{BB962C8B-B14F-4D97-AF65-F5344CB8AC3E}">
        <p14:creationId xmlns:p14="http://schemas.microsoft.com/office/powerpoint/2010/main" val="2522839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4213412" y="143435"/>
            <a:ext cx="4849906" cy="4993675"/>
          </a:xfrm>
          <a:prstGeom prst="rect">
            <a:avLst/>
          </a:prstGeom>
          <a:noFill/>
        </p:spPr>
        <p:txBody>
          <a:bodyPr wrap="square" rtlCol="0">
            <a:spAutoFit/>
          </a:bodyPr>
          <a:lstStyle/>
          <a:p>
            <a:pPr algn="ctr"/>
            <a:endParaRPr lang="en-US" sz="4000" dirty="0" smtClean="0"/>
          </a:p>
          <a:p>
            <a:pPr algn="ctr"/>
            <a:r>
              <a:rPr lang="en-US" sz="4000" dirty="0" smtClean="0"/>
              <a:t>Legislative Response on Recruitment/ Retention and</a:t>
            </a:r>
          </a:p>
          <a:p>
            <a:pPr algn="ctr"/>
            <a:r>
              <a:rPr lang="en-US" sz="4000" dirty="0" smtClean="0"/>
              <a:t>Lumina Update</a:t>
            </a:r>
            <a:endParaRPr lang="en-US" sz="4000" i="1" dirty="0"/>
          </a:p>
          <a:p>
            <a:pPr algn="ctr"/>
            <a:endParaRPr lang="en-US" sz="1050" i="1" dirty="0" smtClean="0"/>
          </a:p>
          <a:p>
            <a:pPr algn="ctr"/>
            <a:r>
              <a:rPr lang="en-US" sz="4000" i="1" dirty="0" smtClean="0"/>
              <a:t>Board </a:t>
            </a:r>
            <a:r>
              <a:rPr lang="en-US" sz="4000" i="1" dirty="0"/>
              <a:t>of Trustees</a:t>
            </a:r>
          </a:p>
          <a:p>
            <a:pPr algn="ctr"/>
            <a:r>
              <a:rPr lang="en-US" sz="2800" i="1" dirty="0" smtClean="0"/>
              <a:t>September </a:t>
            </a:r>
            <a:r>
              <a:rPr lang="en-US" sz="2800" i="1" dirty="0"/>
              <a:t>2017</a:t>
            </a:r>
          </a:p>
          <a:p>
            <a:pPr algn="ctr"/>
            <a:endParaRPr lang="en-US" sz="2000" i="1" dirty="0"/>
          </a:p>
          <a:p>
            <a:pPr algn="ctr"/>
            <a:r>
              <a:rPr lang="en-US" sz="2000" i="1" dirty="0" smtClean="0"/>
              <a:t>Laurie Nichols, Kate Miller, &amp; Mary Aguayo</a:t>
            </a:r>
            <a:endParaRPr lang="en-US" sz="2000" i="1" dirty="0"/>
          </a:p>
        </p:txBody>
      </p:sp>
    </p:spTree>
    <p:extLst>
      <p:ext uri="{BB962C8B-B14F-4D97-AF65-F5344CB8AC3E}">
        <p14:creationId xmlns:p14="http://schemas.microsoft.com/office/powerpoint/2010/main" val="123511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Lumina will provide support funds to consider the goal, which can be met in 3 ways:</a:t>
            </a:r>
          </a:p>
          <a:p>
            <a:pPr marL="914400" lvl="1" indent="-514350">
              <a:buFont typeface="+mj-lt"/>
              <a:buAutoNum type="arabicPeriod"/>
            </a:pPr>
            <a:r>
              <a:rPr lang="en-US" dirty="0" smtClean="0"/>
              <a:t>Joint Resolution (ex: Wisconsin)</a:t>
            </a:r>
          </a:p>
          <a:p>
            <a:pPr marL="914400" lvl="1" indent="-514350">
              <a:buFont typeface="+mj-lt"/>
              <a:buAutoNum type="arabicPeriod"/>
            </a:pPr>
            <a:r>
              <a:rPr lang="en-US" dirty="0" smtClean="0"/>
              <a:t>Law (ex: Minnesota)</a:t>
            </a:r>
          </a:p>
          <a:p>
            <a:pPr marL="914400" lvl="1" indent="-514350">
              <a:buFont typeface="+mj-lt"/>
              <a:buAutoNum type="arabicPeriod"/>
            </a:pPr>
            <a:r>
              <a:rPr lang="en-US" dirty="0" smtClean="0"/>
              <a:t>Governor’s executive order (ex: South Dakota)</a:t>
            </a:r>
          </a:p>
          <a:p>
            <a:pPr marL="0" indent="0">
              <a:buNone/>
            </a:pPr>
            <a:endParaRPr lang="en-US" dirty="0" smtClean="0"/>
          </a:p>
          <a:p>
            <a:endParaRPr lang="en-US" dirty="0" smtClean="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4080120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uwpride_flag.ti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7024" y="-13510"/>
            <a:ext cx="4577090" cy="7011676"/>
          </a:xfrm>
          <a:prstGeom prst="rect">
            <a:avLst/>
          </a:prstGeom>
        </p:spPr>
      </p:pic>
      <p:pic>
        <p:nvPicPr>
          <p:cNvPr id="10" name="Picture 9" descr="brown box.ai"/>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05002" y="-1047560"/>
            <a:ext cx="7584695" cy="10126262"/>
          </a:xfrm>
          <a:prstGeom prst="rect">
            <a:avLst/>
          </a:prstGeom>
        </p:spPr>
      </p:pic>
      <p:pic>
        <p:nvPicPr>
          <p:cNvPr id="8" name="Picture 7" descr="Powerpoint text box.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6232" y="-2799536"/>
            <a:ext cx="7398878" cy="11986317"/>
          </a:xfrm>
          <a:prstGeom prst="rect">
            <a:avLst/>
          </a:prstGeom>
        </p:spPr>
      </p:pic>
      <p:pic>
        <p:nvPicPr>
          <p:cNvPr id="4" name="Picture 3" descr="BrandBar_New_Final_wSig.psd"/>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900" y="5638802"/>
            <a:ext cx="9433097" cy="1471564"/>
          </a:xfrm>
          <a:prstGeom prst="rect">
            <a:avLst/>
          </a:prstGeom>
        </p:spPr>
      </p:pic>
      <p:sp>
        <p:nvSpPr>
          <p:cNvPr id="2" name="TextBox 1"/>
          <p:cNvSpPr txBox="1"/>
          <p:nvPr/>
        </p:nvSpPr>
        <p:spPr>
          <a:xfrm>
            <a:off x="5362779" y="45253"/>
            <a:ext cx="3326813" cy="4093428"/>
          </a:xfrm>
          <a:prstGeom prst="rect">
            <a:avLst/>
          </a:prstGeom>
          <a:noFill/>
        </p:spPr>
        <p:txBody>
          <a:bodyPr wrap="square" rtlCol="0">
            <a:spAutoFit/>
          </a:bodyPr>
          <a:lstStyle/>
          <a:p>
            <a:endParaRPr lang="en-US" sz="2800" dirty="0"/>
          </a:p>
          <a:p>
            <a:endParaRPr lang="en-US" sz="2800" dirty="0"/>
          </a:p>
          <a:p>
            <a:endParaRPr lang="en-US" sz="2800" dirty="0"/>
          </a:p>
          <a:p>
            <a:endParaRPr lang="en-US" sz="2800" dirty="0"/>
          </a:p>
          <a:p>
            <a:endParaRPr lang="en-US" sz="2800" dirty="0"/>
          </a:p>
          <a:p>
            <a:endParaRPr lang="en-US" sz="2800" dirty="0"/>
          </a:p>
          <a:p>
            <a:r>
              <a:rPr lang="en-US" sz="3600" dirty="0"/>
              <a:t>Questions?</a:t>
            </a:r>
          </a:p>
          <a:p>
            <a:endParaRPr lang="en-US" sz="2800" dirty="0"/>
          </a:p>
          <a:p>
            <a:endParaRPr lang="en-US" sz="2800" dirty="0"/>
          </a:p>
        </p:txBody>
      </p:sp>
    </p:spTree>
    <p:extLst>
      <p:ext uri="{BB962C8B-B14F-4D97-AF65-F5344CB8AC3E}">
        <p14:creationId xmlns:p14="http://schemas.microsoft.com/office/powerpoint/2010/main" val="3446110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Legislative Request</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213757"/>
            <a:ext cx="8229600" cy="4562855"/>
          </a:xfrm>
        </p:spPr>
        <p:txBody>
          <a:bodyPr>
            <a:normAutofit fontScale="77500" lnSpcReduction="20000"/>
          </a:bodyPr>
          <a:lstStyle/>
          <a:p>
            <a:pPr marL="0" indent="0">
              <a:buNone/>
            </a:pPr>
            <a:r>
              <a:rPr lang="en-US" i="1" dirty="0" smtClean="0"/>
              <a:t>2017 SF0001 The </a:t>
            </a:r>
            <a:r>
              <a:rPr lang="en-US" i="1" dirty="0"/>
              <a:t>University of Wyoming, the community college commission and each community college shall collaborate and develop a unified plan to provide a coordinated approach to the recruitment and retention of and incentives for students graduating from Wyoming secondary schools and from schools in states contiguous to Wyoming. The university, on behalf of the university, community colleges and commission, shall report their progress on the plan to the joint education interim committee and the joint appropriations committee not later than September 30, 2017, and incorporate a final plan for the legislature not later than December 1, 2017, within their respective 2019-2020 biennial budget requests.</a:t>
            </a:r>
            <a:endParaRPr lang="en-US" dirty="0"/>
          </a:p>
          <a:p>
            <a:endParaRPr lang="en-US" dirty="0"/>
          </a:p>
        </p:txBody>
      </p:sp>
    </p:spTree>
    <p:extLst>
      <p:ext uri="{BB962C8B-B14F-4D97-AF65-F5344CB8AC3E}">
        <p14:creationId xmlns:p14="http://schemas.microsoft.com/office/powerpoint/2010/main" val="1651724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Development Process</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213757"/>
            <a:ext cx="8229600" cy="4562855"/>
          </a:xfrm>
        </p:spPr>
        <p:txBody>
          <a:bodyPr>
            <a:normAutofit/>
          </a:bodyPr>
          <a:lstStyle/>
          <a:p>
            <a:r>
              <a:rPr lang="en-US" dirty="0" smtClean="0"/>
              <a:t>Meeting 1</a:t>
            </a:r>
          </a:p>
          <a:p>
            <a:pPr lvl="1"/>
            <a:r>
              <a:rPr lang="en-US" dirty="0" smtClean="0"/>
              <a:t>June 20, 2017</a:t>
            </a:r>
          </a:p>
          <a:p>
            <a:pPr lvl="1"/>
            <a:r>
              <a:rPr lang="en-US" dirty="0" smtClean="0"/>
              <a:t>All Wyoming Presidents, their chief enrollment officers, and the Wyoming Community College Commission met in Casper</a:t>
            </a:r>
          </a:p>
          <a:p>
            <a:pPr lvl="1"/>
            <a:r>
              <a:rPr lang="en-US" dirty="0" smtClean="0"/>
              <a:t>Topic: Possibilities for partnership in recruitment and retention of Wyoming and neighbor-state students</a:t>
            </a:r>
            <a:endParaRPr lang="en-US" dirty="0"/>
          </a:p>
        </p:txBody>
      </p:sp>
    </p:spTree>
    <p:extLst>
      <p:ext uri="{BB962C8B-B14F-4D97-AF65-F5344CB8AC3E}">
        <p14:creationId xmlns:p14="http://schemas.microsoft.com/office/powerpoint/2010/main" val="63139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Development Process</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213757"/>
            <a:ext cx="8229600" cy="4562855"/>
          </a:xfrm>
        </p:spPr>
        <p:txBody>
          <a:bodyPr>
            <a:normAutofit/>
          </a:bodyPr>
          <a:lstStyle/>
          <a:p>
            <a:r>
              <a:rPr lang="en-US" dirty="0" smtClean="0"/>
              <a:t>Meeting 2</a:t>
            </a:r>
          </a:p>
          <a:p>
            <a:pPr lvl="1"/>
            <a:r>
              <a:rPr lang="en-US" dirty="0" smtClean="0"/>
              <a:t>July 20, 2017</a:t>
            </a:r>
          </a:p>
          <a:p>
            <a:pPr lvl="1"/>
            <a:r>
              <a:rPr lang="en-US" dirty="0" smtClean="0"/>
              <a:t>All Wyoming Presidents or delegates, select board members, the Wyoming Community College Commission, and the Wyoming Department of Education met with Lumina in Rock Springs</a:t>
            </a:r>
          </a:p>
          <a:p>
            <a:pPr lvl="1"/>
            <a:r>
              <a:rPr lang="en-US" dirty="0" smtClean="0"/>
              <a:t>Topic: Consider a statewide postsecondary educational attainment goal</a:t>
            </a:r>
            <a:endParaRPr lang="en-US" dirty="0"/>
          </a:p>
        </p:txBody>
      </p:sp>
    </p:spTree>
    <p:extLst>
      <p:ext uri="{BB962C8B-B14F-4D97-AF65-F5344CB8AC3E}">
        <p14:creationId xmlns:p14="http://schemas.microsoft.com/office/powerpoint/2010/main" val="375982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Development Process</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213757"/>
            <a:ext cx="8017999" cy="4562855"/>
          </a:xfrm>
        </p:spPr>
        <p:txBody>
          <a:bodyPr>
            <a:normAutofit/>
          </a:bodyPr>
          <a:lstStyle/>
          <a:p>
            <a:r>
              <a:rPr lang="en-US" dirty="0" smtClean="0"/>
              <a:t>Meeting 3</a:t>
            </a:r>
          </a:p>
          <a:p>
            <a:pPr lvl="1"/>
            <a:r>
              <a:rPr lang="en-US" dirty="0" smtClean="0"/>
              <a:t>October 11, 2017</a:t>
            </a:r>
          </a:p>
          <a:p>
            <a:pPr lvl="1"/>
            <a:r>
              <a:rPr lang="en-US" dirty="0" smtClean="0"/>
              <a:t>All Wyoming Presidents and the Wyoming Community College Commission will again meet in Casper</a:t>
            </a:r>
          </a:p>
          <a:p>
            <a:pPr lvl="1"/>
            <a:r>
              <a:rPr lang="en-US" dirty="0" smtClean="0"/>
              <a:t>Topic: Review and finalize the </a:t>
            </a:r>
            <a:r>
              <a:rPr lang="en-US" i="1" dirty="0" smtClean="0"/>
              <a:t>Plan</a:t>
            </a:r>
            <a:r>
              <a:rPr lang="en-US" dirty="0" smtClean="0"/>
              <a:t>, determine opportunities for further development, and articulate the timeline for deliverables</a:t>
            </a:r>
            <a:endParaRPr lang="en-US" dirty="0"/>
          </a:p>
        </p:txBody>
      </p:sp>
    </p:spTree>
    <p:extLst>
      <p:ext uri="{BB962C8B-B14F-4D97-AF65-F5344CB8AC3E}">
        <p14:creationId xmlns:p14="http://schemas.microsoft.com/office/powerpoint/2010/main" val="3913803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Response Development Process</a:t>
            </a: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
        <p:nvSpPr>
          <p:cNvPr id="5" name="Content Placeholder 4"/>
          <p:cNvSpPr>
            <a:spLocks noGrp="1"/>
          </p:cNvSpPr>
          <p:nvPr>
            <p:ph idx="1"/>
          </p:nvPr>
        </p:nvSpPr>
        <p:spPr>
          <a:xfrm>
            <a:off x="447575" y="1213757"/>
            <a:ext cx="8017999" cy="4562855"/>
          </a:xfrm>
        </p:spPr>
        <p:txBody>
          <a:bodyPr>
            <a:normAutofit/>
          </a:bodyPr>
          <a:lstStyle/>
          <a:p>
            <a:r>
              <a:rPr lang="en-US" dirty="0" smtClean="0"/>
              <a:t>Plan provided to UW’s Trustees</a:t>
            </a:r>
            <a:endParaRPr lang="en-US" dirty="0" smtClean="0"/>
          </a:p>
          <a:p>
            <a:pPr lvl="1"/>
            <a:r>
              <a:rPr lang="en-US" dirty="0" smtClean="0"/>
              <a:t>November 2017</a:t>
            </a:r>
          </a:p>
          <a:p>
            <a:pPr lvl="1"/>
            <a:r>
              <a:rPr lang="en-US" dirty="0" smtClean="0"/>
              <a:t>The Board will have the opportunity to review the plan, as developed in partnership across the state, prior to its submission to the legislature in December 2017</a:t>
            </a:r>
            <a:endParaRPr lang="en-US" dirty="0"/>
          </a:p>
        </p:txBody>
      </p:sp>
    </p:spTree>
    <p:extLst>
      <p:ext uri="{BB962C8B-B14F-4D97-AF65-F5344CB8AC3E}">
        <p14:creationId xmlns:p14="http://schemas.microsoft.com/office/powerpoint/2010/main" val="20689206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Themes</a:t>
            </a:r>
            <a:endParaRPr lang="en-US" dirty="0"/>
          </a:p>
        </p:txBody>
      </p:sp>
      <p:sp>
        <p:nvSpPr>
          <p:cNvPr id="3" name="Content Placeholder 2"/>
          <p:cNvSpPr>
            <a:spLocks noGrp="1"/>
          </p:cNvSpPr>
          <p:nvPr>
            <p:ph idx="1"/>
          </p:nvPr>
        </p:nvSpPr>
        <p:spPr/>
        <p:txBody>
          <a:bodyPr/>
          <a:lstStyle/>
          <a:p>
            <a:pPr marL="514350" lvl="0" indent="-514350">
              <a:buFont typeface="+mj-lt"/>
              <a:buAutoNum type="arabicPeriod"/>
            </a:pPr>
            <a:r>
              <a:rPr lang="en-US" dirty="0" smtClean="0"/>
              <a:t>creating a </a:t>
            </a:r>
            <a:r>
              <a:rPr lang="en-US" b="1" dirty="0" smtClean="0"/>
              <a:t>college-going culture</a:t>
            </a:r>
            <a:r>
              <a:rPr lang="en-US" dirty="0" smtClean="0"/>
              <a:t>, </a:t>
            </a:r>
          </a:p>
          <a:p>
            <a:pPr marL="514350" lvl="0" indent="-514350">
              <a:buFont typeface="+mj-lt"/>
              <a:buAutoNum type="arabicPeriod"/>
            </a:pPr>
            <a:r>
              <a:rPr lang="en-US" dirty="0" smtClean="0"/>
              <a:t>removing </a:t>
            </a:r>
            <a:r>
              <a:rPr lang="en-US" b="1" dirty="0"/>
              <a:t>barriers</a:t>
            </a:r>
            <a:r>
              <a:rPr lang="en-US" dirty="0"/>
              <a:t> to college participation, </a:t>
            </a:r>
          </a:p>
          <a:p>
            <a:pPr marL="514350" lvl="0" indent="-514350">
              <a:buFont typeface="+mj-lt"/>
              <a:buAutoNum type="arabicPeriod"/>
            </a:pPr>
            <a:r>
              <a:rPr lang="en-US" dirty="0" smtClean="0"/>
              <a:t>building a </a:t>
            </a:r>
            <a:r>
              <a:rPr lang="en-US" b="1" dirty="0" smtClean="0"/>
              <a:t>pipeline</a:t>
            </a:r>
            <a:r>
              <a:rPr lang="en-US" dirty="0" smtClean="0"/>
              <a:t> for Wyoming’s colleges, </a:t>
            </a:r>
          </a:p>
          <a:p>
            <a:pPr marL="514350" lvl="0" indent="-514350">
              <a:buFont typeface="+mj-lt"/>
              <a:buAutoNum type="arabicPeriod"/>
            </a:pPr>
            <a:r>
              <a:rPr lang="en-US" dirty="0" smtClean="0"/>
              <a:t>developing </a:t>
            </a:r>
            <a:r>
              <a:rPr lang="en-US" b="1" dirty="0"/>
              <a:t>paths to re-entry </a:t>
            </a:r>
            <a:r>
              <a:rPr lang="en-US" dirty="0"/>
              <a:t>into college for Wyoming high school graduates entering higher education </a:t>
            </a:r>
            <a:r>
              <a:rPr lang="en-US" b="1" dirty="0"/>
              <a:t>from the workforce</a:t>
            </a:r>
            <a:r>
              <a:rPr lang="en-US" dirty="0"/>
              <a:t>, and </a:t>
            </a:r>
          </a:p>
          <a:p>
            <a:pPr marL="514350" lvl="0" indent="-514350">
              <a:buFont typeface="+mj-lt"/>
              <a:buAutoNum type="arabicPeriod"/>
            </a:pPr>
            <a:r>
              <a:rPr lang="en-US" dirty="0"/>
              <a:t>building </a:t>
            </a:r>
            <a:r>
              <a:rPr lang="en-US" b="1" dirty="0"/>
              <a:t>pathways to </a:t>
            </a:r>
            <a:r>
              <a:rPr lang="en-US" b="1" dirty="0" smtClean="0"/>
              <a:t>completion</a:t>
            </a:r>
            <a:endParaRPr lang="en-US" dirty="0"/>
          </a:p>
          <a:p>
            <a:pPr marL="0" indent="0">
              <a:buNone/>
            </a:pPr>
            <a:endParaRPr lang="en-US" dirty="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1577369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Statewide Educational Attainment</a:t>
            </a:r>
            <a:endParaRPr lang="en-US" dirty="0"/>
          </a:p>
        </p:txBody>
      </p:sp>
      <p:sp>
        <p:nvSpPr>
          <p:cNvPr id="3" name="Content Placeholder 2"/>
          <p:cNvSpPr>
            <a:spLocks noGrp="1"/>
          </p:cNvSpPr>
          <p:nvPr>
            <p:ph idx="1"/>
          </p:nvPr>
        </p:nvSpPr>
        <p:spPr/>
        <p:txBody>
          <a:bodyPr/>
          <a:lstStyle/>
          <a:p>
            <a:r>
              <a:rPr lang="en-US" dirty="0" smtClean="0"/>
              <a:t>Lumina is an independent, private foundation focused on higher educational attainment and completion</a:t>
            </a:r>
          </a:p>
          <a:p>
            <a:r>
              <a:rPr lang="en-US" dirty="0" smtClean="0"/>
              <a:t>By 2025, 60% of the nation’s workforce will need a post-high school credential, but Wyoming has just 46%</a:t>
            </a:r>
          </a:p>
          <a:p>
            <a:pPr marL="0" indent="0">
              <a:buNone/>
            </a:pPr>
            <a:endParaRPr lang="en-US" dirty="0" smtClean="0"/>
          </a:p>
          <a:p>
            <a:endParaRPr lang="en-US" dirty="0" smtClean="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150953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a Skilled Workforce</a:t>
            </a:r>
            <a:endParaRPr lang="en-US" dirty="0"/>
          </a:p>
        </p:txBody>
      </p:sp>
      <p:sp>
        <p:nvSpPr>
          <p:cNvPr id="3" name="Content Placeholder 2"/>
          <p:cNvSpPr>
            <a:spLocks noGrp="1"/>
          </p:cNvSpPr>
          <p:nvPr>
            <p:ph idx="1"/>
          </p:nvPr>
        </p:nvSpPr>
        <p:spPr/>
        <p:txBody>
          <a:bodyPr/>
          <a:lstStyle/>
          <a:p>
            <a:r>
              <a:rPr lang="en-US" dirty="0" smtClean="0"/>
              <a:t>An educated workforce is a major draw for companies who can provide economic diversification</a:t>
            </a:r>
          </a:p>
          <a:p>
            <a:r>
              <a:rPr lang="en-US" dirty="0" smtClean="0"/>
              <a:t>Setting and achieving a statewide postsecondary educational attainment goal is critical to meet the state’s future workforce needs</a:t>
            </a:r>
          </a:p>
          <a:p>
            <a:pPr marL="0" indent="0">
              <a:buNone/>
            </a:pPr>
            <a:endParaRPr lang="en-US" dirty="0" smtClean="0"/>
          </a:p>
          <a:p>
            <a:endParaRPr lang="en-US" dirty="0" smtClean="0"/>
          </a:p>
        </p:txBody>
      </p:sp>
      <p:pic>
        <p:nvPicPr>
          <p:cNvPr id="4" name="Content Placeholder 3" descr="BrandBar_New_Final_wSig.psd"/>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5503" y="5572731"/>
            <a:ext cx="9355756" cy="1352646"/>
          </a:xfrm>
          <a:prstGeom prst="rect">
            <a:avLst/>
          </a:prstGeom>
        </p:spPr>
      </p:pic>
    </p:spTree>
    <p:extLst>
      <p:ext uri="{BB962C8B-B14F-4D97-AF65-F5344CB8AC3E}">
        <p14:creationId xmlns:p14="http://schemas.microsoft.com/office/powerpoint/2010/main" val="29935251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31F66DDC5C64C4FB880189DA4215826" ma:contentTypeVersion="0" ma:contentTypeDescription="Create a new document." ma:contentTypeScope="" ma:versionID="d955a408f2a7a2591a3fbd2529054040">
  <xsd:schema xmlns:xsd="http://www.w3.org/2001/XMLSchema" xmlns:xs="http://www.w3.org/2001/XMLSchema" xmlns:p="http://schemas.microsoft.com/office/2006/metadata/properties" targetNamespace="http://schemas.microsoft.com/office/2006/metadata/properties" ma:root="true" ma:fieldsID="61e5cae58bac1e34ea9adabe6fb20b9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A346E6-3866-46F9-AF6A-A8C260FCF964}">
  <ds:schemaRefs>
    <ds:schemaRef ds:uri="http://schemas.microsoft.com/sharepoint/v3/contenttype/forms"/>
  </ds:schemaRefs>
</ds:datastoreItem>
</file>

<file path=customXml/itemProps2.xml><?xml version="1.0" encoding="utf-8"?>
<ds:datastoreItem xmlns:ds="http://schemas.openxmlformats.org/officeDocument/2006/customXml" ds:itemID="{DBDD3876-A437-4BB7-9688-EDE9FF995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51E1C1D9-3CE0-49A8-897E-E6A5E1A1501F}">
  <ds:schemaRefs>
    <ds:schemaRef ds:uri="http://purl.org/dc/terms/"/>
    <ds:schemaRef ds:uri="http://schemas.microsoft.com/office/2006/metadata/propertie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1083</TotalTime>
  <Words>472</Words>
  <Application>Microsoft Office PowerPoint</Application>
  <PresentationFormat>On-screen Show (4:3)</PresentationFormat>
  <Paragraphs>53</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Legislative Request</vt:lpstr>
      <vt:lpstr>Response Development Process</vt:lpstr>
      <vt:lpstr>Response Development Process</vt:lpstr>
      <vt:lpstr>Response Development Process</vt:lpstr>
      <vt:lpstr>Response Development Process</vt:lpstr>
      <vt:lpstr>Key Themes</vt:lpstr>
      <vt:lpstr>Statewide Educational Attainment</vt:lpstr>
      <vt:lpstr>Importance of a Skilled Workforce</vt:lpstr>
      <vt:lpstr>Next Steps</vt:lpstr>
      <vt:lpstr>PowerPoint Presentation</vt:lpstr>
    </vt:vector>
  </TitlesOfParts>
  <Company>University of Wyoming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VPSA</dc:creator>
  <cp:lastModifiedBy>Mary A. Aguayo</cp:lastModifiedBy>
  <cp:revision>123</cp:revision>
  <dcterms:created xsi:type="dcterms:W3CDTF">2014-04-07T17:38:45Z</dcterms:created>
  <dcterms:modified xsi:type="dcterms:W3CDTF">2017-09-11T23:46:17Z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0x010100E31F66DDC5C64C4FB880189DA4215826</vt:lpwstr>
  </property>
</Properties>
</file>