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  <p:sldMasterId id="2147483672" r:id="rId2"/>
  </p:sldMasterIdLst>
  <p:notesMasterIdLst>
    <p:notesMasterId r:id="rId15"/>
  </p:notesMasterIdLst>
  <p:sldIdLst>
    <p:sldId id="285" r:id="rId3"/>
    <p:sldId id="274" r:id="rId4"/>
    <p:sldId id="289" r:id="rId5"/>
    <p:sldId id="290" r:id="rId6"/>
    <p:sldId id="287" r:id="rId7"/>
    <p:sldId id="292" r:id="rId8"/>
    <p:sldId id="291" r:id="rId9"/>
    <p:sldId id="288" r:id="rId10"/>
    <p:sldId id="293" r:id="rId11"/>
    <p:sldId id="296" r:id="rId12"/>
    <p:sldId id="294" r:id="rId13"/>
    <p:sldId id="295" r:id="rId14"/>
  </p:sldIdLst>
  <p:sldSz cx="9144000" cy="6858000" type="screen4x3"/>
  <p:notesSz cx="7010400" cy="9296400"/>
  <p:embeddedFontLst>
    <p:embeddedFont>
      <p:font typeface="Segoe UI Semilight" panose="020B0402040204020203" pitchFamily="34" charset="0"/>
      <p:regular r:id="rId16"/>
      <p:italic r:id="rId17"/>
    </p:embeddedFont>
    <p:embeddedFont>
      <p:font typeface="Segoe UI" panose="020B0502040204020203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Segoe UI Semibold" panose="020B0702040204020203" pitchFamily="34" charset="0"/>
      <p:bold r:id="rId26"/>
      <p:boldItalic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2F24"/>
    <a:srgbClr val="FFC425"/>
    <a:srgbClr val="FBF7EB"/>
    <a:srgbClr val="FDF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16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E3E0A-E63E-467E-B987-CF05F34BC8A8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BC1B1-C895-46D5-B1F7-337BE0C96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10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69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70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45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67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sure how much of an overview is needed. This may</a:t>
            </a:r>
            <a:r>
              <a:rPr lang="en-US" baseline="0" dirty="0" smtClean="0"/>
              <a:t> be enough.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72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41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Could split this out over</a:t>
            </a:r>
            <a:r>
              <a:rPr lang="en-US" baseline="0" dirty="0" smtClean="0"/>
              <a:t> two slides…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02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5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11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00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BC1B1-C895-46D5-B1F7-337BE0C968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18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18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5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09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75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35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924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55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78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40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79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2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00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50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73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03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BBED5C-281E-D04B-A242-DC7B480DDB43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E5A0CD-5DB2-A448-9B00-A28E358BA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3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759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00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0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23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28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91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19A6-1AD0-6C45-9B23-CCE0986DA1D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68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619A6-1AD0-6C45-9B23-CCE0986DA1D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B0374-A2EC-B245-84D0-2DC6DF66F66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BrandBar_New_flag_only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265" y="5666007"/>
            <a:ext cx="9960737" cy="155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1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template_interior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7712"/>
            <a:ext cx="9144000" cy="7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1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wpride_flag.ti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5"/>
          <a:stretch/>
        </p:blipFill>
        <p:spPr>
          <a:xfrm>
            <a:off x="0" y="-6"/>
            <a:ext cx="4577090" cy="699100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646988" y="4266422"/>
            <a:ext cx="4438650" cy="1125296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rgbClr val="492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President Laurie Nichols</a:t>
            </a:r>
            <a:r>
              <a:rPr lang="en-US" sz="2800" b="1" dirty="0" smtClean="0">
                <a:solidFill>
                  <a:srgbClr val="492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/>
            </a:r>
            <a:br>
              <a:rPr lang="en-US" sz="2800" b="1" dirty="0" smtClean="0">
                <a:solidFill>
                  <a:srgbClr val="492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200" dirty="0">
                <a:solidFill>
                  <a:srgbClr val="492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September 14, 2017</a:t>
            </a:r>
            <a:r>
              <a:rPr lang="en-US" sz="2800" b="1" dirty="0">
                <a:solidFill>
                  <a:srgbClr val="FFC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/>
            </a:r>
            <a:br>
              <a:rPr lang="en-US" sz="2800" b="1" dirty="0">
                <a:solidFill>
                  <a:srgbClr val="FFC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endParaRPr lang="en-US" sz="2800" b="1" dirty="0">
              <a:solidFill>
                <a:srgbClr val="492F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38501" y="595499"/>
            <a:ext cx="4438650" cy="20202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solidFill>
                  <a:srgbClr val="492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Report from </a:t>
            </a:r>
            <a:r>
              <a:rPr lang="en-US" sz="3600" b="1" dirty="0" smtClean="0">
                <a:solidFill>
                  <a:srgbClr val="492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the </a:t>
            </a:r>
          </a:p>
          <a:p>
            <a:r>
              <a:rPr lang="en-US" sz="3600" b="1" dirty="0" smtClean="0">
                <a:solidFill>
                  <a:srgbClr val="492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August 14-15 ENDOW Advisory Council Meeting</a:t>
            </a:r>
            <a:endParaRPr lang="en-US" sz="1400" dirty="0" smtClean="0">
              <a:solidFill>
                <a:srgbClr val="492F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087216" y="386698"/>
            <a:ext cx="3541222" cy="0"/>
          </a:xfrm>
          <a:prstGeom prst="line">
            <a:avLst/>
          </a:prstGeom>
          <a:ln w="38100">
            <a:solidFill>
              <a:srgbClr val="492F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95702" y="5552790"/>
            <a:ext cx="3541222" cy="0"/>
          </a:xfrm>
          <a:prstGeom prst="line">
            <a:avLst/>
          </a:prstGeom>
          <a:ln w="38100">
            <a:solidFill>
              <a:srgbClr val="492F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24128" y="453198"/>
            <a:ext cx="3067397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32614" y="5486287"/>
            <a:ext cx="3067397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BrandBar_New_Final_wSig.ps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2833" y="5705081"/>
            <a:ext cx="9433097" cy="1471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71" b="100000" l="0" r="100000">
                        <a14:foregroundMark x1="21053" y1="44976" x2="21053" y2="44976"/>
                        <a14:foregroundMark x1="18660" y1="26316" x2="18660" y2="26316"/>
                        <a14:foregroundMark x1="66029" y1="14833" x2="66029" y2="14833"/>
                        <a14:foregroundMark x1="88995" y1="57895" x2="88995" y2="57895"/>
                        <a14:foregroundMark x1="73684" y1="82775" x2="73684" y2="82775"/>
                        <a14:foregroundMark x1="24402" y1="83732" x2="24402" y2="83732"/>
                        <a14:foregroundMark x1="48804" y1="91866" x2="48804" y2="91866"/>
                        <a14:foregroundMark x1="59330" y1="91866" x2="59330" y2="91866"/>
                        <a14:foregroundMark x1="67943" y1="95694" x2="67943" y2="95694"/>
                        <a14:foregroundMark x1="57416" y1="3349" x2="57416" y2="3349"/>
                        <a14:foregroundMark x1="11483" y1="20574" x2="11483" y2="20574"/>
                        <a14:foregroundMark x1="13876" y1="44498" x2="13876" y2="44498"/>
                        <a14:foregroundMark x1="13876" y1="44498" x2="13876" y2="44498"/>
                        <a14:foregroundMark x1="31579" y1="44976" x2="31579" y2="44976"/>
                        <a14:foregroundMark x1="50718" y1="26316" x2="50718" y2="26316"/>
                        <a14:foregroundMark x1="38756" y1="25837" x2="38756" y2="25837"/>
                        <a14:foregroundMark x1="28708" y1="33014" x2="28708" y2="33014"/>
                        <a14:foregroundMark x1="47847" y1="39713" x2="47847" y2="39713"/>
                        <a14:foregroundMark x1="51196" y1="39713" x2="51196" y2="39713"/>
                        <a14:foregroundMark x1="61722" y1="45933" x2="61722" y2="45933"/>
                        <a14:foregroundMark x1="67943" y1="31100" x2="67943" y2="31100"/>
                        <a14:foregroundMark x1="67943" y1="31100" x2="67943" y2="31100"/>
                        <a14:foregroundMark x1="55981" y1="21053" x2="55981" y2="21053"/>
                        <a14:foregroundMark x1="63636" y1="22010" x2="63636" y2="22010"/>
                        <a14:foregroundMark x1="69378" y1="25359" x2="69378" y2="25359"/>
                        <a14:foregroundMark x1="75598" y1="36364" x2="75598" y2="36364"/>
                        <a14:foregroundMark x1="83732" y1="48325" x2="83732" y2="48325"/>
                        <a14:foregroundMark x1="82775" y1="35407" x2="14354" y2="33014"/>
                        <a14:foregroundMark x1="4785" y1="50239" x2="14833" y2="22967"/>
                        <a14:foregroundMark x1="21531" y1="20096" x2="45933" y2="8612"/>
                        <a14:foregroundMark x1="45933" y1="8612" x2="65550" y2="11483"/>
                        <a14:foregroundMark x1="68421" y1="11483" x2="92344" y2="45455"/>
                        <a14:foregroundMark x1="74641" y1="50239" x2="50718" y2="50239"/>
                        <a14:foregroundMark x1="3828" y1="53110" x2="86124" y2="51196"/>
                        <a14:foregroundMark x1="78947" y1="87560" x2="93301" y2="71770"/>
                        <a14:foregroundMark x1="69856" y1="7656" x2="91388" y2="26794"/>
                        <a14:foregroundMark x1="1435" y1="47847" x2="11962" y2="18182"/>
                        <a14:foregroundMark x1="1435" y1="56459" x2="18182" y2="86603"/>
                        <a14:foregroundMark x1="41627" y1="87081" x2="61722" y2="827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603" y="2696266"/>
            <a:ext cx="1379417" cy="137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1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64398" y="-357448"/>
            <a:ext cx="9765598" cy="7290263"/>
            <a:chOff x="-164398" y="-357448"/>
            <a:chExt cx="9765598" cy="729026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-164398" y="127288"/>
              <a:ext cx="9765598" cy="0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0834" y="-282633"/>
              <a:ext cx="0" cy="7215448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9080265" y="-357448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874" y="-282633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64398" y="41563"/>
              <a:ext cx="9765598" cy="0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 descr="BrandBar_New_Final_wSig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398" y="5841183"/>
            <a:ext cx="9433097" cy="147156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4148" y="275332"/>
            <a:ext cx="8627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492F24"/>
                </a:solidFill>
                <a:latin typeface="Segoe UI Semibold" panose="020B0702040204020203" pitchFamily="34" charset="0"/>
              </a:rPr>
              <a:t>Key Opportunities for UW to Lead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" y="1424354"/>
            <a:ext cx="771085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Career preparation</a:t>
            </a:r>
          </a:p>
          <a:p>
            <a:pPr marL="285750" indent="-285750">
              <a:buFont typeface="Calibri" panose="020F0502020204030204" pitchFamily="34" charset="0"/>
              <a:buChar char="•"/>
            </a:pP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Develop and expand academic programs that support economic growth and diversification</a:t>
            </a:r>
          </a:p>
          <a:p>
            <a:pPr marL="285750" indent="-285750">
              <a:buFont typeface="Calibri" panose="020F0502020204030204" pitchFamily="34" charset="0"/>
              <a:buChar char="•"/>
            </a:pP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Partner with the state in workforce needs </a:t>
            </a:r>
          </a:p>
          <a:p>
            <a:pPr marL="285750" indent="-285750">
              <a:buFont typeface="Calibri" panose="020F0502020204030204" pitchFamily="34" charset="0"/>
              <a:buChar char="•"/>
            </a:pP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Drive innovation and foster a stronger entrepreneurial culture, including among undergraduates</a:t>
            </a:r>
          </a:p>
          <a:p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Calibri" panose="020F0502020204030204" pitchFamily="34" charset="0"/>
              <a:buChar char="•"/>
            </a:pPr>
            <a:endParaRPr lang="en-US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buFont typeface="Calibri" panose="020F0502020204030204" pitchFamily="34" charset="0"/>
              <a:buChar char="•"/>
            </a:pPr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76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64398" y="-357448"/>
            <a:ext cx="9765598" cy="7290263"/>
            <a:chOff x="-164398" y="-357448"/>
            <a:chExt cx="9765598" cy="729026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-164398" y="127288"/>
              <a:ext cx="9765598" cy="0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0834" y="-282633"/>
              <a:ext cx="0" cy="7215448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9080265" y="-357448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874" y="-282633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64398" y="41563"/>
              <a:ext cx="9765598" cy="0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 descr="BrandBar_New_Final_wSig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398" y="5841183"/>
            <a:ext cx="9433097" cy="147156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4148" y="275332"/>
            <a:ext cx="8627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492F24"/>
                </a:solidFill>
                <a:latin typeface="Segoe UI Semibold" panose="020B0702040204020203" pitchFamily="34" charset="0"/>
              </a:rPr>
              <a:t>Key Opportunities for UW to Lead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3380" y="1354685"/>
            <a:ext cx="771085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Research, innovation and commercialization</a:t>
            </a:r>
          </a:p>
          <a:p>
            <a:pPr marL="285750" indent="-285750">
              <a:buFont typeface="Calibri" panose="020F050202020403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Contribute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to research </a:t>
            </a: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for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a better understanding of the roles of various sectors in Wyoming’s </a:t>
            </a: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economy</a:t>
            </a:r>
          </a:p>
          <a:p>
            <a:pPr marL="285750" indent="-285750">
              <a:buFont typeface="Calibri" panose="020F050202020403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Expand technology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transfer </a:t>
            </a: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operations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at UW to </a:t>
            </a: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support graduate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students and faculty in taking laboratory research </a:t>
            </a: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to commercialization</a:t>
            </a:r>
          </a:p>
          <a:p>
            <a:pPr marL="285750" indent="-285750">
              <a:buFont typeface="Calibri" panose="020F050202020403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Partner with Wyoming Business Council on economic development initiatives</a:t>
            </a:r>
            <a:endParaRPr lang="en-US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buFont typeface="Calibri" panose="020F0502020204030204" pitchFamily="34" charset="0"/>
              <a:buChar char="•"/>
            </a:pPr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95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wpride_flag.ti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5"/>
          <a:stretch/>
        </p:blipFill>
        <p:spPr>
          <a:xfrm>
            <a:off x="0" y="-6"/>
            <a:ext cx="4577090" cy="699100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646988" y="4266422"/>
            <a:ext cx="4438650" cy="1125296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rgbClr val="492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President Laurie Nichols</a:t>
            </a:r>
            <a:r>
              <a:rPr lang="en-US" sz="2800" b="1" dirty="0" smtClean="0">
                <a:solidFill>
                  <a:srgbClr val="492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/>
            </a:r>
            <a:br>
              <a:rPr lang="en-US" sz="2800" b="1" dirty="0" smtClean="0">
                <a:solidFill>
                  <a:srgbClr val="492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200" dirty="0">
                <a:solidFill>
                  <a:srgbClr val="492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September 14, 2017</a:t>
            </a:r>
            <a:r>
              <a:rPr lang="en-US" sz="2800" b="1" dirty="0">
                <a:solidFill>
                  <a:srgbClr val="FFC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/>
            </a:r>
            <a:br>
              <a:rPr lang="en-US" sz="2800" b="1" dirty="0">
                <a:solidFill>
                  <a:srgbClr val="FFC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endParaRPr lang="en-US" sz="2800" b="1" dirty="0">
              <a:solidFill>
                <a:srgbClr val="492F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38501" y="595499"/>
            <a:ext cx="4438650" cy="20202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492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Report from the </a:t>
            </a:r>
          </a:p>
          <a:p>
            <a:r>
              <a:rPr lang="en-US" sz="3600" b="1" dirty="0" smtClean="0">
                <a:solidFill>
                  <a:srgbClr val="492F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August 14-15 ENDOW Advisory Council Meeting</a:t>
            </a:r>
            <a:endParaRPr lang="en-US" sz="1400" dirty="0" smtClean="0">
              <a:solidFill>
                <a:srgbClr val="492F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087216" y="386698"/>
            <a:ext cx="3541222" cy="0"/>
          </a:xfrm>
          <a:prstGeom prst="line">
            <a:avLst/>
          </a:prstGeom>
          <a:ln w="38100">
            <a:solidFill>
              <a:srgbClr val="492F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95702" y="5552790"/>
            <a:ext cx="3541222" cy="0"/>
          </a:xfrm>
          <a:prstGeom prst="line">
            <a:avLst/>
          </a:prstGeom>
          <a:ln w="38100">
            <a:solidFill>
              <a:srgbClr val="492F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24128" y="453198"/>
            <a:ext cx="3067397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32614" y="5486287"/>
            <a:ext cx="3067397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BrandBar_New_Final_wSig.ps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2833" y="5705081"/>
            <a:ext cx="9433097" cy="1471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71" b="100000" l="0" r="100000">
                        <a14:foregroundMark x1="21053" y1="44976" x2="21053" y2="44976"/>
                        <a14:foregroundMark x1="18660" y1="26316" x2="18660" y2="26316"/>
                        <a14:foregroundMark x1="66029" y1="14833" x2="66029" y2="14833"/>
                        <a14:foregroundMark x1="88995" y1="57895" x2="88995" y2="57895"/>
                        <a14:foregroundMark x1="73684" y1="82775" x2="73684" y2="82775"/>
                        <a14:foregroundMark x1="24402" y1="83732" x2="24402" y2="83732"/>
                        <a14:foregroundMark x1="48804" y1="91866" x2="48804" y2="91866"/>
                        <a14:foregroundMark x1="59330" y1="91866" x2="59330" y2="91866"/>
                        <a14:foregroundMark x1="67943" y1="95694" x2="67943" y2="95694"/>
                        <a14:foregroundMark x1="57416" y1="3349" x2="57416" y2="3349"/>
                        <a14:foregroundMark x1="11483" y1="20574" x2="11483" y2="20574"/>
                        <a14:foregroundMark x1="13876" y1="44498" x2="13876" y2="44498"/>
                        <a14:foregroundMark x1="13876" y1="44498" x2="13876" y2="44498"/>
                        <a14:foregroundMark x1="31579" y1="44976" x2="31579" y2="44976"/>
                        <a14:foregroundMark x1="50718" y1="26316" x2="50718" y2="26316"/>
                        <a14:foregroundMark x1="38756" y1="25837" x2="38756" y2="25837"/>
                        <a14:foregroundMark x1="28708" y1="33014" x2="28708" y2="33014"/>
                        <a14:foregroundMark x1="47847" y1="39713" x2="47847" y2="39713"/>
                        <a14:foregroundMark x1="51196" y1="39713" x2="51196" y2="39713"/>
                        <a14:foregroundMark x1="61722" y1="45933" x2="61722" y2="45933"/>
                        <a14:foregroundMark x1="67943" y1="31100" x2="67943" y2="31100"/>
                        <a14:foregroundMark x1="67943" y1="31100" x2="67943" y2="31100"/>
                        <a14:foregroundMark x1="55981" y1="21053" x2="55981" y2="21053"/>
                        <a14:foregroundMark x1="63636" y1="22010" x2="63636" y2="22010"/>
                        <a14:foregroundMark x1="69378" y1="25359" x2="69378" y2="25359"/>
                        <a14:foregroundMark x1="75598" y1="36364" x2="75598" y2="36364"/>
                        <a14:foregroundMark x1="83732" y1="48325" x2="83732" y2="48325"/>
                        <a14:foregroundMark x1="82775" y1="35407" x2="14354" y2="33014"/>
                        <a14:foregroundMark x1="4785" y1="50239" x2="14833" y2="22967"/>
                        <a14:foregroundMark x1="21531" y1="20096" x2="45933" y2="8612"/>
                        <a14:foregroundMark x1="45933" y1="8612" x2="65550" y2="11483"/>
                        <a14:foregroundMark x1="68421" y1="11483" x2="92344" y2="45455"/>
                        <a14:foregroundMark x1="74641" y1="50239" x2="50718" y2="50239"/>
                        <a14:foregroundMark x1="3828" y1="53110" x2="86124" y2="51196"/>
                        <a14:foregroundMark x1="78947" y1="87560" x2="93301" y2="71770"/>
                        <a14:foregroundMark x1="69856" y1="7656" x2="91388" y2="26794"/>
                        <a14:foregroundMark x1="1435" y1="47847" x2="11962" y2="18182"/>
                        <a14:foregroundMark x1="1435" y1="56459" x2="18182" y2="86603"/>
                        <a14:foregroundMark x1="41627" y1="87081" x2="61722" y2="827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603" y="2696266"/>
            <a:ext cx="1379417" cy="137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7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64398" y="-357448"/>
            <a:ext cx="9765598" cy="7290263"/>
            <a:chOff x="-164398" y="-357448"/>
            <a:chExt cx="9765598" cy="729026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-164398" y="127288"/>
              <a:ext cx="9765598" cy="0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0834" y="-282633"/>
              <a:ext cx="0" cy="7215448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9080265" y="-357448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874" y="-282633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64398" y="41563"/>
              <a:ext cx="9765598" cy="0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 descr="BrandBar_New_Final_wSig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398" y="5841183"/>
            <a:ext cx="9433097" cy="147156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4148" y="275332"/>
            <a:ext cx="7640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492F24"/>
                </a:solidFill>
                <a:latin typeface="Segoe UI Semibold" panose="020B0702040204020203" pitchFamily="34" charset="0"/>
              </a:rPr>
              <a:t>Overview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424354"/>
            <a:ext cx="771085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Mission</a:t>
            </a:r>
          </a:p>
          <a:p>
            <a:pPr marL="742950" lvl="1" indent="-285750">
              <a:buFont typeface="Calibri" panose="020F0502020204030204" pitchFamily="34" charset="0"/>
              <a:buChar char="•"/>
            </a:pP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Coordinate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and expand ongoing efforts across the state, as well as produce measurable results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expanding and diversifying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the Wyoming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economy</a:t>
            </a:r>
          </a:p>
          <a:p>
            <a:pPr marL="742950" lvl="1" indent="-285750">
              <a:buFont typeface="Calibri" panose="020F0502020204030204" pitchFamily="34" charset="0"/>
              <a:buChar char="•"/>
            </a:pP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Address current economic circumstances and prepare for anticipated future changes</a:t>
            </a:r>
          </a:p>
          <a:p>
            <a:pPr marL="742950" lvl="1" indent="-285750">
              <a:buFont typeface="Calibri" panose="020F0502020204030204" pitchFamily="34" charset="0"/>
              <a:buChar char="•"/>
            </a:pPr>
            <a:endParaRPr lang="en-US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Calibri" panose="020F050202020403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ENDOW Timeline</a:t>
            </a:r>
          </a:p>
          <a:p>
            <a:pPr marL="742950" lvl="1" indent="-285750">
              <a:buFont typeface="Calibri" panose="020F0502020204030204" pitchFamily="34" charset="0"/>
              <a:buChar char="•"/>
            </a:pP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August 30, 2017: Assessment of Economic Data</a:t>
            </a:r>
          </a:p>
          <a:p>
            <a:pPr marL="742950" lvl="1" indent="-285750">
              <a:buFont typeface="Calibri" panose="020F0502020204030204" pitchFamily="34" charset="0"/>
              <a:buChar char="•"/>
            </a:pP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December 31, 2017: Preliminary Findings to Governor and Legislature</a:t>
            </a:r>
          </a:p>
          <a:p>
            <a:pPr marL="742950" lvl="1" indent="-285750">
              <a:buFont typeface="Calibri" panose="020F0502020204030204" pitchFamily="34" charset="0"/>
              <a:buChar char="•"/>
            </a:pP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August 1, 2018: Final Recommendations Report to Governor</a:t>
            </a:r>
          </a:p>
          <a:p>
            <a:pPr marL="742950" lvl="1" indent="-285750">
              <a:buFont typeface="Calibri" panose="020F0502020204030204" pitchFamily="34" charset="0"/>
              <a:buChar char="•"/>
            </a:pPr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1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64398" y="-357448"/>
            <a:ext cx="9765598" cy="7290263"/>
            <a:chOff x="-164398" y="-357448"/>
            <a:chExt cx="9765598" cy="729026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-164398" y="127288"/>
              <a:ext cx="9765598" cy="0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0834" y="-282633"/>
              <a:ext cx="0" cy="7215448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9080265" y="-357448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874" y="-282633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64398" y="41563"/>
              <a:ext cx="9765598" cy="0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 descr="BrandBar_New_Final_wSig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398" y="5841183"/>
            <a:ext cx="9433097" cy="147156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4148" y="275332"/>
            <a:ext cx="8627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492F24"/>
                </a:solidFill>
                <a:latin typeface="Segoe UI Semibold" panose="020B0702040204020203" pitchFamily="34" charset="0"/>
              </a:rPr>
              <a:t>Key Challenges for Wyoming Identified by ENDOW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881555"/>
            <a:ext cx="77108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Lack of unified effort across agencies and sectors</a:t>
            </a:r>
          </a:p>
          <a:p>
            <a:pPr marL="285750" indent="-285750">
              <a:buFont typeface="Calibri" panose="020F050202020403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Over-indexed sectors and need for economic diversification</a:t>
            </a:r>
          </a:p>
          <a:p>
            <a:pPr marL="285750" indent="-285750">
              <a:buFont typeface="Calibri" panose="020F050202020403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Workforce constraints</a:t>
            </a:r>
          </a:p>
          <a:p>
            <a:pPr marL="285750" indent="-285750">
              <a:buFont typeface="Calibri" panose="020F050202020403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Limited access to capital</a:t>
            </a:r>
          </a:p>
          <a:p>
            <a:pPr marL="285750" indent="-285750">
              <a:buFont typeface="Calibri" panose="020F050202020403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Limited transportation access</a:t>
            </a:r>
          </a:p>
          <a:p>
            <a:pPr marL="285750" indent="-285750">
              <a:buFont typeface="Calibri" panose="020F050202020403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Perceptions about quality of life</a:t>
            </a:r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63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64398" y="-357448"/>
            <a:ext cx="9765598" cy="7290263"/>
            <a:chOff x="-164398" y="-357448"/>
            <a:chExt cx="9765598" cy="729026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-164398" y="127288"/>
              <a:ext cx="9765598" cy="0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0834" y="-282633"/>
              <a:ext cx="0" cy="7215448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9080265" y="-357448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874" y="-282633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64398" y="41563"/>
              <a:ext cx="9765598" cy="0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 descr="BrandBar_New_Final_wSig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398" y="5841183"/>
            <a:ext cx="9433097" cy="147156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38308" y="764183"/>
            <a:ext cx="86276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>
                <a:solidFill>
                  <a:srgbClr val="492F24"/>
                </a:solidFill>
                <a:latin typeface="Segoe UI Semibold" panose="020B0702040204020203" pitchFamily="34" charset="0"/>
              </a:rPr>
              <a:t>Workforce</a:t>
            </a:r>
            <a:r>
              <a:rPr lang="en-US" sz="4400" u="sng" dirty="0" smtClean="0">
                <a:solidFill>
                  <a:srgbClr val="492F24"/>
                </a:solidFill>
                <a:latin typeface="Segoe UI Semibold" panose="020B0702040204020203" pitchFamily="34" charset="0"/>
              </a:rPr>
              <a:t> constraints</a:t>
            </a:r>
            <a:r>
              <a:rPr lang="en-US" sz="4400" dirty="0" smtClean="0">
                <a:solidFill>
                  <a:srgbClr val="492F24"/>
                </a:solidFill>
                <a:latin typeface="Segoe UI Semibold" panose="020B0702040204020203" pitchFamily="34" charset="0"/>
              </a:rPr>
              <a:t> are cited as the single </a:t>
            </a:r>
            <a:r>
              <a:rPr lang="en-US" sz="4400" dirty="0">
                <a:solidFill>
                  <a:srgbClr val="492F24"/>
                </a:solidFill>
                <a:latin typeface="Segoe UI Semibold" panose="020B0702040204020203" pitchFamily="34" charset="0"/>
              </a:rPr>
              <a:t>greatest </a:t>
            </a:r>
            <a:r>
              <a:rPr lang="en-US" sz="4400" dirty="0" smtClean="0">
                <a:solidFill>
                  <a:srgbClr val="492F24"/>
                </a:solidFill>
                <a:latin typeface="Segoe UI Semibold" panose="020B0702040204020203" pitchFamily="34" charset="0"/>
              </a:rPr>
              <a:t>inhibitor</a:t>
            </a:r>
          </a:p>
          <a:p>
            <a:pPr algn="ctr"/>
            <a:r>
              <a:rPr lang="en-US" sz="4400" dirty="0" smtClean="0">
                <a:solidFill>
                  <a:srgbClr val="492F24"/>
                </a:solidFill>
                <a:latin typeface="Segoe UI Semibold" panose="020B0702040204020203" pitchFamily="34" charset="0"/>
              </a:rPr>
              <a:t>—</a:t>
            </a:r>
            <a:r>
              <a:rPr lang="en-US" sz="4400" dirty="0">
                <a:solidFill>
                  <a:srgbClr val="492F24"/>
                </a:solidFill>
                <a:latin typeface="Segoe UI Semibold" panose="020B0702040204020203" pitchFamily="34" charset="0"/>
              </a:rPr>
              <a:t>and opportunity</a:t>
            </a:r>
            <a:r>
              <a:rPr lang="en-US" sz="4400" dirty="0" smtClean="0">
                <a:solidFill>
                  <a:srgbClr val="492F24"/>
                </a:solidFill>
                <a:latin typeface="Segoe UI Semibold" panose="020B0702040204020203" pitchFamily="34" charset="0"/>
              </a:rPr>
              <a:t>—</a:t>
            </a:r>
          </a:p>
          <a:p>
            <a:pPr algn="ctr"/>
            <a:r>
              <a:rPr lang="en-US" sz="4400" dirty="0" smtClean="0">
                <a:solidFill>
                  <a:srgbClr val="492F24"/>
                </a:solidFill>
                <a:latin typeface="Segoe UI Semibold" panose="020B0702040204020203" pitchFamily="34" charset="0"/>
              </a:rPr>
              <a:t>for </a:t>
            </a:r>
            <a:r>
              <a:rPr lang="en-US" sz="4400" dirty="0">
                <a:solidFill>
                  <a:srgbClr val="492F24"/>
                </a:solidFill>
                <a:latin typeface="Segoe UI Semibold" panose="020B0702040204020203" pitchFamily="34" charset="0"/>
              </a:rPr>
              <a:t>growth and </a:t>
            </a:r>
            <a:r>
              <a:rPr lang="en-US" sz="4400" dirty="0" smtClean="0">
                <a:solidFill>
                  <a:srgbClr val="492F24"/>
                </a:solidFill>
                <a:latin typeface="Segoe UI Semibold" panose="020B0702040204020203" pitchFamily="34" charset="0"/>
              </a:rPr>
              <a:t>stability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1708" y="4201844"/>
            <a:ext cx="86276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492F24"/>
                </a:solidFill>
                <a:latin typeface="Segoe UI Semibold" panose="020B0702040204020203" pitchFamily="34" charset="0"/>
              </a:rPr>
              <a:t>UW—working in partnership with Wyoming’s community colleges—is well positioned to be a leader in workforce development across sectors</a:t>
            </a:r>
            <a:endParaRPr lang="en-US" sz="2800" dirty="0" smtClean="0">
              <a:solidFill>
                <a:srgbClr val="492F24"/>
              </a:solidFill>
              <a:latin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90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64398" y="-357448"/>
            <a:ext cx="9765598" cy="7290263"/>
            <a:chOff x="-164398" y="-357448"/>
            <a:chExt cx="9765598" cy="729026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-164398" y="127288"/>
              <a:ext cx="9765598" cy="0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0834" y="-282633"/>
              <a:ext cx="0" cy="7215448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9080265" y="-357448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874" y="-282633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64398" y="41563"/>
              <a:ext cx="9765598" cy="0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 descr="BrandBar_New_Final_wSig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398" y="5841183"/>
            <a:ext cx="9433097" cy="147156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4148" y="275332"/>
            <a:ext cx="7640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492F24"/>
                </a:solidFill>
                <a:latin typeface="Segoe UI Semibold" panose="020B0702040204020203" pitchFamily="34" charset="0"/>
              </a:rPr>
              <a:t>Educational Attainment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85800" y="2716816"/>
            <a:ext cx="7873531" cy="87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85800" y="2215656"/>
            <a:ext cx="3666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Wyoming</a:t>
            </a:r>
            <a:endParaRPr lang="en-US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92939" y="2215656"/>
            <a:ext cx="3666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United States</a:t>
            </a:r>
            <a:endParaRPr lang="en-US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799" y="3041967"/>
            <a:ext cx="40187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High School Graduates: 92.3%</a:t>
            </a:r>
          </a:p>
          <a:p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Among population 25 and older </a:t>
            </a:r>
          </a:p>
          <a:p>
            <a:r>
              <a:rPr lang="en-US" sz="1600" b="1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RANKS #3 NATIONALLY</a:t>
            </a:r>
          </a:p>
          <a:p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Bachelor’s Degree or Higher: 25.7%</a:t>
            </a:r>
          </a:p>
          <a:p>
            <a:r>
              <a:rPr lang="en-US" sz="1600" b="1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RANKS </a:t>
            </a:r>
            <a:r>
              <a:rPr lang="en-US" sz="1600" b="1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#40 </a:t>
            </a:r>
            <a:r>
              <a:rPr lang="en-US" sz="1600" b="1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NATIONALLY</a:t>
            </a:r>
          </a:p>
          <a:p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Advanced Degrees: 8.6%</a:t>
            </a:r>
          </a:p>
          <a:p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Master’s, Professional, or Doctoral</a:t>
            </a:r>
          </a:p>
          <a:p>
            <a:r>
              <a:rPr lang="en-US" sz="1600" b="1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RANKS #40 </a:t>
            </a:r>
            <a:r>
              <a:rPr lang="en-US" sz="1600" b="1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NATIONALLY</a:t>
            </a:r>
            <a:endParaRPr lang="en-US" sz="1600" b="1" i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92938" y="3041967"/>
            <a:ext cx="37498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High School Graduates: </a:t>
            </a: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87.1%</a:t>
            </a:r>
          </a:p>
          <a:p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Among population 25 and older </a:t>
            </a:r>
            <a:endParaRPr lang="en-US" sz="12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Bachelor’s Degree or Higher: </a:t>
            </a: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30.6%</a:t>
            </a:r>
            <a:endParaRPr lang="en-US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Advanced Degrees: </a:t>
            </a: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11.6%</a:t>
            </a:r>
          </a:p>
          <a:p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Master’s, Professional, or Doctoral</a:t>
            </a:r>
          </a:p>
          <a:p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8729" y="1136973"/>
            <a:ext cx="795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ENDOW has identified educational attainment as one area for improvement in workforce development. The state ranks 40</a:t>
            </a:r>
            <a:r>
              <a:rPr lang="en-US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in educational attainment.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46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64398" y="-357448"/>
            <a:ext cx="9765598" cy="7290263"/>
            <a:chOff x="-164398" y="-357448"/>
            <a:chExt cx="9765598" cy="729026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-164398" y="127288"/>
              <a:ext cx="9765598" cy="0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0834" y="-282633"/>
              <a:ext cx="0" cy="7215448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9080265" y="-357448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874" y="-282633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64398" y="41563"/>
              <a:ext cx="9765598" cy="0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 descr="BrandBar_New_Final_wSig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398" y="5841183"/>
            <a:ext cx="9433097" cy="147156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81708" y="578219"/>
            <a:ext cx="86276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492F24"/>
                </a:solidFill>
                <a:latin typeface="Segoe UI Semibold" panose="020B0702040204020203" pitchFamily="34" charset="0"/>
              </a:rPr>
              <a:t>ENDOW has also identified areas of strength in Wyoming’s economy and growth sectors to target.</a:t>
            </a:r>
          </a:p>
          <a:p>
            <a:pPr algn="ctr"/>
            <a:endParaRPr lang="en-US" sz="3600" b="1" dirty="0" smtClean="0">
              <a:solidFill>
                <a:srgbClr val="492F24"/>
              </a:solidFill>
              <a:latin typeface="Segoe UI Semibold" panose="020B0702040204020203" pitchFamily="34" charset="0"/>
            </a:endParaRPr>
          </a:p>
          <a:p>
            <a:pPr algn="ctr"/>
            <a:r>
              <a:rPr lang="en-US" sz="3600" b="1" dirty="0" smtClean="0">
                <a:solidFill>
                  <a:srgbClr val="492F24"/>
                </a:solidFill>
                <a:latin typeface="Segoe UI Semibold" panose="020B0702040204020203" pitchFamily="34" charset="0"/>
              </a:rPr>
              <a:t>UW should/will/must have a role in facilitating the continued strength of existing sectors and expansion of growth sectors</a:t>
            </a:r>
            <a:r>
              <a:rPr lang="en-US" sz="3600" dirty="0" smtClean="0">
                <a:solidFill>
                  <a:srgbClr val="492F24"/>
                </a:solidFill>
                <a:latin typeface="Segoe UI Semibold" panose="020B07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893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64398" y="-357448"/>
            <a:ext cx="9765598" cy="7290263"/>
            <a:chOff x="-164398" y="-357448"/>
            <a:chExt cx="9765598" cy="729026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-164398" y="127288"/>
              <a:ext cx="9765598" cy="0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0834" y="-282633"/>
              <a:ext cx="0" cy="7215448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9080265" y="-357448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874" y="-282633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64398" y="41563"/>
              <a:ext cx="9765598" cy="0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 descr="BrandBar_New_Final_wSig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398" y="5841183"/>
            <a:ext cx="9433097" cy="147156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4148" y="275332"/>
            <a:ext cx="7640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492F24"/>
                </a:solidFill>
                <a:latin typeface="Segoe UI Semibold" panose="020B0702040204020203" pitchFamily="34" charset="0"/>
              </a:rPr>
              <a:t>Wyoming’s Areas of Strength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81524" y="1910860"/>
            <a:ext cx="2505806" cy="21732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492F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Agriculture</a:t>
            </a:r>
            <a:endParaRPr lang="en-US" sz="1400" b="1" dirty="0" smtClean="0">
              <a:solidFill>
                <a:srgbClr val="492F2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400" b="1" dirty="0">
              <a:solidFill>
                <a:srgbClr val="492F2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34415" y="1910860"/>
            <a:ext cx="2505806" cy="21732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492F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Tourism</a:t>
            </a:r>
            <a:endParaRPr lang="en-US" sz="1400" b="1" dirty="0" smtClean="0">
              <a:solidFill>
                <a:srgbClr val="492F2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400" b="1" dirty="0">
              <a:solidFill>
                <a:srgbClr val="492F2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138" y="1910859"/>
            <a:ext cx="2505806" cy="21732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492F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Energy</a:t>
            </a:r>
            <a:endParaRPr lang="en-US" sz="1400" b="1" dirty="0" smtClean="0">
              <a:solidFill>
                <a:srgbClr val="492F2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400" b="1" dirty="0">
              <a:solidFill>
                <a:srgbClr val="492F2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94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64398" y="-357448"/>
            <a:ext cx="9765598" cy="7290263"/>
            <a:chOff x="-164398" y="-357448"/>
            <a:chExt cx="9765598" cy="729026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-164398" y="127288"/>
              <a:ext cx="9765598" cy="0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0834" y="-282633"/>
              <a:ext cx="0" cy="7215448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9080265" y="-357448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874" y="-282633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64398" y="41563"/>
              <a:ext cx="9765598" cy="0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 descr="BrandBar_New_Final_wSig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398" y="5841183"/>
            <a:ext cx="9433097" cy="147156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4148" y="275332"/>
            <a:ext cx="7640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492F24"/>
                </a:solidFill>
                <a:latin typeface="Segoe UI Semibold" panose="020B0702040204020203" pitchFamily="34" charset="0"/>
              </a:rPr>
              <a:t>Example Potential Growth Sectors</a:t>
            </a:r>
          </a:p>
        </p:txBody>
      </p:sp>
      <p:sp>
        <p:nvSpPr>
          <p:cNvPr id="2" name="Rectangle 1"/>
          <p:cNvSpPr/>
          <p:nvPr/>
        </p:nvSpPr>
        <p:spPr>
          <a:xfrm>
            <a:off x="325317" y="1151792"/>
            <a:ext cx="4182873" cy="21732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b="1" dirty="0" smtClean="0">
              <a:solidFill>
                <a:srgbClr val="492F2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b="1" u="sng" dirty="0" smtClean="0">
                <a:solidFill>
                  <a:srgbClr val="492F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Technology/Information Technology</a:t>
            </a:r>
          </a:p>
          <a:p>
            <a:pPr algn="ctr"/>
            <a:endParaRPr lang="en-US" sz="1400" b="1" dirty="0">
              <a:solidFill>
                <a:srgbClr val="492F2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400" b="1" dirty="0" smtClean="0">
                <a:solidFill>
                  <a:srgbClr val="492F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Software Development</a:t>
            </a:r>
          </a:p>
          <a:p>
            <a:pPr algn="ctr"/>
            <a:r>
              <a:rPr lang="en-US" sz="1400" b="1" dirty="0" smtClean="0">
                <a:solidFill>
                  <a:srgbClr val="492F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 Centers</a:t>
            </a:r>
          </a:p>
          <a:p>
            <a:pPr algn="ctr"/>
            <a:endParaRPr lang="en-US" sz="1400" b="1" dirty="0">
              <a:solidFill>
                <a:srgbClr val="492F2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81395" y="1151792"/>
            <a:ext cx="4182873" cy="21732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b="1" dirty="0" smtClean="0">
              <a:solidFill>
                <a:srgbClr val="492F2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b="1" u="sng" dirty="0" smtClean="0">
                <a:solidFill>
                  <a:srgbClr val="492F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Financial Services</a:t>
            </a:r>
            <a:endParaRPr lang="en-US" b="1" u="sng" dirty="0">
              <a:solidFill>
                <a:srgbClr val="492F2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400" b="1" dirty="0" smtClean="0">
              <a:solidFill>
                <a:srgbClr val="492F2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400" b="1" dirty="0" smtClean="0">
                <a:solidFill>
                  <a:srgbClr val="492F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Traditional Financial Services</a:t>
            </a:r>
          </a:p>
          <a:p>
            <a:pPr algn="ctr"/>
            <a:r>
              <a:rPr lang="en-US" sz="1400" b="1" dirty="0" smtClean="0">
                <a:solidFill>
                  <a:srgbClr val="492F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Insurance</a:t>
            </a:r>
            <a:endParaRPr lang="en-US" sz="1400" b="1" dirty="0">
              <a:solidFill>
                <a:srgbClr val="492F2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b="1" dirty="0">
              <a:solidFill>
                <a:srgbClr val="492F2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5317" y="3516947"/>
            <a:ext cx="4182873" cy="21732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b="1" dirty="0" smtClean="0">
              <a:solidFill>
                <a:srgbClr val="492F2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b="1" u="sng" dirty="0" smtClean="0">
                <a:solidFill>
                  <a:srgbClr val="492F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Manufacturing</a:t>
            </a:r>
          </a:p>
          <a:p>
            <a:pPr algn="ctr"/>
            <a:endParaRPr lang="en-US" sz="1400" b="1" dirty="0">
              <a:solidFill>
                <a:srgbClr val="492F2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400" b="1" dirty="0" smtClean="0">
                <a:solidFill>
                  <a:srgbClr val="492F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Traditional Manufacturing</a:t>
            </a:r>
            <a:endParaRPr lang="en-US" sz="1400" b="1" dirty="0">
              <a:solidFill>
                <a:srgbClr val="492F2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b="1" dirty="0">
              <a:solidFill>
                <a:srgbClr val="492F2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81395" y="3516947"/>
            <a:ext cx="4182873" cy="21732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b="1" dirty="0" smtClean="0">
              <a:solidFill>
                <a:srgbClr val="492F2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b="1" u="sng" dirty="0" smtClean="0">
                <a:solidFill>
                  <a:srgbClr val="492F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Education and Healthcare Services</a:t>
            </a:r>
          </a:p>
          <a:p>
            <a:pPr algn="ctr"/>
            <a:endParaRPr lang="en-US" sz="1400" b="1" dirty="0">
              <a:solidFill>
                <a:srgbClr val="492F2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400" b="1" dirty="0" smtClean="0">
                <a:solidFill>
                  <a:srgbClr val="492F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Remote Diagnostics</a:t>
            </a:r>
          </a:p>
          <a:p>
            <a:pPr algn="ctr"/>
            <a:r>
              <a:rPr lang="en-US" sz="1400" b="1" dirty="0" smtClean="0">
                <a:solidFill>
                  <a:srgbClr val="492F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Back Office Transactions</a:t>
            </a:r>
            <a:endParaRPr lang="en-US" sz="1400" b="1" dirty="0">
              <a:solidFill>
                <a:srgbClr val="492F2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b="1" dirty="0">
              <a:solidFill>
                <a:srgbClr val="492F2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64398" y="-357448"/>
            <a:ext cx="9765598" cy="7290263"/>
            <a:chOff x="-164398" y="-357448"/>
            <a:chExt cx="9765598" cy="729026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-164398" y="127288"/>
              <a:ext cx="9765598" cy="0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0834" y="-282633"/>
              <a:ext cx="0" cy="7215448"/>
            </a:xfrm>
            <a:prstGeom prst="line">
              <a:avLst/>
            </a:prstGeom>
            <a:ln w="127000">
              <a:solidFill>
                <a:srgbClr val="FFC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9080265" y="-357448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9874" y="-282633"/>
              <a:ext cx="0" cy="7215448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64398" y="41563"/>
              <a:ext cx="9765598" cy="0"/>
            </a:xfrm>
            <a:prstGeom prst="line">
              <a:avLst/>
            </a:prstGeom>
            <a:ln w="127000">
              <a:solidFill>
                <a:srgbClr val="492F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 descr="BrandBar_New_Final_wSig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398" y="5841183"/>
            <a:ext cx="9433097" cy="147156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4148" y="275332"/>
            <a:ext cx="8627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492F24"/>
                </a:solidFill>
                <a:latin typeface="Segoe UI Semibold" panose="020B0702040204020203" pitchFamily="34" charset="0"/>
              </a:rPr>
              <a:t>Key Opportunities for UW to Lead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" y="1424354"/>
            <a:ext cx="771085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Expanded, educated workforce</a:t>
            </a:r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Recruit, retain and graduate students to build the workforce</a:t>
            </a:r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Deepen relationship with community colleges</a:t>
            </a:r>
          </a:p>
          <a:p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Calibri" panose="020F0502020204030204" pitchFamily="34" charset="0"/>
              <a:buChar char="•"/>
            </a:pPr>
            <a:endParaRPr lang="en-US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buFont typeface="Calibri" panose="020F0502020204030204" pitchFamily="34" charset="0"/>
              <a:buChar char="•"/>
            </a:pPr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19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2353</TotalTime>
  <Words>479</Words>
  <Application>Microsoft Office PowerPoint</Application>
  <PresentationFormat>On-screen Show (4:3)</PresentationFormat>
  <Paragraphs>107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Segoe UI Semilight</vt:lpstr>
      <vt:lpstr>Arial</vt:lpstr>
      <vt:lpstr>Segoe UI</vt:lpstr>
      <vt:lpstr>Calibri</vt:lpstr>
      <vt:lpstr>Segoe UI Semibold</vt:lpstr>
      <vt:lpstr>Custom Design</vt:lpstr>
      <vt:lpstr>1_Custom Design</vt:lpstr>
      <vt:lpstr>President Laurie Nichols September 14, 2017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President Laurie Nichols September 14, 2017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Institutional Marketing</dc:creator>
  <cp:lastModifiedBy>Dan Maxey</cp:lastModifiedBy>
  <cp:revision>115</cp:revision>
  <cp:lastPrinted>2016-05-25T13:38:17Z</cp:lastPrinted>
  <dcterms:created xsi:type="dcterms:W3CDTF">2014-09-17T21:08:03Z</dcterms:created>
  <dcterms:modified xsi:type="dcterms:W3CDTF">2017-09-12T22:56:45Z</dcterms:modified>
</cp:coreProperties>
</file>