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67" r:id="rId5"/>
    <p:sldId id="265" r:id="rId6"/>
    <p:sldId id="266" r:id="rId7"/>
    <p:sldId id="320" r:id="rId8"/>
    <p:sldId id="305" r:id="rId9"/>
    <p:sldId id="306" r:id="rId10"/>
    <p:sldId id="307" r:id="rId11"/>
    <p:sldId id="313" r:id="rId12"/>
    <p:sldId id="309" r:id="rId13"/>
    <p:sldId id="314" r:id="rId14"/>
    <p:sldId id="315" r:id="rId15"/>
    <p:sldId id="312" r:id="rId16"/>
    <p:sldId id="316" r:id="rId17"/>
    <p:sldId id="317" r:id="rId18"/>
    <p:sldId id="318" r:id="rId19"/>
    <p:sldId id="319" r:id="rId20"/>
    <p:sldId id="308" r:id="rId21"/>
    <p:sldId id="310"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4660"/>
  </p:normalViewPr>
  <p:slideViewPr>
    <p:cSldViewPr snapToGrid="0" snapToObjects="1">
      <p:cViewPr varScale="1">
        <p:scale>
          <a:sx n="62" d="100"/>
          <a:sy n="62" d="100"/>
        </p:scale>
        <p:origin x="7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BB618F-A430-481D-B11F-6DDB8C151A42}" type="datetimeFigureOut">
              <a:rPr lang="en-US" smtClean="0"/>
              <a:t>9/11/2017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78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28617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75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6648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25565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573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686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0736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0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796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94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50D3-B930-3946-8189-8B6C097983EC}" type="datetimeFigureOut">
              <a:rPr lang="en-US" smtClean="0"/>
              <a:t>9/11/2017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52283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lcommission.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lcommission.org/Publications/guiding-value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43435"/>
            <a:ext cx="4849906" cy="3939540"/>
          </a:xfrm>
          <a:prstGeom prst="rect">
            <a:avLst/>
          </a:prstGeom>
          <a:noFill/>
        </p:spPr>
        <p:txBody>
          <a:bodyPr wrap="square" rtlCol="0">
            <a:spAutoFit/>
          </a:bodyPr>
          <a:lstStyle/>
          <a:p>
            <a:pPr algn="ctr"/>
            <a:endParaRPr lang="en-US" sz="2400" dirty="0"/>
          </a:p>
          <a:p>
            <a:pPr algn="ctr"/>
            <a:endParaRPr lang="en-US" sz="2400" dirty="0"/>
          </a:p>
          <a:p>
            <a:pPr algn="ctr"/>
            <a:r>
              <a:rPr lang="en-US" sz="4000" dirty="0" smtClean="0"/>
              <a:t>HLC Accreditation</a:t>
            </a:r>
            <a:endParaRPr lang="en-US" sz="4000" dirty="0"/>
          </a:p>
          <a:p>
            <a:pPr algn="ctr"/>
            <a:endParaRPr lang="en-US" sz="1400" dirty="0"/>
          </a:p>
          <a:p>
            <a:pPr algn="ctr"/>
            <a:r>
              <a:rPr lang="en-US" sz="4000" i="1" dirty="0"/>
              <a:t>Board of Trustees</a:t>
            </a:r>
          </a:p>
          <a:p>
            <a:pPr algn="ctr"/>
            <a:r>
              <a:rPr lang="en-US" sz="2800" i="1" dirty="0" smtClean="0"/>
              <a:t>September 2017</a:t>
            </a:r>
            <a:endParaRPr lang="en-US" sz="2800" i="1" dirty="0"/>
          </a:p>
          <a:p>
            <a:pPr algn="ctr"/>
            <a:endParaRPr lang="en-US" sz="2000" i="1" dirty="0"/>
          </a:p>
          <a:p>
            <a:pPr algn="ctr"/>
            <a:r>
              <a:rPr lang="en-US" sz="2000" b="1" i="1" dirty="0" smtClean="0"/>
              <a:t>Kate Miller, Anne Alexander</a:t>
            </a:r>
          </a:p>
          <a:p>
            <a:pPr algn="ctr"/>
            <a:r>
              <a:rPr lang="en-US" sz="2000" i="1" dirty="0" smtClean="0"/>
              <a:t>Academic Affairs</a:t>
            </a:r>
          </a:p>
          <a:p>
            <a:pPr algn="ctr"/>
            <a:endParaRPr lang="en-US" sz="2000" i="1" dirty="0" smtClean="0"/>
          </a:p>
        </p:txBody>
      </p:sp>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a:xfrm>
            <a:off x="0" y="274638"/>
            <a:ext cx="8903368" cy="1143000"/>
          </a:xfrm>
        </p:spPr>
        <p:txBody>
          <a:bodyPr>
            <a:normAutofit/>
          </a:bodyPr>
          <a:lstStyle/>
          <a:p>
            <a:r>
              <a:rPr lang="en-US" sz="3200" dirty="0" smtClean="0"/>
              <a:t>Role of the Board – Assumed Practice A: Integrity</a:t>
            </a:r>
            <a:endParaRPr lang="en-US" sz="3200" dirty="0"/>
          </a:p>
        </p:txBody>
      </p:sp>
      <p:sp>
        <p:nvSpPr>
          <p:cNvPr id="5" name="Content Placeholder 4"/>
          <p:cNvSpPr>
            <a:spLocks noGrp="1"/>
          </p:cNvSpPr>
          <p:nvPr>
            <p:ph idx="1"/>
          </p:nvPr>
        </p:nvSpPr>
        <p:spPr>
          <a:xfrm>
            <a:off x="457200" y="1293312"/>
            <a:ext cx="8229600" cy="4525963"/>
          </a:xfrm>
        </p:spPr>
        <p:txBody>
          <a:bodyPr>
            <a:noAutofit/>
          </a:bodyPr>
          <a:lstStyle/>
          <a:p>
            <a:r>
              <a:rPr lang="en-US" sz="2400" dirty="0" smtClean="0"/>
              <a:t>A8:  The </a:t>
            </a:r>
            <a:r>
              <a:rPr lang="en-US" sz="2400" dirty="0"/>
              <a:t>governing board and its executive committee, if it has one, include some “public” members. Public members have no significant administrative position or any ownership interest in any of the following: the institution itself; a company that does substantial business with the institution; a company or organization with which the institution has a substantial partnership; a parent, ultimate parent, affiliate, or subsidiary corporation; an investment group or firm substantially involved with one of the above organizations. </a:t>
            </a:r>
            <a:r>
              <a:rPr lang="en-US" sz="2400" b="1" i="1" dirty="0"/>
              <a:t>All publicly-elected members or members appointed by publicly-elected individuals or bodies (governors, elected legislative bodies) are public members</a:t>
            </a:r>
            <a:r>
              <a:rPr lang="en-US" sz="2400" dirty="0" smtClean="0"/>
              <a:t>.</a:t>
            </a:r>
            <a:endParaRPr lang="en-US" sz="2400" dirty="0"/>
          </a:p>
        </p:txBody>
      </p:sp>
    </p:spTree>
    <p:extLst>
      <p:ext uri="{BB962C8B-B14F-4D97-AF65-F5344CB8AC3E}">
        <p14:creationId xmlns:p14="http://schemas.microsoft.com/office/powerpoint/2010/main" val="402255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a:xfrm>
            <a:off x="0" y="274638"/>
            <a:ext cx="8903368" cy="1143000"/>
          </a:xfrm>
        </p:spPr>
        <p:txBody>
          <a:bodyPr>
            <a:normAutofit/>
          </a:bodyPr>
          <a:lstStyle/>
          <a:p>
            <a:r>
              <a:rPr lang="en-US" sz="3200" dirty="0" smtClean="0"/>
              <a:t>Role of the Board – Assumed Practice A: Integrity</a:t>
            </a:r>
            <a:endParaRPr lang="en-US" sz="3200" dirty="0"/>
          </a:p>
        </p:txBody>
      </p:sp>
      <p:sp>
        <p:nvSpPr>
          <p:cNvPr id="5" name="Content Placeholder 4"/>
          <p:cNvSpPr>
            <a:spLocks noGrp="1"/>
          </p:cNvSpPr>
          <p:nvPr>
            <p:ph idx="1"/>
          </p:nvPr>
        </p:nvSpPr>
        <p:spPr>
          <a:xfrm>
            <a:off x="457200" y="1293312"/>
            <a:ext cx="8229600" cy="4525963"/>
          </a:xfrm>
        </p:spPr>
        <p:txBody>
          <a:bodyPr>
            <a:normAutofit/>
          </a:bodyPr>
          <a:lstStyle/>
          <a:p>
            <a:r>
              <a:rPr lang="en-US" dirty="0"/>
              <a:t>A9: The governing board has the authority to approve the annual budget and to engage and dismiss the chief executive officer.</a:t>
            </a:r>
            <a:endParaRPr lang="en-US" dirty="0" smtClean="0"/>
          </a:p>
          <a:p>
            <a:pPr marL="457200" lvl="1" indent="0">
              <a:buNone/>
            </a:pPr>
            <a:endParaRPr lang="en-US" dirty="0"/>
          </a:p>
        </p:txBody>
      </p:sp>
    </p:spTree>
    <p:extLst>
      <p:ext uri="{BB962C8B-B14F-4D97-AF65-F5344CB8AC3E}">
        <p14:creationId xmlns:p14="http://schemas.microsoft.com/office/powerpoint/2010/main" val="1494978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fontScale="90000"/>
          </a:bodyPr>
          <a:lstStyle/>
          <a:p>
            <a:r>
              <a:rPr lang="en-US" sz="4000" dirty="0" smtClean="0"/>
              <a:t>Role of the Board in the Criteria for Accreditation</a:t>
            </a:r>
            <a:endParaRPr lang="en-US" sz="4000" dirty="0"/>
          </a:p>
        </p:txBody>
      </p:sp>
      <p:sp>
        <p:nvSpPr>
          <p:cNvPr id="5" name="Content Placeholder 4"/>
          <p:cNvSpPr>
            <a:spLocks noGrp="1"/>
          </p:cNvSpPr>
          <p:nvPr>
            <p:ph idx="1"/>
          </p:nvPr>
        </p:nvSpPr>
        <p:spPr>
          <a:xfrm>
            <a:off x="457200" y="1834733"/>
            <a:ext cx="8229600" cy="4525963"/>
          </a:xfrm>
        </p:spPr>
        <p:txBody>
          <a:bodyPr>
            <a:normAutofit/>
          </a:bodyPr>
          <a:lstStyle/>
          <a:p>
            <a:r>
              <a:rPr lang="en-US" dirty="0" smtClean="0"/>
              <a:t>Criteria: the </a:t>
            </a:r>
            <a:r>
              <a:rPr lang="en-US" dirty="0"/>
              <a:t>standards of quality by which the </a:t>
            </a:r>
            <a:r>
              <a:rPr lang="en-US" dirty="0" smtClean="0"/>
              <a:t>HLC </a:t>
            </a:r>
            <a:r>
              <a:rPr lang="en-US" dirty="0"/>
              <a:t>determines whether </a:t>
            </a:r>
            <a:r>
              <a:rPr lang="en-US" dirty="0" smtClean="0"/>
              <a:t>we earn and keep our accreditation</a:t>
            </a:r>
            <a:endParaRPr lang="en-US" dirty="0"/>
          </a:p>
        </p:txBody>
      </p:sp>
    </p:spTree>
    <p:extLst>
      <p:ext uri="{BB962C8B-B14F-4D97-AF65-F5344CB8AC3E}">
        <p14:creationId xmlns:p14="http://schemas.microsoft.com/office/powerpoint/2010/main" val="424271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fontScale="90000"/>
          </a:bodyPr>
          <a:lstStyle/>
          <a:p>
            <a:r>
              <a:rPr lang="en-US" sz="4000" dirty="0" smtClean="0"/>
              <a:t>Role of the Board – Specifics in HLC Criteria</a:t>
            </a:r>
            <a:endParaRPr lang="en-US" sz="4000" dirty="0"/>
          </a:p>
        </p:txBody>
      </p:sp>
      <p:sp>
        <p:nvSpPr>
          <p:cNvPr id="5" name="Content Placeholder 4"/>
          <p:cNvSpPr>
            <a:spLocks noGrp="1"/>
          </p:cNvSpPr>
          <p:nvPr>
            <p:ph idx="1"/>
          </p:nvPr>
        </p:nvSpPr>
        <p:spPr>
          <a:xfrm>
            <a:off x="457200" y="1786607"/>
            <a:ext cx="8229600" cy="4525963"/>
          </a:xfrm>
        </p:spPr>
        <p:txBody>
          <a:bodyPr>
            <a:normAutofit/>
          </a:bodyPr>
          <a:lstStyle/>
          <a:p>
            <a:pPr marL="0" indent="0">
              <a:buNone/>
            </a:pPr>
            <a:r>
              <a:rPr lang="en-US" dirty="0" smtClean="0"/>
              <a:t>1.A. </a:t>
            </a:r>
            <a:r>
              <a:rPr lang="en-US" dirty="0"/>
              <a:t>The institution’s mission is broadly understood within the institution and guides its operations.</a:t>
            </a:r>
          </a:p>
          <a:p>
            <a:pPr marL="0" indent="0">
              <a:buNone/>
            </a:pPr>
            <a:r>
              <a:rPr lang="en-US" dirty="0" smtClean="0"/>
              <a:t>	1. The </a:t>
            </a:r>
            <a:r>
              <a:rPr lang="en-US" dirty="0"/>
              <a:t>mission statement is developed </a:t>
            </a:r>
            <a:r>
              <a:rPr lang="en-US" dirty="0" smtClean="0"/>
              <a:t>	through </a:t>
            </a:r>
            <a:r>
              <a:rPr lang="en-US" dirty="0"/>
              <a:t>a process suited to the nature and </a:t>
            </a:r>
            <a:r>
              <a:rPr lang="en-US" dirty="0" smtClean="0"/>
              <a:t>	culture </a:t>
            </a:r>
            <a:r>
              <a:rPr lang="en-US" dirty="0"/>
              <a:t>of the institution and is adopted by </a:t>
            </a:r>
            <a:r>
              <a:rPr lang="en-US" dirty="0" smtClean="0"/>
              <a:t>	the </a:t>
            </a:r>
            <a:r>
              <a:rPr lang="en-US" dirty="0"/>
              <a:t>governing </a:t>
            </a:r>
            <a:r>
              <a:rPr lang="en-US" dirty="0" smtClean="0"/>
              <a:t>board.</a:t>
            </a:r>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3608577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fontScale="90000"/>
          </a:bodyPr>
          <a:lstStyle/>
          <a:p>
            <a:r>
              <a:rPr lang="en-US" sz="4000" dirty="0" smtClean="0"/>
              <a:t>Role of the </a:t>
            </a:r>
            <a:r>
              <a:rPr lang="en-US" sz="4000" dirty="0"/>
              <a:t>Board - Specifics in HLC Criteria</a:t>
            </a:r>
          </a:p>
        </p:txBody>
      </p:sp>
      <p:sp>
        <p:nvSpPr>
          <p:cNvPr id="5" name="Content Placeholder 4"/>
          <p:cNvSpPr>
            <a:spLocks noGrp="1"/>
          </p:cNvSpPr>
          <p:nvPr>
            <p:ph idx="1"/>
          </p:nvPr>
        </p:nvSpPr>
        <p:spPr>
          <a:xfrm>
            <a:off x="457200" y="1293312"/>
            <a:ext cx="8229600" cy="4525963"/>
          </a:xfrm>
        </p:spPr>
        <p:txBody>
          <a:bodyPr>
            <a:normAutofit/>
          </a:bodyPr>
          <a:lstStyle/>
          <a:p>
            <a:pPr marL="0" indent="0">
              <a:buNone/>
            </a:pPr>
            <a:r>
              <a:rPr lang="en-US" dirty="0" smtClean="0"/>
              <a:t>2.A The </a:t>
            </a:r>
            <a:r>
              <a:rPr lang="en-US" dirty="0"/>
              <a:t>institution operates with integrity in its financial, academic, personnel, and auxiliary functions; it establishes and follows policies and processes for fair and ethical behavior on the part of its governing board, administration, faculty, and </a:t>
            </a:r>
            <a:r>
              <a:rPr lang="en-US" dirty="0" smtClean="0"/>
              <a:t>staff.</a:t>
            </a:r>
          </a:p>
          <a:p>
            <a:pPr marL="457200" lvl="1" indent="0">
              <a:buNone/>
            </a:pPr>
            <a:endParaRPr lang="en-US" dirty="0"/>
          </a:p>
        </p:txBody>
      </p:sp>
    </p:spTree>
    <p:extLst>
      <p:ext uri="{BB962C8B-B14F-4D97-AF65-F5344CB8AC3E}">
        <p14:creationId xmlns:p14="http://schemas.microsoft.com/office/powerpoint/2010/main" val="4005258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a:xfrm>
            <a:off x="477848" y="-2088"/>
            <a:ext cx="8229600" cy="1143000"/>
          </a:xfrm>
        </p:spPr>
        <p:txBody>
          <a:bodyPr>
            <a:normAutofit fontScale="90000"/>
          </a:bodyPr>
          <a:lstStyle/>
          <a:p>
            <a:r>
              <a:rPr lang="en-US" sz="4000" dirty="0" smtClean="0"/>
              <a:t>Role of the </a:t>
            </a:r>
            <a:r>
              <a:rPr lang="en-US" sz="4000" dirty="0"/>
              <a:t>Board - Specifics in HLC Criteria</a:t>
            </a:r>
          </a:p>
        </p:txBody>
      </p:sp>
      <p:sp>
        <p:nvSpPr>
          <p:cNvPr id="5" name="Content Placeholder 4"/>
          <p:cNvSpPr>
            <a:spLocks noGrp="1"/>
          </p:cNvSpPr>
          <p:nvPr>
            <p:ph idx="1"/>
          </p:nvPr>
        </p:nvSpPr>
        <p:spPr>
          <a:xfrm>
            <a:off x="216568" y="926432"/>
            <a:ext cx="8470232" cy="4892843"/>
          </a:xfrm>
        </p:spPr>
        <p:txBody>
          <a:bodyPr>
            <a:normAutofit fontScale="70000" lnSpcReduction="20000"/>
          </a:bodyPr>
          <a:lstStyle/>
          <a:p>
            <a:pPr marL="0" indent="0">
              <a:buNone/>
            </a:pPr>
            <a:r>
              <a:rPr lang="en-US" sz="3400" dirty="0" smtClean="0"/>
              <a:t>2.C  The </a:t>
            </a:r>
            <a:r>
              <a:rPr lang="en-US" sz="3400" dirty="0"/>
              <a:t>governing board of the institution is sufficiently autonomous to make decisions in the best interest of the institution and to assure its integrity.</a:t>
            </a:r>
          </a:p>
          <a:p>
            <a:pPr marL="514350" indent="-514350">
              <a:buFont typeface="+mj-lt"/>
              <a:buAutoNum type="arabicPeriod"/>
            </a:pPr>
            <a:r>
              <a:rPr lang="en-US" sz="3400" dirty="0"/>
              <a:t>The governing board’s deliberations reflect priorities to preserve and enhance the institution.</a:t>
            </a:r>
          </a:p>
          <a:p>
            <a:pPr marL="514350" indent="-514350">
              <a:buFont typeface="+mj-lt"/>
              <a:buAutoNum type="arabicPeriod"/>
            </a:pPr>
            <a:r>
              <a:rPr lang="en-US" sz="3400" dirty="0"/>
              <a:t>The governing board reviews and considers the reasonable and relevant interests of the institution’s internal and external constituencies during its decision-making deliberations.</a:t>
            </a:r>
          </a:p>
          <a:p>
            <a:pPr marL="514350" indent="-514350">
              <a:buFont typeface="+mj-lt"/>
              <a:buAutoNum type="arabicPeriod"/>
            </a:pPr>
            <a:r>
              <a:rPr lang="en-US" sz="3400" dirty="0"/>
              <a:t>The governing board preserves its independence from undue influence on the part of donors, elected officials, ownership interests, or other external parties when such influence would not be in the best interest of the institution.</a:t>
            </a:r>
          </a:p>
          <a:p>
            <a:pPr marL="514350" indent="-514350">
              <a:buFont typeface="+mj-lt"/>
              <a:buAutoNum type="arabicPeriod"/>
            </a:pPr>
            <a:r>
              <a:rPr lang="en-US" sz="3400" dirty="0"/>
              <a:t>The governing board delegates day-to-day management of the institution to the administration and expects the faculty to oversee academic matters.</a:t>
            </a:r>
          </a:p>
          <a:p>
            <a:endParaRPr lang="en-US" dirty="0"/>
          </a:p>
        </p:txBody>
      </p:sp>
    </p:spTree>
    <p:extLst>
      <p:ext uri="{BB962C8B-B14F-4D97-AF65-F5344CB8AC3E}">
        <p14:creationId xmlns:p14="http://schemas.microsoft.com/office/powerpoint/2010/main" val="2161848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fontScale="90000"/>
          </a:bodyPr>
          <a:lstStyle/>
          <a:p>
            <a:r>
              <a:rPr lang="en-US" sz="4000" dirty="0" smtClean="0"/>
              <a:t>Role of the </a:t>
            </a:r>
            <a:r>
              <a:rPr lang="en-US" sz="4000" dirty="0"/>
              <a:t>Board - Specifics in HLC Criteria</a:t>
            </a:r>
          </a:p>
        </p:txBody>
      </p:sp>
      <p:sp>
        <p:nvSpPr>
          <p:cNvPr id="5" name="Content Placeholder 4"/>
          <p:cNvSpPr>
            <a:spLocks noGrp="1"/>
          </p:cNvSpPr>
          <p:nvPr>
            <p:ph idx="1"/>
          </p:nvPr>
        </p:nvSpPr>
        <p:spPr>
          <a:xfrm>
            <a:off x="457200" y="1293312"/>
            <a:ext cx="8229600" cy="4525963"/>
          </a:xfrm>
        </p:spPr>
        <p:txBody>
          <a:bodyPr>
            <a:normAutofit fontScale="62500" lnSpcReduction="20000"/>
          </a:bodyPr>
          <a:lstStyle/>
          <a:p>
            <a:pPr marL="0" indent="0">
              <a:buNone/>
            </a:pPr>
            <a:r>
              <a:rPr lang="en-US" sz="3700" dirty="0"/>
              <a:t>5.B. The institution’s governance and administrative structures promote effective leadership and support collaborative processes that enable the institution to fulfill its mission.</a:t>
            </a:r>
          </a:p>
          <a:p>
            <a:pPr marL="514350" indent="-514350">
              <a:buFont typeface="+mj-lt"/>
              <a:buAutoNum type="arabicPeriod"/>
            </a:pPr>
            <a:r>
              <a:rPr lang="en-US" sz="3700" dirty="0"/>
              <a:t>The governing board is knowledgeable about the institution; it provides oversight of the institution’s financial and academic policies and practices and meets its legal and fiduciary responsibilities.</a:t>
            </a:r>
          </a:p>
          <a:p>
            <a:pPr marL="514350" indent="-514350">
              <a:buFont typeface="+mj-lt"/>
              <a:buAutoNum type="arabicPeriod"/>
            </a:pPr>
            <a:r>
              <a:rPr lang="en-US" sz="3700" dirty="0"/>
              <a:t>The institution has and employs policies and procedures to engage its internal constituencies—including its governing board, administration, faculty, staff, and students—in the institution’s governance.</a:t>
            </a:r>
          </a:p>
          <a:p>
            <a:pPr marL="514350" indent="-514350">
              <a:buFont typeface="+mj-lt"/>
              <a:buAutoNum type="arabicPeriod"/>
            </a:pPr>
            <a:r>
              <a:rPr lang="en-US" sz="3700" dirty="0"/>
              <a:t>Administration, faculty, staff, and students are involved in setting academic requirements, policy, and processes through effective structures for contribution and collaborative effort.</a:t>
            </a:r>
          </a:p>
          <a:p>
            <a:pPr marL="57150" indent="0">
              <a:buNone/>
            </a:pPr>
            <a:endParaRPr lang="en-US" dirty="0"/>
          </a:p>
        </p:txBody>
      </p:sp>
    </p:spTree>
    <p:extLst>
      <p:ext uri="{BB962C8B-B14F-4D97-AF65-F5344CB8AC3E}">
        <p14:creationId xmlns:p14="http://schemas.microsoft.com/office/powerpoint/2010/main" val="193417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a:bodyPr>
          <a:lstStyle/>
          <a:p>
            <a:r>
              <a:rPr lang="en-US" sz="4000" dirty="0" smtClean="0"/>
              <a:t>AGB/CHEA Joint Advisory Statement</a:t>
            </a:r>
            <a:endParaRPr lang="en-US" sz="4000" dirty="0"/>
          </a:p>
        </p:txBody>
      </p:sp>
      <p:sp>
        <p:nvSpPr>
          <p:cNvPr id="5" name="Content Placeholder 4"/>
          <p:cNvSpPr>
            <a:spLocks noGrp="1"/>
          </p:cNvSpPr>
          <p:nvPr>
            <p:ph idx="1"/>
          </p:nvPr>
        </p:nvSpPr>
        <p:spPr/>
        <p:txBody>
          <a:bodyPr>
            <a:normAutofit fontScale="92500" lnSpcReduction="20000"/>
          </a:bodyPr>
          <a:lstStyle/>
          <a:p>
            <a:r>
              <a:rPr lang="en-US" dirty="0"/>
              <a:t>Association of Governing Boards (AGB) and the Council for Higher Education Accreditation (</a:t>
            </a:r>
            <a:r>
              <a:rPr lang="en-US" dirty="0" smtClean="0"/>
              <a:t>CHEA) </a:t>
            </a:r>
            <a:r>
              <a:rPr lang="en-US" b="1" dirty="0" smtClean="0"/>
              <a:t>suggested </a:t>
            </a:r>
            <a:r>
              <a:rPr lang="en-US" b="1" dirty="0"/>
              <a:t>p</a:t>
            </a:r>
            <a:r>
              <a:rPr lang="en-US" b="1" dirty="0" smtClean="0"/>
              <a:t>ractices for governing boards</a:t>
            </a:r>
            <a:r>
              <a:rPr lang="en-US" b="1" dirty="0"/>
              <a:t>: </a:t>
            </a:r>
            <a:endParaRPr lang="en-US" dirty="0"/>
          </a:p>
          <a:p>
            <a:pPr lvl="1"/>
            <a:r>
              <a:rPr lang="en-US" dirty="0" smtClean="0"/>
              <a:t>Establish an </a:t>
            </a:r>
            <a:r>
              <a:rPr lang="en-US" dirty="0"/>
              <a:t>accreditation education program </a:t>
            </a:r>
          </a:p>
          <a:p>
            <a:pPr lvl="1"/>
            <a:r>
              <a:rPr lang="en-US" dirty="0"/>
              <a:t>Be informed </a:t>
            </a:r>
            <a:r>
              <a:rPr lang="en-US" dirty="0" smtClean="0"/>
              <a:t>– receive, review, and engage on self-study, </a:t>
            </a:r>
            <a:r>
              <a:rPr lang="en-US" dirty="0"/>
              <a:t>team report, formal action and decision letters</a:t>
            </a:r>
          </a:p>
          <a:p>
            <a:pPr lvl="1"/>
            <a:r>
              <a:rPr lang="en-US" dirty="0"/>
              <a:t>Be informed about accreditation standards that apply to board governance</a:t>
            </a:r>
          </a:p>
          <a:p>
            <a:pPr lvl="1"/>
            <a:r>
              <a:rPr lang="en-US" dirty="0"/>
              <a:t>Participate in accreditation process</a:t>
            </a:r>
          </a:p>
          <a:p>
            <a:pPr lvl="1"/>
            <a:r>
              <a:rPr lang="en-US" dirty="0"/>
              <a:t>Assure faculty participation</a:t>
            </a:r>
          </a:p>
        </p:txBody>
      </p:sp>
    </p:spTree>
    <p:extLst>
      <p:ext uri="{BB962C8B-B14F-4D97-AF65-F5344CB8AC3E}">
        <p14:creationId xmlns:p14="http://schemas.microsoft.com/office/powerpoint/2010/main" val="4100690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fontScale="90000"/>
          </a:bodyPr>
          <a:lstStyle/>
          <a:p>
            <a:r>
              <a:rPr lang="en-US" sz="4000" dirty="0" smtClean="0"/>
              <a:t>Upshot: A Board Guide to Accreditation </a:t>
            </a:r>
            <a:endParaRPr lang="en-US" sz="4000" dirty="0"/>
          </a:p>
        </p:txBody>
      </p:sp>
      <p:sp>
        <p:nvSpPr>
          <p:cNvPr id="5" name="Content Placeholder 4"/>
          <p:cNvSpPr>
            <a:spLocks noGrp="1"/>
          </p:cNvSpPr>
          <p:nvPr>
            <p:ph idx="1"/>
          </p:nvPr>
        </p:nvSpPr>
        <p:spPr>
          <a:xfrm>
            <a:off x="457200" y="1293312"/>
            <a:ext cx="8229600" cy="4525963"/>
          </a:xfrm>
        </p:spPr>
        <p:txBody>
          <a:bodyPr>
            <a:normAutofit fontScale="70000" lnSpcReduction="20000"/>
          </a:bodyPr>
          <a:lstStyle/>
          <a:p>
            <a:r>
              <a:rPr lang="en-US" sz="3400" b="1" dirty="0" smtClean="0"/>
              <a:t>Understand </a:t>
            </a:r>
            <a:r>
              <a:rPr lang="en-US" sz="3400" dirty="0" smtClean="0"/>
              <a:t>the importance of accreditation and the basics of our criteria and assumed practices.</a:t>
            </a:r>
          </a:p>
          <a:p>
            <a:r>
              <a:rPr lang="en-US" sz="3400" b="1" dirty="0" smtClean="0"/>
              <a:t>Participate </a:t>
            </a:r>
            <a:r>
              <a:rPr lang="en-US" sz="3400" dirty="0" smtClean="0"/>
              <a:t>in the self-study as we begin it next year.</a:t>
            </a:r>
            <a:endParaRPr lang="en-US" sz="3400" dirty="0"/>
          </a:p>
          <a:p>
            <a:r>
              <a:rPr lang="en-US" sz="3400" b="1" dirty="0" smtClean="0"/>
              <a:t>Review </a:t>
            </a:r>
            <a:r>
              <a:rPr lang="en-US" sz="3400" dirty="0" smtClean="0"/>
              <a:t>final </a:t>
            </a:r>
            <a:r>
              <a:rPr lang="en-US" sz="3400" dirty="0"/>
              <a:t>self-study </a:t>
            </a:r>
            <a:r>
              <a:rPr lang="en-US" sz="3400" dirty="0" smtClean="0"/>
              <a:t>report next year.</a:t>
            </a:r>
            <a:endParaRPr lang="en-US" sz="3400" dirty="0"/>
          </a:p>
          <a:p>
            <a:r>
              <a:rPr lang="en-US" sz="3400" b="1" dirty="0" smtClean="0"/>
              <a:t>Meet</a:t>
            </a:r>
            <a:r>
              <a:rPr lang="en-US" sz="3400" dirty="0" smtClean="0"/>
              <a:t> with </a:t>
            </a:r>
            <a:r>
              <a:rPr lang="en-US" sz="3400" dirty="0"/>
              <a:t>visiting </a:t>
            </a:r>
            <a:r>
              <a:rPr lang="en-US" sz="3400" dirty="0" smtClean="0"/>
              <a:t>team when they come in 2019.</a:t>
            </a:r>
            <a:endParaRPr lang="en-US" sz="3400" dirty="0"/>
          </a:p>
          <a:p>
            <a:r>
              <a:rPr lang="en-US" sz="3400" b="1" dirty="0" smtClean="0"/>
              <a:t>Review </a:t>
            </a:r>
            <a:r>
              <a:rPr lang="en-US" sz="3400" dirty="0" smtClean="0"/>
              <a:t>draft </a:t>
            </a:r>
            <a:r>
              <a:rPr lang="en-US" sz="3400" dirty="0"/>
              <a:t>and final team </a:t>
            </a:r>
            <a:r>
              <a:rPr lang="en-US" sz="3400" dirty="0" smtClean="0"/>
              <a:t>report.</a:t>
            </a:r>
            <a:endParaRPr lang="en-US" sz="3400" dirty="0"/>
          </a:p>
          <a:p>
            <a:r>
              <a:rPr lang="en-US" sz="3400" b="1" dirty="0" smtClean="0"/>
              <a:t>Attend </a:t>
            </a:r>
            <a:r>
              <a:rPr lang="en-US" sz="3400" dirty="0" smtClean="0"/>
              <a:t>an </a:t>
            </a:r>
            <a:r>
              <a:rPr lang="en-US" sz="3400" dirty="0"/>
              <a:t>accrediting commission meeting with </a:t>
            </a:r>
            <a:r>
              <a:rPr lang="en-US" sz="3400" dirty="0" smtClean="0"/>
              <a:t>CEO and ALO – Chicago, every April.</a:t>
            </a:r>
            <a:endParaRPr lang="en-US" sz="3400" dirty="0"/>
          </a:p>
          <a:p>
            <a:r>
              <a:rPr lang="en-US" sz="3400" b="1" dirty="0" smtClean="0"/>
              <a:t>Receive and review </a:t>
            </a:r>
            <a:r>
              <a:rPr lang="en-US" sz="3400" dirty="0"/>
              <a:t>action </a:t>
            </a:r>
            <a:r>
              <a:rPr lang="en-US" sz="3400" dirty="0" smtClean="0"/>
              <a:t>letters.</a:t>
            </a:r>
            <a:endParaRPr lang="en-US" sz="3400" dirty="0"/>
          </a:p>
          <a:p>
            <a:r>
              <a:rPr lang="en-US" sz="3400" b="1" dirty="0" smtClean="0"/>
              <a:t>Require </a:t>
            </a:r>
            <a:r>
              <a:rPr lang="en-US" sz="3400" dirty="0" smtClean="0"/>
              <a:t>ongoing </a:t>
            </a:r>
            <a:r>
              <a:rPr lang="en-US" sz="3400" dirty="0"/>
              <a:t>follow-up reports from </a:t>
            </a:r>
            <a:r>
              <a:rPr lang="en-US" sz="3400" dirty="0" smtClean="0"/>
              <a:t>staff.</a:t>
            </a:r>
          </a:p>
          <a:p>
            <a:endParaRPr lang="en-US" dirty="0" smtClean="0"/>
          </a:p>
          <a:p>
            <a:r>
              <a:rPr lang="en-US" sz="2900" b="1" i="1" dirty="0" smtClean="0"/>
              <a:t>Should you </a:t>
            </a:r>
            <a:r>
              <a:rPr lang="en-US" sz="2900" b="1" i="1" dirty="0"/>
              <a:t>decide to </a:t>
            </a:r>
            <a:r>
              <a:rPr lang="en-US" sz="2900" b="1" i="1" dirty="0" smtClean="0"/>
              <a:t>reactivate </a:t>
            </a:r>
            <a:r>
              <a:rPr lang="en-US" sz="2900" b="1" i="1" dirty="0"/>
              <a:t>the academic and student affairs committee, HLC accreditation could be placed with this committee.</a:t>
            </a:r>
          </a:p>
          <a:p>
            <a:endParaRPr lang="en-US" dirty="0"/>
          </a:p>
        </p:txBody>
      </p:sp>
    </p:spTree>
    <p:extLst>
      <p:ext uri="{BB962C8B-B14F-4D97-AF65-F5344CB8AC3E}">
        <p14:creationId xmlns:p14="http://schemas.microsoft.com/office/powerpoint/2010/main" val="1247213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25491" y="163629"/>
            <a:ext cx="4803006" cy="738664"/>
          </a:xfrm>
          <a:prstGeom prst="rect">
            <a:avLst/>
          </a:prstGeom>
          <a:noFill/>
        </p:spPr>
        <p:txBody>
          <a:bodyPr wrap="square" rtlCol="0">
            <a:spAutoFit/>
          </a:bodyPr>
          <a:lstStyle/>
          <a:p>
            <a:r>
              <a:rPr lang="en-US" sz="2800" dirty="0"/>
              <a:t>Questions?</a:t>
            </a:r>
          </a:p>
          <a:p>
            <a:endParaRPr lang="en-US" sz="1400" dirty="0"/>
          </a:p>
        </p:txBody>
      </p:sp>
    </p:spTree>
    <p:extLst>
      <p:ext uri="{BB962C8B-B14F-4D97-AF65-F5344CB8AC3E}">
        <p14:creationId xmlns:p14="http://schemas.microsoft.com/office/powerpoint/2010/main" val="3446110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io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666" y="-84665"/>
            <a:ext cx="4175097" cy="711036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0744"/>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25506"/>
            <a:ext cx="4840941" cy="4031873"/>
          </a:xfrm>
          <a:prstGeom prst="rect">
            <a:avLst/>
          </a:prstGeom>
          <a:noFill/>
        </p:spPr>
        <p:txBody>
          <a:bodyPr wrap="square" rtlCol="0">
            <a:spAutoFit/>
          </a:bodyPr>
          <a:lstStyle/>
          <a:p>
            <a:r>
              <a:rPr lang="en-US" sz="3200" b="1" dirty="0" smtClean="0"/>
              <a:t>Higher Learning Commission (HLC)</a:t>
            </a:r>
          </a:p>
          <a:p>
            <a:pPr marL="457200" indent="-457200">
              <a:buFont typeface="Arial" panose="020B0604020202020204" pitchFamily="34" charset="0"/>
              <a:buChar char="•"/>
            </a:pPr>
            <a:r>
              <a:rPr lang="en-US" sz="3200" dirty="0" smtClean="0"/>
              <a:t>What/why</a:t>
            </a:r>
          </a:p>
          <a:p>
            <a:pPr marL="457200" indent="-457200">
              <a:buFont typeface="Arial" panose="020B0604020202020204" pitchFamily="34" charset="0"/>
              <a:buChar char="•"/>
            </a:pPr>
            <a:r>
              <a:rPr lang="en-US" sz="3200" dirty="0" smtClean="0"/>
              <a:t>Accreditation cycle</a:t>
            </a:r>
          </a:p>
          <a:p>
            <a:pPr marL="914400" lvl="1" indent="-457200">
              <a:buFont typeface="Arial" panose="020B0604020202020204" pitchFamily="34" charset="0"/>
              <a:buChar char="•"/>
            </a:pPr>
            <a:r>
              <a:rPr lang="en-US" sz="3200" dirty="0" smtClean="0"/>
              <a:t>QI and comprehensive evaluation</a:t>
            </a:r>
          </a:p>
          <a:p>
            <a:pPr marL="457200" indent="-457200">
              <a:buFont typeface="Arial" panose="020B0604020202020204" pitchFamily="34" charset="0"/>
              <a:buChar char="•"/>
            </a:pPr>
            <a:r>
              <a:rPr lang="en-US" sz="3200" dirty="0" smtClean="0"/>
              <a:t>Role of the Board in Accreditation</a:t>
            </a:r>
            <a:endParaRPr lang="en-US" sz="2400" dirty="0"/>
          </a:p>
        </p:txBody>
      </p:sp>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2" name="TextBox 1"/>
          <p:cNvSpPr txBox="1"/>
          <p:nvPr/>
        </p:nvSpPr>
        <p:spPr>
          <a:xfrm>
            <a:off x="212740" y="960817"/>
            <a:ext cx="8939463" cy="4832092"/>
          </a:xfrm>
          <a:prstGeom prst="rect">
            <a:avLst/>
          </a:prstGeom>
          <a:noFill/>
        </p:spPr>
        <p:txBody>
          <a:bodyPr wrap="square" rtlCol="0">
            <a:spAutoFit/>
          </a:bodyPr>
          <a:lstStyle/>
          <a:p>
            <a:r>
              <a:rPr lang="en-US" sz="2800" dirty="0" smtClean="0"/>
              <a:t>In order to receive federal support, public post-secondary institutions are required to have accreditation  from their regional accreditor:</a:t>
            </a:r>
          </a:p>
          <a:p>
            <a:pPr marL="742950" lvl="1" indent="-285750">
              <a:buFont typeface="Arial" panose="020B0604020202020204" pitchFamily="34" charset="0"/>
              <a:buChar char="•"/>
            </a:pPr>
            <a:r>
              <a:rPr lang="en-US" sz="2800" dirty="0" smtClean="0"/>
              <a:t>Since 1915, UW has been accredited  by the Higher Learning Commission (HLC, formerly the North Central Association)</a:t>
            </a:r>
          </a:p>
          <a:p>
            <a:pPr marL="742950" lvl="1" indent="-285750">
              <a:buFont typeface="Arial" panose="020B0604020202020204" pitchFamily="34" charset="0"/>
              <a:buChar char="•"/>
            </a:pPr>
            <a:r>
              <a:rPr lang="en-US" sz="2800" dirty="0" smtClean="0"/>
              <a:t>HLC is our “US Department of Education gateway.” They watch over and vouch for quality, rigor, robustness of our curriculum, student support, governance, finances.  </a:t>
            </a:r>
            <a:endParaRPr lang="en-US" sz="2800" dirty="0"/>
          </a:p>
          <a:p>
            <a:pPr marL="742950" lvl="1" indent="-285750">
              <a:buFont typeface="Arial" panose="020B0604020202020204" pitchFamily="34" charset="0"/>
              <a:buChar char="•"/>
            </a:pPr>
            <a:r>
              <a:rPr lang="en-US" sz="2800" dirty="0" smtClean="0"/>
              <a:t>Without accreditation, all federal funding is at risk.</a:t>
            </a:r>
          </a:p>
        </p:txBody>
      </p:sp>
      <p:sp>
        <p:nvSpPr>
          <p:cNvPr id="3" name="Title 2"/>
          <p:cNvSpPr>
            <a:spLocks noGrp="1"/>
          </p:cNvSpPr>
          <p:nvPr>
            <p:ph type="title"/>
          </p:nvPr>
        </p:nvSpPr>
        <p:spPr>
          <a:xfrm>
            <a:off x="567672" y="-50214"/>
            <a:ext cx="8229600" cy="1143000"/>
          </a:xfrm>
        </p:spPr>
        <p:txBody>
          <a:bodyPr>
            <a:normAutofit/>
          </a:bodyPr>
          <a:lstStyle/>
          <a:p>
            <a:r>
              <a:rPr lang="en-US" sz="4000" dirty="0" smtClean="0"/>
              <a:t>Reminder: HLC What &amp; Why</a:t>
            </a:r>
            <a:endParaRPr lang="en-US" sz="4000" dirty="0"/>
          </a:p>
        </p:txBody>
      </p:sp>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2" name="TextBox 1"/>
          <p:cNvSpPr txBox="1"/>
          <p:nvPr/>
        </p:nvSpPr>
        <p:spPr>
          <a:xfrm>
            <a:off x="567672" y="960817"/>
            <a:ext cx="7644343" cy="4493538"/>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t>In January, we spoke with you about our </a:t>
            </a:r>
            <a:r>
              <a:rPr lang="en-US" sz="2800" b="1" u="sng" dirty="0" smtClean="0"/>
              <a:t>HLC Quality Initiative Project</a:t>
            </a:r>
            <a:r>
              <a:rPr lang="en-US" sz="2800" dirty="0" smtClean="0"/>
              <a:t>, which is one part of the accreditation process.  </a:t>
            </a:r>
          </a:p>
          <a:p>
            <a:pPr marL="457200" indent="-457200">
              <a:buFont typeface="Wingdings" panose="05000000000000000000" pitchFamily="2" charset="2"/>
              <a:buChar char="ü"/>
            </a:pPr>
            <a:r>
              <a:rPr lang="en-US" sz="2800" dirty="0" smtClean="0"/>
              <a:t>This </a:t>
            </a:r>
            <a:r>
              <a:rPr lang="en-US" sz="2800" dirty="0"/>
              <a:t>time </a:t>
            </a:r>
            <a:r>
              <a:rPr lang="en-US" sz="2800" dirty="0" smtClean="0"/>
              <a:t>we’re starting </a:t>
            </a:r>
            <a:r>
              <a:rPr lang="en-US" sz="2800" dirty="0"/>
              <a:t>to prep </a:t>
            </a:r>
            <a:r>
              <a:rPr lang="en-US" sz="2800" dirty="0" smtClean="0"/>
              <a:t>you </a:t>
            </a:r>
            <a:r>
              <a:rPr lang="en-US" sz="2800" dirty="0"/>
              <a:t>for the </a:t>
            </a:r>
            <a:r>
              <a:rPr lang="en-US" sz="2800" b="1" u="sng" dirty="0"/>
              <a:t>10-year, on-site accreditation review</a:t>
            </a:r>
            <a:r>
              <a:rPr lang="en-US" sz="2800" dirty="0" smtClean="0"/>
              <a:t>, which is </a:t>
            </a:r>
            <a:r>
              <a:rPr lang="en-US" sz="2800" dirty="0"/>
              <a:t>about 2 years away, and </a:t>
            </a:r>
            <a:r>
              <a:rPr lang="en-US" sz="2800" dirty="0" smtClean="0"/>
              <a:t>review the </a:t>
            </a:r>
            <a:r>
              <a:rPr lang="en-US" sz="2800" dirty="0"/>
              <a:t>specifics of </a:t>
            </a:r>
            <a:r>
              <a:rPr lang="en-US" sz="2800" dirty="0" smtClean="0"/>
              <a:t>your </a:t>
            </a:r>
            <a:r>
              <a:rPr lang="en-US" sz="2800" dirty="0"/>
              <a:t>governance </a:t>
            </a:r>
            <a:r>
              <a:rPr lang="en-US" sz="2800" dirty="0" smtClean="0"/>
              <a:t>role.</a:t>
            </a:r>
            <a:r>
              <a:rPr lang="en-US" sz="2800" dirty="0"/>
              <a:t>  </a:t>
            </a:r>
            <a:endParaRPr lang="en-US" sz="2800" dirty="0" smtClean="0"/>
          </a:p>
          <a:p>
            <a:endParaRPr lang="en-US" sz="2400" dirty="0"/>
          </a:p>
          <a:p>
            <a:pPr marL="742950" lvl="1" indent="-285750">
              <a:buFont typeface="Arial" panose="020B0604020202020204" pitchFamily="34" charset="0"/>
              <a:buChar char="•"/>
            </a:pPr>
            <a:r>
              <a:rPr lang="en-US" sz="2400" dirty="0"/>
              <a:t>A</a:t>
            </a:r>
            <a:r>
              <a:rPr lang="en-US" sz="2400" dirty="0" smtClean="0"/>
              <a:t>ny </a:t>
            </a:r>
            <a:r>
              <a:rPr lang="en-US" sz="2400" dirty="0"/>
              <a:t>areas of weakness </a:t>
            </a:r>
            <a:r>
              <a:rPr lang="en-US" sz="2400" dirty="0" smtClean="0"/>
              <a:t>you might identify can </a:t>
            </a:r>
            <a:r>
              <a:rPr lang="en-US" sz="2400" dirty="0"/>
              <a:t>still be </a:t>
            </a:r>
            <a:r>
              <a:rPr lang="en-US" sz="2400" dirty="0" smtClean="0"/>
              <a:t>corrected or improved </a:t>
            </a:r>
            <a:r>
              <a:rPr lang="en-US" sz="2400" dirty="0"/>
              <a:t>at this time.</a:t>
            </a:r>
          </a:p>
          <a:p>
            <a:r>
              <a:rPr lang="en-US" dirty="0"/>
              <a:t> </a:t>
            </a:r>
          </a:p>
        </p:txBody>
      </p:sp>
      <p:sp>
        <p:nvSpPr>
          <p:cNvPr id="3" name="Title 2"/>
          <p:cNvSpPr>
            <a:spLocks noGrp="1"/>
          </p:cNvSpPr>
          <p:nvPr>
            <p:ph type="title"/>
          </p:nvPr>
        </p:nvSpPr>
        <p:spPr>
          <a:xfrm>
            <a:off x="567672" y="-50214"/>
            <a:ext cx="8229600" cy="1143000"/>
          </a:xfrm>
        </p:spPr>
        <p:txBody>
          <a:bodyPr>
            <a:normAutofit/>
          </a:bodyPr>
          <a:lstStyle/>
          <a:p>
            <a:r>
              <a:rPr lang="en-US" sz="4000" dirty="0" smtClean="0"/>
              <a:t>Reminder: HLC What &amp; Why</a:t>
            </a:r>
            <a:endParaRPr lang="en-US" sz="4000" dirty="0"/>
          </a:p>
        </p:txBody>
      </p:sp>
    </p:spTree>
    <p:extLst>
      <p:ext uri="{BB962C8B-B14F-4D97-AF65-F5344CB8AC3E}">
        <p14:creationId xmlns:p14="http://schemas.microsoft.com/office/powerpoint/2010/main" val="3937938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pic>
        <p:nvPicPr>
          <p:cNvPr id="5" name="Content Placeholder 4"/>
          <p:cNvPicPr>
            <a:picLocks noGrp="1" noChangeAspect="1"/>
          </p:cNvPicPr>
          <p:nvPr>
            <p:ph idx="1"/>
          </p:nvPr>
        </p:nvPicPr>
        <p:blipFill>
          <a:blip r:embed="rId2"/>
          <a:stretch>
            <a:fillRect/>
          </a:stretch>
        </p:blipFill>
        <p:spPr>
          <a:xfrm>
            <a:off x="1580088" y="618345"/>
            <a:ext cx="6594117" cy="5100066"/>
          </a:xfrm>
          <a:prstGeom prst="rect">
            <a:avLst/>
          </a:prstGeom>
        </p:spPr>
      </p:pic>
      <p:sp>
        <p:nvSpPr>
          <p:cNvPr id="6" name="TextBox 5"/>
          <p:cNvSpPr txBox="1"/>
          <p:nvPr/>
        </p:nvSpPr>
        <p:spPr>
          <a:xfrm>
            <a:off x="26470" y="1955682"/>
            <a:ext cx="1411646" cy="1169551"/>
          </a:xfrm>
          <a:prstGeom prst="rect">
            <a:avLst/>
          </a:prstGeom>
          <a:noFill/>
          <a:ln>
            <a:solidFill>
              <a:schemeClr val="accent2">
                <a:lumMod val="75000"/>
              </a:schemeClr>
            </a:solidFill>
          </a:ln>
        </p:spPr>
        <p:txBody>
          <a:bodyPr wrap="square" rtlCol="0">
            <a:spAutoFit/>
          </a:bodyPr>
          <a:lstStyle/>
          <a:p>
            <a:r>
              <a:rPr lang="en-US" sz="1400" dirty="0" smtClean="0"/>
              <a:t>UW QI proposal accepted 2015 = First Year Seminar implementation</a:t>
            </a:r>
            <a:endParaRPr lang="en-US" sz="1400" dirty="0"/>
          </a:p>
        </p:txBody>
      </p:sp>
      <p:cxnSp>
        <p:nvCxnSpPr>
          <p:cNvPr id="8" name="Straight Arrow Connector 7"/>
          <p:cNvCxnSpPr/>
          <p:nvPr/>
        </p:nvCxnSpPr>
        <p:spPr>
          <a:xfrm>
            <a:off x="1335505" y="2712520"/>
            <a:ext cx="2045369"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470" y="3250565"/>
            <a:ext cx="1667638" cy="3416320"/>
          </a:xfrm>
          <a:prstGeom prst="rect">
            <a:avLst/>
          </a:prstGeom>
          <a:noFill/>
          <a:ln>
            <a:solidFill>
              <a:schemeClr val="accent2">
                <a:lumMod val="75000"/>
              </a:schemeClr>
            </a:solidFill>
          </a:ln>
        </p:spPr>
        <p:txBody>
          <a:bodyPr wrap="square" rtlCol="0">
            <a:spAutoFit/>
          </a:bodyPr>
          <a:lstStyle/>
          <a:p>
            <a:r>
              <a:rPr lang="en-US" sz="1200" dirty="0" smtClean="0"/>
              <a:t>UW QI Report submitted Jan. 2017. During your meeting in January, we shared the report with you.  HLC notified us in March that our report and project were accepted based </a:t>
            </a:r>
            <a:r>
              <a:rPr lang="en-US" sz="1200" dirty="0"/>
              <a:t>on the </a:t>
            </a:r>
            <a:r>
              <a:rPr lang="en-US" sz="1200" dirty="0" smtClean="0"/>
              <a:t>“genuine </a:t>
            </a:r>
            <a:r>
              <a:rPr lang="en-US" sz="1200" dirty="0"/>
              <a:t>effort of </a:t>
            </a:r>
            <a:r>
              <a:rPr lang="en-US" sz="1200" dirty="0" smtClean="0"/>
              <a:t>the institution</a:t>
            </a:r>
            <a:r>
              <a:rPr lang="en-US" sz="1200" dirty="0"/>
              <a:t>, the seriousness of the undertaking, the significance of scope </a:t>
            </a:r>
            <a:r>
              <a:rPr lang="en-US" sz="1200" dirty="0" smtClean="0"/>
              <a:t>and impact </a:t>
            </a:r>
            <a:r>
              <a:rPr lang="en-US" sz="1200" dirty="0"/>
              <a:t>of the work, the genuineness of the commitment to the initiative, </a:t>
            </a:r>
            <a:r>
              <a:rPr lang="en-US" sz="1200" dirty="0" smtClean="0"/>
              <a:t>and adequate </a:t>
            </a:r>
            <a:r>
              <a:rPr lang="en-US" sz="1200" dirty="0"/>
              <a:t>resource provision</a:t>
            </a:r>
            <a:r>
              <a:rPr lang="en-US" sz="1200" dirty="0" smtClean="0"/>
              <a:t>.”</a:t>
            </a:r>
            <a:endParaRPr lang="en-US" sz="1050" dirty="0"/>
          </a:p>
        </p:txBody>
      </p:sp>
      <p:cxnSp>
        <p:nvCxnSpPr>
          <p:cNvPr id="11" name="Straight Arrow Connector 10"/>
          <p:cNvCxnSpPr/>
          <p:nvPr/>
        </p:nvCxnSpPr>
        <p:spPr>
          <a:xfrm>
            <a:off x="1533937" y="3859853"/>
            <a:ext cx="2653052" cy="1"/>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56621" y="3248125"/>
            <a:ext cx="1287379" cy="1477328"/>
          </a:xfrm>
          <a:prstGeom prst="rect">
            <a:avLst/>
          </a:prstGeom>
          <a:noFill/>
          <a:ln>
            <a:solidFill>
              <a:schemeClr val="accent2">
                <a:lumMod val="75000"/>
              </a:schemeClr>
            </a:solidFill>
          </a:ln>
        </p:spPr>
        <p:txBody>
          <a:bodyPr wrap="square" rtlCol="0">
            <a:spAutoFit/>
          </a:bodyPr>
          <a:lstStyle/>
          <a:p>
            <a:r>
              <a:rPr lang="en-US" dirty="0" smtClean="0"/>
              <a:t>UW begins preparing for evaluation visit</a:t>
            </a:r>
            <a:endParaRPr lang="en-US" dirty="0"/>
          </a:p>
        </p:txBody>
      </p:sp>
      <p:cxnSp>
        <p:nvCxnSpPr>
          <p:cNvPr id="14" name="Straight Arrow Connector 13"/>
          <p:cNvCxnSpPr/>
          <p:nvPr/>
        </p:nvCxnSpPr>
        <p:spPr>
          <a:xfrm flipH="1">
            <a:off x="3380874" y="3986789"/>
            <a:ext cx="457200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8" name="Oval 17"/>
          <p:cNvSpPr/>
          <p:nvPr/>
        </p:nvSpPr>
        <p:spPr>
          <a:xfrm>
            <a:off x="2292016" y="4375540"/>
            <a:ext cx="2909667" cy="143473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8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a:bodyPr>
          <a:lstStyle/>
          <a:p>
            <a:r>
              <a:rPr lang="en-US" sz="4000" dirty="0" smtClean="0"/>
              <a:t>A Board Guide to Accreditation</a:t>
            </a:r>
            <a:endParaRPr lang="en-US" sz="4000" dirty="0"/>
          </a:p>
        </p:txBody>
      </p:sp>
      <p:sp>
        <p:nvSpPr>
          <p:cNvPr id="5" name="Content Placeholder 4"/>
          <p:cNvSpPr>
            <a:spLocks noGrp="1"/>
          </p:cNvSpPr>
          <p:nvPr>
            <p:ph idx="1"/>
          </p:nvPr>
        </p:nvSpPr>
        <p:spPr>
          <a:xfrm>
            <a:off x="457200" y="1293312"/>
            <a:ext cx="8229600" cy="4525963"/>
          </a:xfrm>
        </p:spPr>
        <p:txBody>
          <a:bodyPr>
            <a:normAutofit/>
          </a:bodyPr>
          <a:lstStyle/>
          <a:p>
            <a:r>
              <a:rPr lang="en-US" dirty="0" smtClean="0">
                <a:hlinkClick r:id="rId3"/>
              </a:rPr>
              <a:t>HLC website</a:t>
            </a:r>
            <a:endParaRPr lang="en-US" dirty="0" smtClean="0"/>
          </a:p>
          <a:p>
            <a:pPr lvl="1"/>
            <a:r>
              <a:rPr lang="en-US" dirty="0" smtClean="0"/>
              <a:t>Our profile</a:t>
            </a:r>
          </a:p>
        </p:txBody>
      </p:sp>
    </p:spTree>
    <p:extLst>
      <p:ext uri="{BB962C8B-B14F-4D97-AF65-F5344CB8AC3E}">
        <p14:creationId xmlns:p14="http://schemas.microsoft.com/office/powerpoint/2010/main" val="405954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a:bodyPr>
          <a:lstStyle/>
          <a:p>
            <a:r>
              <a:rPr lang="en-US" sz="4000" dirty="0" smtClean="0">
                <a:hlinkClick r:id="rId3"/>
              </a:rPr>
              <a:t>HLC Guiding Value</a:t>
            </a:r>
            <a:endParaRPr lang="en-US" sz="4000" dirty="0"/>
          </a:p>
        </p:txBody>
      </p:sp>
      <p:sp>
        <p:nvSpPr>
          <p:cNvPr id="5" name="Content Placeholder 4"/>
          <p:cNvSpPr>
            <a:spLocks noGrp="1"/>
          </p:cNvSpPr>
          <p:nvPr>
            <p:ph idx="1"/>
          </p:nvPr>
        </p:nvSpPr>
        <p:spPr>
          <a:xfrm>
            <a:off x="192505" y="1417638"/>
            <a:ext cx="8771021" cy="4708525"/>
          </a:xfrm>
        </p:spPr>
        <p:txBody>
          <a:bodyPr>
            <a:normAutofit fontScale="32500" lnSpcReduction="20000"/>
          </a:bodyPr>
          <a:lstStyle/>
          <a:p>
            <a:pPr marL="0" indent="0">
              <a:buNone/>
            </a:pPr>
            <a:r>
              <a:rPr lang="en-US" sz="6500" i="1" dirty="0" smtClean="0"/>
              <a:t>#7.  Governance for the well-being of the institution.</a:t>
            </a:r>
          </a:p>
          <a:p>
            <a:pPr marL="0" indent="0">
              <a:buNone/>
            </a:pPr>
            <a:r>
              <a:rPr lang="en-US" sz="6500" dirty="0" smtClean="0"/>
              <a:t>“The </a:t>
            </a:r>
            <a:r>
              <a:rPr lang="en-US" sz="6500" dirty="0"/>
              <a:t>well-being of an institution requires that its governing board place that well-being above the interests of its own members and the interests of any other entity. </a:t>
            </a:r>
            <a:r>
              <a:rPr lang="en-US" sz="6500" dirty="0" smtClean="0"/>
              <a:t>Because HLC accredits the educational institution itself, and not the state system, religious organization, corporation, medical center or other entity that may own it, it </a:t>
            </a:r>
            <a:r>
              <a:rPr lang="en-US" sz="6500" dirty="0"/>
              <a:t>holds the governing board of an institution accountable for the key aspects of the institution’s operations. The governing board must have the independent authority for such accountability and must also hold itself independent of undue influence from individuals, be they donors, elected officials, supporters of athletics, shareholders, or others with personal or political interests.</a:t>
            </a:r>
          </a:p>
          <a:p>
            <a:endParaRPr lang="en-US" sz="6500" dirty="0" smtClean="0"/>
          </a:p>
          <a:p>
            <a:pPr marL="0" indent="0">
              <a:buNone/>
            </a:pPr>
            <a:r>
              <a:rPr lang="en-US" sz="6500" dirty="0" smtClean="0"/>
              <a:t>Governance </a:t>
            </a:r>
            <a:r>
              <a:rPr lang="en-US" sz="6500" dirty="0"/>
              <a:t>of a quality institution of higher education will include a significant role for faculty, in particular with regard to currency and sufficiency of the curriculum, expectations for student performance, qualifications of the instructional staff, and adequacy of resources for instructional support</a:t>
            </a:r>
            <a:r>
              <a:rPr lang="en-US" sz="6500" dirty="0" smtClean="0"/>
              <a:t>.”</a:t>
            </a:r>
            <a:endParaRPr lang="en-US" sz="6500" dirty="0"/>
          </a:p>
          <a:p>
            <a:pPr marL="0" indent="0">
              <a:buNone/>
            </a:pPr>
            <a:endParaRPr lang="en-US" sz="6500" i="1" dirty="0"/>
          </a:p>
        </p:txBody>
      </p:sp>
    </p:spTree>
    <p:extLst>
      <p:ext uri="{BB962C8B-B14F-4D97-AF65-F5344CB8AC3E}">
        <p14:creationId xmlns:p14="http://schemas.microsoft.com/office/powerpoint/2010/main" val="3968687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p:txBody>
          <a:bodyPr>
            <a:normAutofit/>
          </a:bodyPr>
          <a:lstStyle/>
          <a:p>
            <a:r>
              <a:rPr lang="en-US" sz="4000" dirty="0" smtClean="0"/>
              <a:t>Role of the Board</a:t>
            </a:r>
            <a:endParaRPr lang="en-US" sz="4000" dirty="0"/>
          </a:p>
        </p:txBody>
      </p:sp>
      <p:sp>
        <p:nvSpPr>
          <p:cNvPr id="5" name="Content Placeholder 4"/>
          <p:cNvSpPr>
            <a:spLocks noGrp="1"/>
          </p:cNvSpPr>
          <p:nvPr>
            <p:ph idx="1"/>
          </p:nvPr>
        </p:nvSpPr>
        <p:spPr>
          <a:xfrm>
            <a:off x="457200" y="1293312"/>
            <a:ext cx="8229600" cy="4525963"/>
          </a:xfrm>
        </p:spPr>
        <p:txBody>
          <a:bodyPr>
            <a:normAutofit/>
          </a:bodyPr>
          <a:lstStyle/>
          <a:p>
            <a:r>
              <a:rPr lang="en-US" dirty="0" smtClean="0"/>
              <a:t>Assumed Practices </a:t>
            </a:r>
            <a:r>
              <a:rPr lang="en-US" dirty="0" smtClean="0">
                <a:sym typeface="Wingdings" panose="05000000000000000000" pitchFamily="2" charset="2"/>
              </a:rPr>
              <a:t> </a:t>
            </a:r>
            <a:r>
              <a:rPr lang="en-US" dirty="0" smtClean="0"/>
              <a:t>translation:  a </a:t>
            </a:r>
            <a:r>
              <a:rPr lang="en-US" dirty="0"/>
              <a:t>set of practices shared by institutions of higher education in the United States. </a:t>
            </a:r>
            <a:r>
              <a:rPr lang="en-US" dirty="0" smtClean="0"/>
              <a:t>They are </a:t>
            </a:r>
            <a:r>
              <a:rPr lang="en-US" dirty="0"/>
              <a:t>(1) generally matters to be determined as </a:t>
            </a:r>
            <a:r>
              <a:rPr lang="en-US" u="sng" dirty="0"/>
              <a:t>facts</a:t>
            </a:r>
            <a:r>
              <a:rPr lang="en-US" dirty="0"/>
              <a:t>, rather than matters requiring professional judgment and (2) </a:t>
            </a:r>
            <a:r>
              <a:rPr lang="en-US" u="sng" dirty="0"/>
              <a:t>unlikely to vary </a:t>
            </a:r>
            <a:r>
              <a:rPr lang="en-US" dirty="0"/>
              <a:t>by institutional mission or </a:t>
            </a:r>
            <a:r>
              <a:rPr lang="en-US" dirty="0" smtClean="0"/>
              <a:t>context.</a:t>
            </a:r>
          </a:p>
          <a:p>
            <a:pPr lvl="1"/>
            <a:r>
              <a:rPr lang="en-US" dirty="0" smtClean="0"/>
              <a:t>Assumed Practices A1, A8, and A9 specifically discuss the governing board of the institution</a:t>
            </a:r>
          </a:p>
          <a:p>
            <a:pPr marL="457200" lvl="1" indent="0">
              <a:buNone/>
            </a:pPr>
            <a:endParaRPr lang="en-US" dirty="0"/>
          </a:p>
        </p:txBody>
      </p:sp>
    </p:spTree>
    <p:extLst>
      <p:ext uri="{BB962C8B-B14F-4D97-AF65-F5344CB8AC3E}">
        <p14:creationId xmlns:p14="http://schemas.microsoft.com/office/powerpoint/2010/main" val="391424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00" y="5819275"/>
            <a:ext cx="9433097" cy="1471564"/>
          </a:xfrm>
          <a:prstGeom prst="rect">
            <a:avLst/>
          </a:prstGeom>
        </p:spPr>
      </p:pic>
      <p:sp>
        <p:nvSpPr>
          <p:cNvPr id="3" name="Title 2"/>
          <p:cNvSpPr>
            <a:spLocks noGrp="1"/>
          </p:cNvSpPr>
          <p:nvPr>
            <p:ph type="title"/>
          </p:nvPr>
        </p:nvSpPr>
        <p:spPr>
          <a:xfrm>
            <a:off x="0" y="274638"/>
            <a:ext cx="8903368" cy="1143000"/>
          </a:xfrm>
        </p:spPr>
        <p:txBody>
          <a:bodyPr>
            <a:normAutofit/>
          </a:bodyPr>
          <a:lstStyle/>
          <a:p>
            <a:r>
              <a:rPr lang="en-US" sz="3200" dirty="0" smtClean="0"/>
              <a:t>Role of the Board – Assumed Practice A: Integrity</a:t>
            </a:r>
            <a:endParaRPr lang="en-US" sz="3200" dirty="0"/>
          </a:p>
        </p:txBody>
      </p:sp>
      <p:sp>
        <p:nvSpPr>
          <p:cNvPr id="5" name="Content Placeholder 4"/>
          <p:cNvSpPr>
            <a:spLocks noGrp="1"/>
          </p:cNvSpPr>
          <p:nvPr>
            <p:ph idx="1"/>
          </p:nvPr>
        </p:nvSpPr>
        <p:spPr>
          <a:xfrm>
            <a:off x="457200" y="1293312"/>
            <a:ext cx="8229600" cy="4525963"/>
          </a:xfrm>
        </p:spPr>
        <p:txBody>
          <a:bodyPr>
            <a:normAutofit/>
          </a:bodyPr>
          <a:lstStyle/>
          <a:p>
            <a:r>
              <a:rPr lang="en-US" dirty="0" smtClean="0"/>
              <a:t>A1: </a:t>
            </a:r>
            <a:r>
              <a:rPr lang="en-US" dirty="0"/>
              <a:t>The institution has a conflict of interest policy that ensures that the governing board and the senior administrative personnel act in the best interest of the institution </a:t>
            </a:r>
            <a:endParaRPr lang="en-US" dirty="0" smtClean="0"/>
          </a:p>
          <a:p>
            <a:pPr marL="457200" lvl="1" indent="0">
              <a:buNone/>
            </a:pPr>
            <a:endParaRPr lang="en-US" dirty="0"/>
          </a:p>
        </p:txBody>
      </p:sp>
    </p:spTree>
    <p:extLst>
      <p:ext uri="{BB962C8B-B14F-4D97-AF65-F5344CB8AC3E}">
        <p14:creationId xmlns:p14="http://schemas.microsoft.com/office/powerpoint/2010/main" val="12774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1C1D9-3CE0-49A8-897E-E6A5E1A1501F}">
  <ds:schemaRef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CA346E6-3866-46F9-AF6A-A8C260FCF964}">
  <ds:schemaRefs>
    <ds:schemaRef ds:uri="http://schemas.microsoft.com/sharepoint/v3/contenttype/forms"/>
  </ds:schemaRefs>
</ds:datastoreItem>
</file>

<file path=customXml/itemProps3.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1952</TotalTime>
  <Words>1267</Words>
  <Application>Microsoft Office PowerPoint</Application>
  <PresentationFormat>On-screen Show (4:3)</PresentationFormat>
  <Paragraphs>83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PowerPoint Presentation</vt:lpstr>
      <vt:lpstr>Reminder: HLC What &amp; Why</vt:lpstr>
      <vt:lpstr>Reminder: HLC What &amp; Why</vt:lpstr>
      <vt:lpstr>Where are we now?</vt:lpstr>
      <vt:lpstr>A Board Guide to Accreditation</vt:lpstr>
      <vt:lpstr>HLC Guiding Value</vt:lpstr>
      <vt:lpstr>Role of the Board</vt:lpstr>
      <vt:lpstr>Role of the Board – Assumed Practice A: Integrity</vt:lpstr>
      <vt:lpstr>Role of the Board – Assumed Practice A: Integrity</vt:lpstr>
      <vt:lpstr>Role of the Board – Assumed Practice A: Integrity</vt:lpstr>
      <vt:lpstr>Role of the Board in the Criteria for Accreditation</vt:lpstr>
      <vt:lpstr>Role of the Board – Specifics in HLC Criteria</vt:lpstr>
      <vt:lpstr>Role of the Board - Specifics in HLC Criteria</vt:lpstr>
      <vt:lpstr>Role of the Board - Specifics in HLC Criteria</vt:lpstr>
      <vt:lpstr>Role of the Board - Specifics in HLC Criteria</vt:lpstr>
      <vt:lpstr>AGB/CHEA Joint Advisory Statement</vt:lpstr>
      <vt:lpstr>Upshot: A Board Guide to Accreditation </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VPSA</dc:creator>
  <cp:lastModifiedBy>Anne M. Alexander</cp:lastModifiedBy>
  <cp:revision>105</cp:revision>
  <cp:lastPrinted>2016-03-15T16:21:03Z</cp:lastPrinted>
  <dcterms:created xsi:type="dcterms:W3CDTF">2014-04-07T17:38:45Z</dcterms:created>
  <dcterms:modified xsi:type="dcterms:W3CDTF">2017-09-11T13:34:56Z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