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7"/>
  </p:notesMasterIdLst>
  <p:sldIdLst>
    <p:sldId id="377" r:id="rId5"/>
    <p:sldId id="37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3250" autoAdjust="0"/>
  </p:normalViewPr>
  <p:slideViewPr>
    <p:cSldViewPr>
      <p:cViewPr varScale="1">
        <p:scale>
          <a:sx n="131" d="100"/>
          <a:sy n="131" d="100"/>
        </p:scale>
        <p:origin x="90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7.9016353550827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56158442171606E-2"/>
                  <c:y val="6.5107263144505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028749696001231"/>
          <c:y val="3.271989962462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478E-2"/>
                  <c:y val="3.27198996246228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10719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5331660410381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1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  <c:majorUnit val="2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0932868237979608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15280499142987E-2"/>
                  <c:y val="1.7103386605220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130586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133680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50000"/>
          <c:min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079166666666666"/>
          <c:y val="9.5850214040320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3626247562234715"/>
          <c:w val="0.52937664041994748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000000000000019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41-482F-89B2-BC9D52DC2DEA}"/>
                </c:ext>
              </c:extLst>
            </c:dLbl>
            <c:dLbl>
              <c:idx val="1"/>
              <c:layout>
                <c:manualLayout>
                  <c:x val="-8.3333333333333332E-3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8.3333333333334095E-3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41-482F-89B2-BC9D52DC2DEA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41-482F-89B2-BC9D52DC2D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1339</c:v>
                </c:pt>
                <c:pt idx="1">
                  <c:v>1552</c:v>
                </c:pt>
                <c:pt idx="2">
                  <c:v>1866</c:v>
                </c:pt>
                <c:pt idx="3">
                  <c:v>3519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833333333333294E-2"/>
                  <c:y val="-8.78616812179881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5000000000000001E-2"/>
                  <c:y val="-9.58502140403204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3.3333333333333257E-2"/>
                  <c:y val="7.66801712322563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1891</c:v>
                </c:pt>
                <c:pt idx="1">
                  <c:v>1552</c:v>
                </c:pt>
                <c:pt idx="2">
                  <c:v>1973</c:v>
                </c:pt>
                <c:pt idx="3">
                  <c:v>3007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0229989496136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311909530827575E-17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0"/>
                  <c:y val="1.752102753238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174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2.3361370043181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173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In/Out of State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0.73061</cdr:x>
      <cdr:y>0.21446</cdr:y>
    </cdr:from>
    <cdr:to>
      <cdr:x>0.98125</cdr:x>
      <cdr:y>0.82305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2226899" y="284156"/>
          <a:ext cx="763951" cy="806375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chemeClr val="tx1"/>
          </a:solidFill>
          <a:prstDash val="dash"/>
        </a:ln>
      </cdr:spPr>
      <cdr:txBody>
        <a:bodyPr xmlns:a="http://schemas.openxmlformats.org/drawingml/2006/main" vert="horz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Wingdings" pitchFamily="2" charset="2"/>
            <a:buNone/>
            <a:tabLst/>
          </a:pPr>
          <a:r>
            <a:rPr kumimoji="0" lang="en-US" sz="800" b="0" i="0" u="sng" strike="noStrike" kern="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rPr>
            <a:t>Spr</a:t>
          </a:r>
          <a:r>
            <a: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rPr>
            <a:t> ‘18 Jan 1:</a:t>
          </a:r>
          <a:endParaRPr kumimoji="0" lang="en-US" sz="800" b="0" i="0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endParaRP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FR    +552</a:t>
          </a: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err="1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Soph</a:t>
          </a: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 + 0</a:t>
          </a:r>
          <a:r>
            <a: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rPr>
            <a:t> </a:t>
          </a:r>
          <a:endParaRPr lang="en-US" sz="800" kern="0" noProof="0" dirty="0">
            <a:solidFill>
              <a:srgbClr val="000000"/>
            </a:solidFill>
            <a:latin typeface="Arial Narrow"/>
            <a:ea typeface="ＭＳ Ｐゴシック" pitchFamily="-106" charset="-128"/>
          </a:endParaRP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JR     +107</a:t>
          </a:r>
        </a:p>
        <a:p xmlns:a="http://schemas.openxmlformats.org/drawingml/2006/main">
          <a:pPr marL="171450" marR="0" indent="-171450" algn="l" defTabSz="914400" rtl="0" eaLnBrk="0" fontAlgn="base" latinLnBrk="0" hangingPunct="0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 typeface="Arial" panose="020B0604020202020204" pitchFamily="34" charset="0"/>
            <a:buChar char="•"/>
            <a:tabLst/>
          </a:pPr>
          <a:r>
            <a:rPr lang="en-US" sz="800" kern="0" dirty="0" smtClean="0">
              <a:solidFill>
                <a:srgbClr val="000000"/>
              </a:solidFill>
              <a:latin typeface="Arial Narrow"/>
              <a:ea typeface="ＭＳ Ｐゴシック" pitchFamily="-106" charset="-128"/>
            </a:rPr>
            <a:t>SR   - 512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708025"/>
            <a:ext cx="47259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5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Arial Narrow" panose="020B0606020202030204" pitchFamily="34" charset="0"/>
              </a:rPr>
              <a:t>Enrollment </a:t>
            </a:r>
            <a:r>
              <a:rPr lang="en-US" smtClean="0">
                <a:latin typeface="Arial Narrow" panose="020B0606020202030204" pitchFamily="34" charset="0"/>
              </a:rPr>
              <a:t>Report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1/17/2018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2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Spring 2018 Enrollment as of January 1</a:t>
            </a:r>
            <a:r>
              <a:rPr lang="en-US" baseline="30000" dirty="0" smtClean="0"/>
              <a:t>st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Spring 2018 enrollment numbers below are preliminary and reflect numbers </a:t>
            </a:r>
            <a:r>
              <a:rPr lang="en-US" dirty="0"/>
              <a:t>from </a:t>
            </a:r>
            <a:r>
              <a:rPr lang="en-US" dirty="0" smtClean="0"/>
              <a:t>January 1</a:t>
            </a:r>
            <a:r>
              <a:rPr lang="en-US" baseline="30000" dirty="0" smtClean="0"/>
              <a:t>st</a:t>
            </a:r>
            <a:r>
              <a:rPr lang="en-US" dirty="0" smtClean="0"/>
              <a:t>, 2018.  The Spring 2017 enrollment comparisons reflect numbers from January 2</a:t>
            </a:r>
            <a:r>
              <a:rPr lang="en-US" baseline="30000" dirty="0" smtClean="0"/>
              <a:t>nd</a:t>
            </a:r>
            <a:r>
              <a:rPr lang="en-US" dirty="0" smtClean="0"/>
              <a:t>, 2017.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2017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2018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5568" y="4758742"/>
            <a:ext cx="2204502" cy="1467242"/>
            <a:chOff x="1506118" y="1904772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2"/>
              <a:ext cx="2228915" cy="1675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3" y="1928423"/>
              <a:ext cx="2101926" cy="1652286"/>
              <a:chOff x="3482890" y="3553136"/>
              <a:chExt cx="2101926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>
                  <p:ext uri="{D42A27DB-BD31-4B8C-83A1-F6EECF244321}">
                    <p14:modId xmlns:p14="http://schemas.microsoft.com/office/powerpoint/2010/main" val="3292566749"/>
                  </p:ext>
                </p:extLst>
              </p:nvPr>
            </p:nvGraphicFramePr>
            <p:xfrm>
              <a:off x="3482890" y="3553136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005444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Spring ’18 January 1</a:t>
                </a:r>
                <a:r>
                  <a:rPr kumimoji="0" lang="en-US" sz="800" b="0" i="0" u="sng" strike="noStrike" kern="0" cap="none" spc="0" normalizeH="0" baseline="30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st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+ 4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+0.2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38921"/>
            <a:ext cx="3159680" cy="1627767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3716795"/>
                </p:ext>
              </p:extLst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35832" y="2443736"/>
              <a:ext cx="1067462" cy="584419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‘18 Jan</a:t>
              </a:r>
              <a:r>
                <a:rPr kumimoji="0" lang="en-US" sz="80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1</a:t>
              </a:r>
              <a:r>
                <a:rPr kumimoji="0" lang="en-US" sz="80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st</a:t>
              </a:r>
              <a:r>
                <a:rPr lang="en-US" sz="800" u="sng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+ 12.5% In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80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-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 7% Out of State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408312" y="1691509"/>
            <a:ext cx="2965857" cy="1167186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88337" y="1581657"/>
                <a:ext cx="941924" cy="1163581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Spring ‘18 Jan 1: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+113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+1.7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>
                <p:ext uri="{D42A27DB-BD31-4B8C-83A1-F6EECF244321}">
                  <p14:modId xmlns:p14="http://schemas.microsoft.com/office/powerpoint/2010/main" val="1766277486"/>
                </p:ext>
              </p:extLst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95" name="Group 94"/>
          <p:cNvGrpSpPr/>
          <p:nvPr/>
        </p:nvGrpSpPr>
        <p:grpSpPr>
          <a:xfrm>
            <a:off x="3472235" y="3039720"/>
            <a:ext cx="2901934" cy="1485086"/>
            <a:chOff x="3501969" y="1581405"/>
            <a:chExt cx="3060331" cy="1570737"/>
          </a:xfrm>
        </p:grpSpPr>
        <p:graphicFrame>
          <p:nvGraphicFramePr>
            <p:cNvPr id="92" name="Chart 91"/>
            <p:cNvGraphicFramePr/>
            <p:nvPr>
              <p:extLst>
                <p:ext uri="{D42A27DB-BD31-4B8C-83A1-F6EECF244321}">
                  <p14:modId xmlns:p14="http://schemas.microsoft.com/office/powerpoint/2010/main" val="3825766952"/>
                </p:ext>
              </p:extLst>
            </p:nvPr>
          </p:nvGraphicFramePr>
          <p:xfrm>
            <a:off x="3501969" y="1581405"/>
            <a:ext cx="3060331" cy="15707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6" name="Rectangle 75"/>
            <p:cNvSpPr/>
            <p:nvPr/>
          </p:nvSpPr>
          <p:spPr>
            <a:xfrm>
              <a:off x="3501969" y="1601137"/>
              <a:ext cx="3060331" cy="14063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89894" y="3201882"/>
            <a:ext cx="3034645" cy="1324984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973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As of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Spring ‘18 January 1</a:t>
                </a:r>
                <a:r>
                  <a:rPr lang="en-US" sz="800" u="sng" kern="0" baseline="3000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2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+ 5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>
                <p:ext uri="{D42A27DB-BD31-4B8C-83A1-F6EECF244321}">
                  <p14:modId xmlns:p14="http://schemas.microsoft.com/office/powerpoint/2010/main" val="3875423602"/>
                </p:ext>
              </p:extLst>
            </p:nvPr>
          </p:nvGraphicFramePr>
          <p:xfrm>
            <a:off x="2947532" y="-1480578"/>
            <a:ext cx="2843668" cy="15272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6596318" y="2000955"/>
            <a:ext cx="2395282" cy="2224350"/>
            <a:chOff x="6636104" y="2292062"/>
            <a:chExt cx="2521751" cy="1829680"/>
          </a:xfrm>
        </p:grpSpPr>
        <p:sp>
          <p:nvSpPr>
            <p:cNvPr id="53" name="TextBox 52"/>
            <p:cNvSpPr txBox="1"/>
            <p:nvPr/>
          </p:nvSpPr>
          <p:spPr>
            <a:xfrm>
              <a:off x="8330602" y="2657070"/>
              <a:ext cx="747029" cy="703805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‘17 January</a:t>
              </a:r>
              <a:r>
                <a:rPr kumimoji="0" lang="en-US" sz="8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</a:t>
              </a:r>
              <a:r>
                <a:rPr kumimoji="0" lang="en-US" sz="800" b="0" i="0" u="sng" strike="noStrike" kern="0" cap="none" spc="0" normalizeH="0" baseline="30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nd</a:t>
              </a: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R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3 Students not classified by residency as of Jan. 2</a:t>
              </a:r>
              <a:r>
                <a:rPr lang="en-US" sz="800" kern="0" baseline="3000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nd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.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36104" y="2292062"/>
              <a:ext cx="2521751" cy="1829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51730" y="3357126"/>
            <a:ext cx="880447" cy="941796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Spring ‘18 January 1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st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>
                <a:latin typeface="Arial Narrow"/>
                <a:ea typeface="ＭＳ Ｐゴシック" pitchFamily="-106" charset="-128"/>
              </a:rPr>
              <a:t>+</a:t>
            </a: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 3,094 SCH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+2.4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latin typeface="Arial Narrow"/>
                <a:ea typeface="ＭＳ Ｐゴシック" pitchFamily="-106" charset="-128"/>
              </a:rPr>
              <a:t>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3093538998"/>
              </p:ext>
            </p:extLst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6" name="Chart 85"/>
          <p:cNvGraphicFramePr/>
          <p:nvPr>
            <p:extLst>
              <p:ext uri="{D42A27DB-BD31-4B8C-83A1-F6EECF244321}">
                <p14:modId xmlns:p14="http://schemas.microsoft.com/office/powerpoint/2010/main" val="3175979870"/>
              </p:ext>
            </p:extLst>
          </p:nvPr>
        </p:nvGraphicFramePr>
        <p:xfrm>
          <a:off x="189894" y="1663266"/>
          <a:ext cx="2500210" cy="12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7" name="Rectangle 86"/>
          <p:cNvSpPr/>
          <p:nvPr/>
        </p:nvSpPr>
        <p:spPr>
          <a:xfrm>
            <a:off x="199422" y="1601503"/>
            <a:ext cx="3035001" cy="1397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281105" y="1953827"/>
            <a:ext cx="923808" cy="81868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Spring ‘18 January 1</a:t>
            </a:r>
            <a:r>
              <a:rPr kumimoji="0" lang="en-US" sz="8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st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: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- 7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- 3</a:t>
            </a:r>
            <a:r>
              <a:rPr kumimoji="0" lang="en-US" sz="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1" y="5985054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99851" y="5976013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523981" y="5993331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49006" y="5993331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504558565"/>
              </p:ext>
            </p:extLst>
          </p:nvPr>
        </p:nvGraphicFramePr>
        <p:xfrm>
          <a:off x="6621865" y="2016470"/>
          <a:ext cx="1560029" cy="217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283116732"/>
              </p:ext>
            </p:extLst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8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F78CDF-8A4A-486C-9176-7F29442CA8D7}">
  <ds:schemaRefs>
    <ds:schemaRef ds:uri="http://purl.org/dc/dcmitype/"/>
    <ds:schemaRef ds:uri="ed62a656-40af-4a34-ab28-29404ce770a4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13974</TotalTime>
  <Words>231</Words>
  <Application>Microsoft Office PowerPoint</Application>
  <PresentationFormat>On-screen Show (4:3)</PresentationFormat>
  <Paragraphs>68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Enrollment Report </vt:lpstr>
      <vt:lpstr>Preliminary Spring 2018 Enrollment as of January 1st, 2018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Bruce Moore</cp:lastModifiedBy>
  <cp:revision>461</cp:revision>
  <cp:lastPrinted>2018-01-04T22:49:49Z</cp:lastPrinted>
  <dcterms:created xsi:type="dcterms:W3CDTF">2016-07-20T07:12:02Z</dcterms:created>
  <dcterms:modified xsi:type="dcterms:W3CDTF">2018-01-17T18:40:30Z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