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267" r:id="rId5"/>
    <p:sldId id="346" r:id="rId6"/>
    <p:sldId id="348" r:id="rId7"/>
    <p:sldId id="349" r:id="rId8"/>
    <p:sldId id="347" r:id="rId9"/>
    <p:sldId id="350" r:id="rId10"/>
    <p:sldId id="351" r:id="rId11"/>
    <p:sldId id="352" r:id="rId12"/>
    <p:sldId id="353" r:id="rId13"/>
    <p:sldId id="282" r:id="rId14"/>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767ACE82-DA56-40A0-8691-007331E28EB0}" type="datetimeFigureOut">
              <a:rPr lang="en-US" smtClean="0"/>
              <a:t>7/9/2018</a:t>
            </a:fld>
            <a:endParaRPr lang="en-US" dirty="0"/>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A9ED1CEA-2154-4962-9480-5CD49554ACDD}" type="slidenum">
              <a:rPr lang="en-US" smtClean="0"/>
              <a:t>‹#›</a:t>
            </a:fld>
            <a:endParaRPr lang="en-US" dirty="0"/>
          </a:p>
        </p:txBody>
      </p:sp>
    </p:spTree>
    <p:extLst>
      <p:ext uri="{BB962C8B-B14F-4D97-AF65-F5344CB8AC3E}">
        <p14:creationId xmlns:p14="http://schemas.microsoft.com/office/powerpoint/2010/main" val="59220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D6BB618F-A430-481D-B11F-6DDB8C151A42}" type="datetimeFigureOut">
              <a:rPr lang="en-US" smtClean="0"/>
              <a:t>7/9/2018</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79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4410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92043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9404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04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51657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8157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0335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96931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0C750D3-B930-3946-8189-8B6C097983EC}" type="datetimeFigureOut">
              <a:rPr lang="en-US" smtClean="0"/>
              <a:t>7/9/2018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13644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6834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0C750D3-B930-3946-8189-8B6C097983EC}" type="datetimeFigureOut">
              <a:rPr lang="en-US" smtClean="0"/>
              <a:t>7/9/2018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DCFF7D9-5687-704F-8252-9A16310B396B}"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15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sp>
        <p:nvSpPr>
          <p:cNvPr id="2" name="TextBox 1"/>
          <p:cNvSpPr txBox="1"/>
          <p:nvPr/>
        </p:nvSpPr>
        <p:spPr>
          <a:xfrm>
            <a:off x="4270718" y="181724"/>
            <a:ext cx="4849906" cy="4962897"/>
          </a:xfrm>
          <a:prstGeom prst="rect">
            <a:avLst/>
          </a:prstGeom>
          <a:noFill/>
        </p:spPr>
        <p:txBody>
          <a:bodyPr wrap="square" rtlCol="0">
            <a:spAutoFit/>
          </a:bodyPr>
          <a:lstStyle/>
          <a:p>
            <a:pPr algn="ctr"/>
            <a:endParaRPr lang="en-US" sz="4000" dirty="0"/>
          </a:p>
          <a:p>
            <a:pPr algn="ctr"/>
            <a:r>
              <a:rPr lang="en-US" sz="4000" dirty="0" smtClean="0"/>
              <a:t>Educational Attainment Planning Grants</a:t>
            </a:r>
            <a:endParaRPr lang="en-US" sz="4000" dirty="0"/>
          </a:p>
          <a:p>
            <a:pPr algn="ctr"/>
            <a:endParaRPr lang="en-US" i="1" dirty="0"/>
          </a:p>
          <a:p>
            <a:pPr algn="ctr"/>
            <a:endParaRPr lang="en-US" sz="1050" i="1" dirty="0"/>
          </a:p>
          <a:p>
            <a:pPr algn="ctr"/>
            <a:r>
              <a:rPr lang="en-US" sz="4000" i="1" dirty="0"/>
              <a:t>Board of Trustees</a:t>
            </a:r>
          </a:p>
          <a:p>
            <a:pPr algn="ctr"/>
            <a:r>
              <a:rPr lang="en-US" sz="2800" i="1" dirty="0" smtClean="0"/>
              <a:t>July 2018</a:t>
            </a:r>
            <a:endParaRPr lang="en-US" sz="2800" i="1" dirty="0"/>
          </a:p>
          <a:p>
            <a:pPr algn="ctr"/>
            <a:endParaRPr lang="en-US" sz="2000" i="1" dirty="0" smtClean="0"/>
          </a:p>
          <a:p>
            <a:pPr algn="ctr"/>
            <a:r>
              <a:rPr lang="en-US" sz="2000" i="1" dirty="0" smtClean="0"/>
              <a:t>President Laurie Nichols and</a:t>
            </a:r>
          </a:p>
          <a:p>
            <a:pPr algn="ctr"/>
            <a:r>
              <a:rPr lang="en-US" sz="2000" i="1" dirty="0" smtClean="0"/>
              <a:t>Director of Transfer Relations Mary Aguayo</a:t>
            </a:r>
          </a:p>
        </p:txBody>
      </p:sp>
      <p:pic>
        <p:nvPicPr>
          <p:cNvPr id="12" name="Picture 11"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5362779" y="45253"/>
            <a:ext cx="3326813" cy="4093428"/>
          </a:xfrm>
          <a:prstGeom prst="rect">
            <a:avLst/>
          </a:prstGeom>
          <a:no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endParaRPr lang="en-US" sz="2800" dirty="0"/>
          </a:p>
          <a:p>
            <a:r>
              <a:rPr lang="en-US" sz="3600" dirty="0"/>
              <a:t>Questions?</a:t>
            </a:r>
          </a:p>
          <a:p>
            <a:endParaRPr lang="en-US" sz="2800" dirty="0"/>
          </a:p>
          <a:p>
            <a:endParaRPr lang="en-US" sz="2800" dirty="0"/>
          </a:p>
        </p:txBody>
      </p:sp>
    </p:spTree>
    <p:extLst>
      <p:ext uri="{BB962C8B-B14F-4D97-AF65-F5344CB8AC3E}">
        <p14:creationId xmlns:p14="http://schemas.microsoft.com/office/powerpoint/2010/main" val="3446110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Attainment Goal</a:t>
            </a:r>
            <a:endParaRPr lang="en-US" dirty="0"/>
          </a:p>
        </p:txBody>
      </p:sp>
      <p:sp>
        <p:nvSpPr>
          <p:cNvPr id="3" name="Content Placeholder 2"/>
          <p:cNvSpPr>
            <a:spLocks noGrp="1"/>
          </p:cNvSpPr>
          <p:nvPr>
            <p:ph idx="1"/>
          </p:nvPr>
        </p:nvSpPr>
        <p:spPr/>
        <p:txBody>
          <a:bodyPr/>
          <a:lstStyle/>
          <a:p>
            <a:r>
              <a:rPr lang="en-US" dirty="0"/>
              <a:t>In November of 2017, the University of Wyoming Board of Trustees and the Wyoming Community College Commission formally adopted a statewide attainment </a:t>
            </a:r>
            <a:r>
              <a:rPr lang="en-US" dirty="0" smtClean="0"/>
              <a:t>goal.</a:t>
            </a:r>
          </a:p>
          <a:p>
            <a:r>
              <a:rPr lang="en-US" dirty="0" smtClean="0"/>
              <a:t>The attainment goal was formally endorsed and increased by ENDOW in their December 2017 report.</a:t>
            </a:r>
          </a:p>
          <a:p>
            <a:r>
              <a:rPr lang="en-US" dirty="0" smtClean="0"/>
              <a:t>Governor Matt Mead issued </a:t>
            </a:r>
            <a:r>
              <a:rPr lang="en-US" dirty="0"/>
              <a:t>an executive order on January 26, 2018 stating Wyoming will </a:t>
            </a:r>
            <a:r>
              <a:rPr lang="en-US" dirty="0" smtClean="0"/>
              <a:t>achieve these levels of </a:t>
            </a:r>
            <a:r>
              <a:rPr lang="en-US" dirty="0"/>
              <a:t>post-secondary </a:t>
            </a:r>
            <a:r>
              <a:rPr lang="en-US" dirty="0" smtClean="0"/>
              <a:t>educational attainment:</a:t>
            </a:r>
            <a:endParaRPr lang="en-US" sz="2800" dirty="0" smtClean="0"/>
          </a:p>
          <a:p>
            <a:pPr lvl="1">
              <a:buFont typeface="Wingdings" panose="05000000000000000000" pitchFamily="2" charset="2"/>
              <a:buChar char="§"/>
            </a:pPr>
            <a:r>
              <a:rPr lang="en-US" sz="2400" dirty="0" smtClean="0"/>
              <a:t> 	67</a:t>
            </a:r>
            <a:r>
              <a:rPr lang="en-US" sz="2400" dirty="0"/>
              <a:t>% </a:t>
            </a:r>
            <a:r>
              <a:rPr lang="en-US" sz="2400" dirty="0" smtClean="0"/>
              <a:t>by 2025</a:t>
            </a:r>
          </a:p>
          <a:p>
            <a:pPr lvl="1">
              <a:buFont typeface="Wingdings" panose="05000000000000000000" pitchFamily="2" charset="2"/>
              <a:buChar char="§"/>
            </a:pPr>
            <a:r>
              <a:rPr lang="en-US" sz="2400" dirty="0" smtClean="0"/>
              <a:t> 	82</a:t>
            </a:r>
            <a:r>
              <a:rPr lang="en-US" sz="2400" dirty="0"/>
              <a:t>% by </a:t>
            </a:r>
            <a:r>
              <a:rPr lang="en-US" sz="2400" dirty="0" smtClean="0"/>
              <a:t>2040</a:t>
            </a:r>
          </a:p>
        </p:txBody>
      </p:sp>
      <p:pic>
        <p:nvPicPr>
          <p:cNvPr id="6" name="Picture 5"/>
          <p:cNvPicPr>
            <a:picLocks noChangeAspect="1"/>
          </p:cNvPicPr>
          <p:nvPr/>
        </p:nvPicPr>
        <p:blipFill>
          <a:blip r:embed="rId2"/>
          <a:stretch>
            <a:fillRect/>
          </a:stretch>
        </p:blipFill>
        <p:spPr>
          <a:xfrm>
            <a:off x="0" y="6000750"/>
            <a:ext cx="9144000" cy="857250"/>
          </a:xfrm>
          <a:prstGeom prst="rect">
            <a:avLst/>
          </a:prstGeom>
        </p:spPr>
      </p:pic>
    </p:spTree>
    <p:extLst>
      <p:ext uri="{BB962C8B-B14F-4D97-AF65-F5344CB8AC3E}">
        <p14:creationId xmlns:p14="http://schemas.microsoft.com/office/powerpoint/2010/main" val="130335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Wyoming’s 2018 Attainment</a:t>
            </a:r>
            <a:endParaRPr lang="en-US" dirty="0"/>
          </a:p>
        </p:txBody>
      </p:sp>
      <p:pic>
        <p:nvPicPr>
          <p:cNvPr id="5" name="Content Placeholder 4"/>
          <p:cNvPicPr>
            <a:picLocks noGrp="1" noChangeAspect="1"/>
          </p:cNvPicPr>
          <p:nvPr>
            <p:ph idx="1"/>
          </p:nvPr>
        </p:nvPicPr>
        <p:blipFill>
          <a:blip r:embed="rId2"/>
          <a:stretch>
            <a:fillRect/>
          </a:stretch>
        </p:blipFill>
        <p:spPr>
          <a:xfrm>
            <a:off x="970568" y="2355273"/>
            <a:ext cx="7278371" cy="1983943"/>
          </a:xfrm>
          <a:prstGeom prst="rect">
            <a:avLst/>
          </a:prstGeom>
        </p:spPr>
      </p:pic>
      <p:sp>
        <p:nvSpPr>
          <p:cNvPr id="6" name="TextBox 5"/>
          <p:cNvSpPr txBox="1"/>
          <p:nvPr/>
        </p:nvSpPr>
        <p:spPr>
          <a:xfrm>
            <a:off x="4008582" y="5153891"/>
            <a:ext cx="4802909" cy="369332"/>
          </a:xfrm>
          <a:prstGeom prst="rect">
            <a:avLst/>
          </a:prstGeom>
          <a:noFill/>
        </p:spPr>
        <p:txBody>
          <a:bodyPr wrap="square" rtlCol="0">
            <a:spAutoFit/>
          </a:bodyPr>
          <a:lstStyle/>
          <a:p>
            <a:r>
              <a:rPr lang="en-US" i="1" dirty="0" smtClean="0"/>
              <a:t>Source: Lumina Foundation, “A Stronger Nation”</a:t>
            </a:r>
            <a:endParaRPr lang="en-US" i="1" dirty="0"/>
          </a:p>
        </p:txBody>
      </p:sp>
      <p:pic>
        <p:nvPicPr>
          <p:cNvPr id="8" name="Picture 7"/>
          <p:cNvPicPr>
            <a:picLocks noChangeAspect="1"/>
          </p:cNvPicPr>
          <p:nvPr/>
        </p:nvPicPr>
        <p:blipFill>
          <a:blip r:embed="rId3"/>
          <a:stretch>
            <a:fillRect/>
          </a:stretch>
        </p:blipFill>
        <p:spPr>
          <a:xfrm>
            <a:off x="0" y="6000750"/>
            <a:ext cx="9144000" cy="857250"/>
          </a:xfrm>
          <a:prstGeom prst="rect">
            <a:avLst/>
          </a:prstGeom>
        </p:spPr>
      </p:pic>
    </p:spTree>
    <p:extLst>
      <p:ext uri="{BB962C8B-B14F-4D97-AF65-F5344CB8AC3E}">
        <p14:creationId xmlns:p14="http://schemas.microsoft.com/office/powerpoint/2010/main" val="39026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Wyoming’s 2018 Levels</a:t>
            </a:r>
            <a:endParaRPr lang="en-US" dirty="0"/>
          </a:p>
        </p:txBody>
      </p:sp>
      <p:sp>
        <p:nvSpPr>
          <p:cNvPr id="6" name="TextBox 5"/>
          <p:cNvSpPr txBox="1"/>
          <p:nvPr/>
        </p:nvSpPr>
        <p:spPr>
          <a:xfrm>
            <a:off x="4008582" y="5153891"/>
            <a:ext cx="4802909" cy="369332"/>
          </a:xfrm>
          <a:prstGeom prst="rect">
            <a:avLst/>
          </a:prstGeom>
          <a:noFill/>
        </p:spPr>
        <p:txBody>
          <a:bodyPr wrap="square" rtlCol="0">
            <a:spAutoFit/>
          </a:bodyPr>
          <a:lstStyle/>
          <a:p>
            <a:r>
              <a:rPr lang="en-US" i="1" dirty="0" smtClean="0"/>
              <a:t>Source: Lumina Foundation, “A Stronger Nation”</a:t>
            </a:r>
            <a:endParaRPr lang="en-US" i="1" dirty="0"/>
          </a:p>
        </p:txBody>
      </p:sp>
      <p:pic>
        <p:nvPicPr>
          <p:cNvPr id="8" name="Picture 7"/>
          <p:cNvPicPr>
            <a:picLocks noChangeAspect="1"/>
          </p:cNvPicPr>
          <p:nvPr/>
        </p:nvPicPr>
        <p:blipFill>
          <a:blip r:embed="rId2"/>
          <a:stretch>
            <a:fillRect/>
          </a:stretch>
        </p:blipFill>
        <p:spPr>
          <a:xfrm>
            <a:off x="604328" y="2039698"/>
            <a:ext cx="8207163" cy="2586180"/>
          </a:xfrm>
          <a:prstGeom prst="rect">
            <a:avLst/>
          </a:prstGeom>
        </p:spPr>
      </p:pic>
      <p:pic>
        <p:nvPicPr>
          <p:cNvPr id="10" name="Picture 9"/>
          <p:cNvPicPr>
            <a:picLocks noChangeAspect="1"/>
          </p:cNvPicPr>
          <p:nvPr/>
        </p:nvPicPr>
        <p:blipFill>
          <a:blip r:embed="rId3"/>
          <a:stretch>
            <a:fillRect/>
          </a:stretch>
        </p:blipFill>
        <p:spPr>
          <a:xfrm>
            <a:off x="0" y="6000750"/>
            <a:ext cx="9144000" cy="857250"/>
          </a:xfrm>
          <a:prstGeom prst="rect">
            <a:avLst/>
          </a:prstGeom>
        </p:spPr>
      </p:pic>
    </p:spTree>
    <p:extLst>
      <p:ext uri="{BB962C8B-B14F-4D97-AF65-F5344CB8AC3E}">
        <p14:creationId xmlns:p14="http://schemas.microsoft.com/office/powerpoint/2010/main" val="19182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Plan</a:t>
            </a:r>
            <a:endParaRPr lang="en-US" dirty="0"/>
          </a:p>
        </p:txBody>
      </p:sp>
      <p:sp>
        <p:nvSpPr>
          <p:cNvPr id="3" name="Content Placeholder 2"/>
          <p:cNvSpPr>
            <a:spLocks noGrp="1"/>
          </p:cNvSpPr>
          <p:nvPr>
            <p:ph idx="1"/>
          </p:nvPr>
        </p:nvSpPr>
        <p:spPr/>
        <p:txBody>
          <a:bodyPr/>
          <a:lstStyle/>
          <a:p>
            <a:r>
              <a:rPr lang="en-US" dirty="0" smtClean="0"/>
              <a:t>UW, the Wyoming Community College Commission, the Wyoming Department of Education, and the community colleges have been charged by Governor Mead to develop a plan to achieve the attainment goal and report on our progress annually.</a:t>
            </a:r>
            <a:endParaRPr lang="en-US" dirty="0"/>
          </a:p>
        </p:txBody>
      </p:sp>
      <p:pic>
        <p:nvPicPr>
          <p:cNvPr id="6" name="Picture 5"/>
          <p:cNvPicPr>
            <a:picLocks noChangeAspect="1"/>
          </p:cNvPicPr>
          <p:nvPr/>
        </p:nvPicPr>
        <p:blipFill>
          <a:blip r:embed="rId2"/>
          <a:stretch>
            <a:fillRect/>
          </a:stretch>
        </p:blipFill>
        <p:spPr>
          <a:xfrm>
            <a:off x="0" y="6000750"/>
            <a:ext cx="9144000" cy="857250"/>
          </a:xfrm>
          <a:prstGeom prst="rect">
            <a:avLst/>
          </a:prstGeom>
        </p:spPr>
      </p:pic>
    </p:spTree>
    <p:extLst>
      <p:ext uri="{BB962C8B-B14F-4D97-AF65-F5344CB8AC3E}">
        <p14:creationId xmlns:p14="http://schemas.microsoft.com/office/powerpoint/2010/main" val="106052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Grants</a:t>
            </a:r>
            <a:endParaRPr lang="en-US" dirty="0"/>
          </a:p>
        </p:txBody>
      </p:sp>
      <p:sp>
        <p:nvSpPr>
          <p:cNvPr id="3" name="Content Placeholder 2"/>
          <p:cNvSpPr>
            <a:spLocks noGrp="1"/>
          </p:cNvSpPr>
          <p:nvPr>
            <p:ph idx="1"/>
          </p:nvPr>
        </p:nvSpPr>
        <p:spPr/>
        <p:txBody>
          <a:bodyPr/>
          <a:lstStyle/>
          <a:p>
            <a:pPr lvl="0"/>
            <a:r>
              <a:rPr lang="en-US" dirty="0"/>
              <a:t>Lumina Technical Assistance Funding- State convening, July 2017</a:t>
            </a:r>
          </a:p>
          <a:p>
            <a:pPr lvl="0"/>
            <a:r>
              <a:rPr lang="en-US" dirty="0"/>
              <a:t>Lumina Peer Learning Opportunity- State delegation, November 2017</a:t>
            </a:r>
          </a:p>
          <a:p>
            <a:pPr lvl="0"/>
            <a:r>
              <a:rPr lang="en-US" dirty="0"/>
              <a:t>WICHE Task Force on Closing Postsecondary Attainment Gaps- March 2018</a:t>
            </a:r>
          </a:p>
          <a:p>
            <a:pPr lvl="0"/>
            <a:r>
              <a:rPr lang="en-US" dirty="0"/>
              <a:t>Lumina Peer Learning Opportunity- State delegation, May 2018</a:t>
            </a:r>
          </a:p>
          <a:p>
            <a:pPr lvl="0"/>
            <a:r>
              <a:rPr lang="en-US" dirty="0"/>
              <a:t>Lumina State Policy Retreat- State delegation, October 2018</a:t>
            </a:r>
          </a:p>
          <a:p>
            <a:pPr lvl="0"/>
            <a:r>
              <a:rPr lang="en-US" dirty="0"/>
              <a:t>Lumina Technical Assistance Funding- Attainment Gaps, In Progress</a:t>
            </a:r>
          </a:p>
          <a:p>
            <a:pPr lvl="0"/>
            <a:r>
              <a:rPr lang="en-US" dirty="0"/>
              <a:t>SHEEO Adult Promise- Cohort selection, In Progress</a:t>
            </a:r>
          </a:p>
        </p:txBody>
      </p:sp>
      <p:pic>
        <p:nvPicPr>
          <p:cNvPr id="6" name="Picture 5"/>
          <p:cNvPicPr>
            <a:picLocks noChangeAspect="1"/>
          </p:cNvPicPr>
          <p:nvPr/>
        </p:nvPicPr>
        <p:blipFill>
          <a:blip r:embed="rId2"/>
          <a:stretch>
            <a:fillRect/>
          </a:stretch>
        </p:blipFill>
        <p:spPr>
          <a:xfrm>
            <a:off x="0" y="6000750"/>
            <a:ext cx="9144000" cy="857250"/>
          </a:xfrm>
          <a:prstGeom prst="rect">
            <a:avLst/>
          </a:prstGeom>
        </p:spPr>
      </p:pic>
    </p:spTree>
    <p:extLst>
      <p:ext uri="{BB962C8B-B14F-4D97-AF65-F5344CB8AC3E}">
        <p14:creationId xmlns:p14="http://schemas.microsoft.com/office/powerpoint/2010/main" val="193068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WICHE Task Force</a:t>
            </a:r>
            <a:endParaRPr lang="en-US" dirty="0"/>
          </a:p>
        </p:txBody>
      </p:sp>
      <p:sp>
        <p:nvSpPr>
          <p:cNvPr id="3" name="Content Placeholder 2"/>
          <p:cNvSpPr>
            <a:spLocks noGrp="1"/>
          </p:cNvSpPr>
          <p:nvPr>
            <p:ph idx="1"/>
          </p:nvPr>
        </p:nvSpPr>
        <p:spPr/>
        <p:txBody>
          <a:bodyPr/>
          <a:lstStyle/>
          <a:p>
            <a:pPr lvl="0"/>
            <a:r>
              <a:rPr lang="en-US" dirty="0" smtClean="0"/>
              <a:t>UW, the Wyoming Community College Commission, and all seven colleges jointly submitted an application and was selected for Wyoming to be selected as one of just three states to serve on the WICHE Task Force to Close Postsecondary Attainment Gaps. </a:t>
            </a:r>
          </a:p>
          <a:p>
            <a:pPr lvl="0"/>
            <a:r>
              <a:rPr lang="en-US" dirty="0" smtClean="0"/>
              <a:t>Participation provides 20 months of consulting support and $30,000 per year in implementation funds. </a:t>
            </a:r>
          </a:p>
          <a:p>
            <a:pPr lvl="0"/>
            <a:r>
              <a:rPr lang="en-US" dirty="0" smtClean="0"/>
              <a:t>Priorities</a:t>
            </a:r>
          </a:p>
          <a:p>
            <a:pPr marL="457200" lvl="0" indent="-457200">
              <a:buFont typeface="+mj-lt"/>
              <a:buAutoNum type="arabicPeriod"/>
            </a:pPr>
            <a:r>
              <a:rPr lang="en-US" dirty="0" smtClean="0"/>
              <a:t>Develop a statewide plan to achieve our attainment goals</a:t>
            </a:r>
          </a:p>
          <a:p>
            <a:pPr marL="457200" lvl="0" indent="-457200">
              <a:buFont typeface="+mj-lt"/>
              <a:buAutoNum type="arabicPeriod"/>
            </a:pPr>
            <a:r>
              <a:rPr lang="en-US" dirty="0" smtClean="0"/>
              <a:t>Determine clear steps to create a statewide college-going culture</a:t>
            </a:r>
          </a:p>
          <a:p>
            <a:pPr marL="457200" lvl="0" indent="-457200">
              <a:buFont typeface="+mj-lt"/>
              <a:buAutoNum type="arabicPeriod"/>
            </a:pPr>
            <a:r>
              <a:rPr lang="en-US" dirty="0" smtClean="0"/>
              <a:t>Innovate new ways to engage adults in higher education</a:t>
            </a:r>
          </a:p>
          <a:p>
            <a:pPr lvl="0"/>
            <a:endParaRPr lang="en-US" dirty="0"/>
          </a:p>
        </p:txBody>
      </p:sp>
      <p:pic>
        <p:nvPicPr>
          <p:cNvPr id="6" name="Picture 5"/>
          <p:cNvPicPr>
            <a:picLocks noChangeAspect="1"/>
          </p:cNvPicPr>
          <p:nvPr/>
        </p:nvPicPr>
        <p:blipFill>
          <a:blip r:embed="rId2"/>
          <a:stretch>
            <a:fillRect/>
          </a:stretch>
        </p:blipFill>
        <p:spPr>
          <a:xfrm>
            <a:off x="0" y="6000750"/>
            <a:ext cx="9144000" cy="857250"/>
          </a:xfrm>
          <a:prstGeom prst="rect">
            <a:avLst/>
          </a:prstGeom>
        </p:spPr>
      </p:pic>
    </p:spTree>
    <p:extLst>
      <p:ext uri="{BB962C8B-B14F-4D97-AF65-F5344CB8AC3E}">
        <p14:creationId xmlns:p14="http://schemas.microsoft.com/office/powerpoint/2010/main" val="3836975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SHEEO Adult Promise</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UW, the Wyoming Community College Commission, and all seven colleges jointly submitted a letter of intent to apply to become an “Adult Promise” state</a:t>
            </a:r>
            <a:r>
              <a:rPr lang="en-US" dirty="0" smtClean="0"/>
              <a:t>.</a:t>
            </a:r>
          </a:p>
          <a:p>
            <a:pPr lvl="0"/>
            <a:r>
              <a:rPr lang="en-US" dirty="0" smtClean="0"/>
              <a:t>Wyoming’s annual report to SHEEO highlights our collaborative attainment work.</a:t>
            </a:r>
            <a:endParaRPr lang="en-US" dirty="0" smtClean="0"/>
          </a:p>
          <a:p>
            <a:pPr lvl="0"/>
            <a:r>
              <a:rPr lang="en-US" dirty="0" smtClean="0"/>
              <a:t>If selected, Wyoming would receive $400,000 to:</a:t>
            </a:r>
          </a:p>
          <a:p>
            <a:pPr marL="457200" lvl="0" indent="-457200">
              <a:buFont typeface="+mj-lt"/>
              <a:buAutoNum type="arabicPeriod"/>
            </a:pPr>
            <a:r>
              <a:rPr lang="en-US" dirty="0" smtClean="0"/>
              <a:t>Develop and promote state-funded need-based financial aid for adult students, as endorsed by ENDOW</a:t>
            </a:r>
          </a:p>
          <a:p>
            <a:pPr marL="457200" lvl="0" indent="-457200">
              <a:buFont typeface="+mj-lt"/>
              <a:buAutoNum type="arabicPeriod"/>
            </a:pPr>
            <a:r>
              <a:rPr lang="en-US" dirty="0" smtClean="0"/>
              <a:t>Target outreach to re-enroll the 87,000 Wyoming adult students with some college and no degree</a:t>
            </a:r>
          </a:p>
          <a:p>
            <a:pPr marL="457200" lvl="0" indent="-457200">
              <a:buFont typeface="+mj-lt"/>
              <a:buAutoNum type="arabicPeriod"/>
            </a:pPr>
            <a:r>
              <a:rPr lang="en-US" dirty="0" smtClean="0"/>
              <a:t>Build support services and programs to serve the needs of adult students</a:t>
            </a:r>
          </a:p>
          <a:p>
            <a:pPr lvl="0"/>
            <a:endParaRPr lang="en-US" dirty="0"/>
          </a:p>
        </p:txBody>
      </p:sp>
      <p:pic>
        <p:nvPicPr>
          <p:cNvPr id="6" name="Picture 5"/>
          <p:cNvPicPr>
            <a:picLocks noChangeAspect="1"/>
          </p:cNvPicPr>
          <p:nvPr/>
        </p:nvPicPr>
        <p:blipFill>
          <a:blip r:embed="rId2"/>
          <a:stretch>
            <a:fillRect/>
          </a:stretch>
        </p:blipFill>
        <p:spPr>
          <a:xfrm>
            <a:off x="0" y="6000750"/>
            <a:ext cx="9144000" cy="857250"/>
          </a:xfrm>
          <a:prstGeom prst="rect">
            <a:avLst/>
          </a:prstGeom>
        </p:spPr>
      </p:pic>
    </p:spTree>
    <p:extLst>
      <p:ext uri="{BB962C8B-B14F-4D97-AF65-F5344CB8AC3E}">
        <p14:creationId xmlns:p14="http://schemas.microsoft.com/office/powerpoint/2010/main" val="1259217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Keys to Success</a:t>
            </a:r>
            <a:endParaRPr lang="en-US" dirty="0"/>
          </a:p>
        </p:txBody>
      </p:sp>
      <p:sp>
        <p:nvSpPr>
          <p:cNvPr id="3" name="Content Placeholder 2"/>
          <p:cNvSpPr>
            <a:spLocks noGrp="1"/>
          </p:cNvSpPr>
          <p:nvPr>
            <p:ph idx="1"/>
          </p:nvPr>
        </p:nvSpPr>
        <p:spPr/>
        <p:txBody>
          <a:bodyPr>
            <a:normAutofit/>
          </a:bodyPr>
          <a:lstStyle/>
          <a:p>
            <a:r>
              <a:rPr lang="en-US" dirty="0" smtClean="0"/>
              <a:t>Wyoming’s biggest strengths in improving educational attainment:</a:t>
            </a:r>
            <a:endParaRPr lang="en-US" dirty="0"/>
          </a:p>
          <a:p>
            <a:pPr lvl="1">
              <a:buFont typeface="Wingdings" panose="05000000000000000000" pitchFamily="2" charset="2"/>
              <a:buChar char="§"/>
            </a:pPr>
            <a:r>
              <a:rPr lang="en-US" sz="2000" dirty="0" smtClean="0"/>
              <a:t> 	Cross-sector support from K-12, higher education, employers, 	ENDOW, and the governor’s office</a:t>
            </a:r>
          </a:p>
          <a:p>
            <a:pPr lvl="1">
              <a:buFont typeface="Wingdings" panose="05000000000000000000" pitchFamily="2" charset="2"/>
              <a:buChar char="§"/>
            </a:pPr>
            <a:r>
              <a:rPr lang="en-US" sz="2000" dirty="0" smtClean="0"/>
              <a:t> 	Economic necessity of the work</a:t>
            </a:r>
            <a:endParaRPr lang="en-US" sz="2000" dirty="0"/>
          </a:p>
          <a:p>
            <a:pPr lvl="1">
              <a:buFont typeface="Wingdings" panose="05000000000000000000" pitchFamily="2" charset="2"/>
              <a:buChar char="§"/>
            </a:pPr>
            <a:r>
              <a:rPr lang="en-US" sz="2000" dirty="0"/>
              <a:t> 	Engaged and action-oriented </a:t>
            </a:r>
            <a:r>
              <a:rPr lang="en-US" sz="2000" dirty="0" smtClean="0"/>
              <a:t>stakeholders</a:t>
            </a:r>
            <a:endParaRPr lang="en-US" sz="2000" dirty="0"/>
          </a:p>
          <a:p>
            <a:pPr lvl="1">
              <a:buFont typeface="Wingdings" panose="05000000000000000000" pitchFamily="2" charset="2"/>
              <a:buChar char="§"/>
            </a:pPr>
            <a:r>
              <a:rPr lang="en-US" sz="2000" dirty="0"/>
              <a:t> 	</a:t>
            </a:r>
            <a:r>
              <a:rPr lang="en-US" sz="2000" dirty="0" smtClean="0"/>
              <a:t>Proactive approach to data sharing between all eight colleges 		and K-12</a:t>
            </a:r>
            <a:endParaRPr lang="en-US" sz="2000" dirty="0"/>
          </a:p>
        </p:txBody>
      </p:sp>
      <p:pic>
        <p:nvPicPr>
          <p:cNvPr id="6" name="Picture 5"/>
          <p:cNvPicPr>
            <a:picLocks noChangeAspect="1"/>
          </p:cNvPicPr>
          <p:nvPr/>
        </p:nvPicPr>
        <p:blipFill>
          <a:blip r:embed="rId2"/>
          <a:stretch>
            <a:fillRect/>
          </a:stretch>
        </p:blipFill>
        <p:spPr>
          <a:xfrm>
            <a:off x="0" y="6000750"/>
            <a:ext cx="9144000" cy="857250"/>
          </a:xfrm>
          <a:prstGeom prst="rect">
            <a:avLst/>
          </a:prstGeom>
        </p:spPr>
      </p:pic>
    </p:spTree>
    <p:extLst>
      <p:ext uri="{BB962C8B-B14F-4D97-AF65-F5344CB8AC3E}">
        <p14:creationId xmlns:p14="http://schemas.microsoft.com/office/powerpoint/2010/main" val="1856693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44546A"/>
      </a:dk2>
      <a:lt2>
        <a:srgbClr val="E7E6E6"/>
      </a:lt2>
      <a:accent1>
        <a:srgbClr val="7F6000"/>
      </a:accent1>
      <a:accent2>
        <a:srgbClr val="FFC000"/>
      </a:accent2>
      <a:accent3>
        <a:srgbClr val="FFFF00"/>
      </a:accent3>
      <a:accent4>
        <a:srgbClr val="BF9000"/>
      </a:accent4>
      <a:accent5>
        <a:srgbClr val="FEE599"/>
      </a:accent5>
      <a:accent6>
        <a:srgbClr val="FFF2CC"/>
      </a:accent6>
      <a:hlink>
        <a:srgbClr val="4472C4"/>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1C1D9-3CE0-49A8-897E-E6A5E1A1501F}">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CA346E6-3866-46F9-AF6A-A8C260FCF964}">
  <ds:schemaRefs>
    <ds:schemaRef ds:uri="http://schemas.microsoft.com/sharepoint/v3/contenttype/forms"/>
  </ds:schemaRefs>
</ds:datastoreItem>
</file>

<file path=customXml/itemProps3.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1229</TotalTime>
  <Words>419</Words>
  <Application>Microsoft Office PowerPoint</Application>
  <PresentationFormat>On-screen Show (4:3)</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Wingdings</vt:lpstr>
      <vt:lpstr>Retrospect</vt:lpstr>
      <vt:lpstr>PowerPoint Presentation</vt:lpstr>
      <vt:lpstr>Our Attainment Goal</vt:lpstr>
      <vt:lpstr>Wyoming’s 2018 Attainment</vt:lpstr>
      <vt:lpstr>Wyoming’s 2018 Levels</vt:lpstr>
      <vt:lpstr>The Plan</vt:lpstr>
      <vt:lpstr>The Grants</vt:lpstr>
      <vt:lpstr>WICHE Task Force</vt:lpstr>
      <vt:lpstr>SHEEO Adult Promise</vt:lpstr>
      <vt:lpstr>Keys to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Maxey</dc:creator>
  <cp:lastModifiedBy>Mary A. Aguayo</cp:lastModifiedBy>
  <cp:revision>65</cp:revision>
  <cp:lastPrinted>2017-11-14T21:04:16Z</cp:lastPrinted>
  <dcterms:modified xsi:type="dcterms:W3CDTF">2018-07-09T21:23:44Z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