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7" r:id="rId2"/>
    <p:sldId id="273" r:id="rId3"/>
    <p:sldId id="268" r:id="rId4"/>
    <p:sldId id="299" r:id="rId5"/>
    <p:sldId id="298" r:id="rId6"/>
    <p:sldId id="286" r:id="rId7"/>
    <p:sldId id="278" r:id="rId8"/>
    <p:sldId id="279" r:id="rId9"/>
    <p:sldId id="276" r:id="rId10"/>
    <p:sldId id="274" r:id="rId11"/>
    <p:sldId id="275" r:id="rId12"/>
    <p:sldId id="269" r:id="rId13"/>
    <p:sldId id="280" r:id="rId14"/>
    <p:sldId id="262" r:id="rId15"/>
    <p:sldId id="284" r:id="rId16"/>
    <p:sldId id="287" r:id="rId17"/>
    <p:sldId id="294" r:id="rId18"/>
    <p:sldId id="297" r:id="rId19"/>
    <p:sldId id="289" r:id="rId20"/>
    <p:sldId id="288" r:id="rId21"/>
    <p:sldId id="303" r:id="rId22"/>
    <p:sldId id="307" r:id="rId23"/>
    <p:sldId id="308" r:id="rId24"/>
    <p:sldId id="305" r:id="rId25"/>
    <p:sldId id="304" r:id="rId26"/>
    <p:sldId id="306" r:id="rId27"/>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5200"/>
    <a:srgbClr val="000066"/>
    <a:srgbClr val="EFFD33"/>
    <a:srgbClr val="AB7942"/>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3" autoAdjust="0"/>
    <p:restoredTop sz="94660"/>
  </p:normalViewPr>
  <p:slideViewPr>
    <p:cSldViewPr snapToGrid="0">
      <p:cViewPr varScale="1">
        <p:scale>
          <a:sx n="113" d="100"/>
          <a:sy n="113" d="100"/>
        </p:scale>
        <p:origin x="496" y="18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85" d="100"/>
          <a:sy n="85" d="100"/>
        </p:scale>
        <p:origin x="3928" y="192"/>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Users/davidljones/Desktop/Select%20Committee/Residencies%20Historical%20Information%20June%2020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1" i="0" u="none" strike="noStrike" kern="1200" cap="all" spc="120" normalizeH="0" baseline="0">
                <a:solidFill>
                  <a:schemeClr val="tx1">
                    <a:lumMod val="65000"/>
                    <a:lumOff val="35000"/>
                  </a:schemeClr>
                </a:solidFill>
                <a:latin typeface="+mn-lt"/>
                <a:ea typeface="+mn-ea"/>
                <a:cs typeface="+mn-cs"/>
              </a:defRPr>
            </a:pPr>
            <a:r>
              <a:rPr lang="en-US" sz="1400" b="1"/>
              <a:t>Family medical residency program historical Financial</a:t>
            </a:r>
            <a:r>
              <a:rPr lang="en-US" sz="1400" b="1" baseline="0"/>
              <a:t> information</a:t>
            </a:r>
            <a:endParaRPr lang="en-US" sz="1400" b="1"/>
          </a:p>
          <a:p>
            <a:pPr>
              <a:defRPr sz="1400"/>
            </a:pPr>
            <a:r>
              <a:rPr lang="en-US" sz="1400" b="1"/>
              <a:t>Agency 167- Unit 0101 &amp; 0102</a:t>
            </a:r>
          </a:p>
        </c:rich>
      </c:tx>
      <c:overlay val="0"/>
      <c:spPr>
        <a:noFill/>
        <a:ln>
          <a:noFill/>
        </a:ln>
        <a:effectLst/>
      </c:spPr>
      <c:txPr>
        <a:bodyPr rot="0" spcFirstLastPara="1" vertOverflow="ellipsis" vert="horz" wrap="square" anchor="ctr" anchorCtr="1"/>
        <a:lstStyle/>
        <a:p>
          <a:pPr>
            <a:defRPr sz="14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0966643120024071"/>
          <c:y val="0.257694906820992"/>
          <c:w val="0.756282532504569"/>
          <c:h val="0.556059110023334"/>
        </c:manualLayout>
      </c:layout>
      <c:barChart>
        <c:barDir val="col"/>
        <c:grouping val="clustered"/>
        <c:varyColors val="0"/>
        <c:ser>
          <c:idx val="0"/>
          <c:order val="0"/>
          <c:tx>
            <c:strRef>
              <c:f>Sheet1!$B$3</c:f>
              <c:strCache>
                <c:ptCount val="1"/>
                <c:pt idx="0">
                  <c:v>General Fund</c:v>
                </c:pt>
              </c:strCache>
            </c:strRef>
          </c:tx>
          <c:spPr>
            <a:solidFill>
              <a:srgbClr val="FFC000"/>
            </a:solidFill>
            <a:ln>
              <a:solidFill>
                <a:prstClr val="black"/>
              </a:solidFill>
            </a:ln>
            <a:effectLst/>
          </c:spPr>
          <c:invertIfNegative val="0"/>
          <c:dLbls>
            <c:spPr>
              <a:solidFill>
                <a:schemeClr val="accent4">
                  <a:lumMod val="60000"/>
                  <a:lumOff val="40000"/>
                </a:schemeClr>
              </a:solidFill>
              <a:ln>
                <a:solidFill>
                  <a:prstClr val="black"/>
                </a:solidFill>
              </a:ln>
              <a:effectLst/>
            </c:spPr>
            <c:txPr>
              <a:bodyPr rot="-5400000" spcFirstLastPara="1" vertOverflow="clip" horzOverflow="clip"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Sheet1!$C$1:$H$2</c:f>
              <c:multiLvlStrCache>
                <c:ptCount val="6"/>
                <c:lvl>
                  <c:pt idx="0">
                    <c:v>2009-2010</c:v>
                  </c:pt>
                  <c:pt idx="1">
                    <c:v>2011-2012</c:v>
                  </c:pt>
                  <c:pt idx="2">
                    <c:v>2013-2014</c:v>
                  </c:pt>
                  <c:pt idx="3">
                    <c:v>2015-2016</c:v>
                  </c:pt>
                  <c:pt idx="4">
                    <c:v>2017-2018</c:v>
                  </c:pt>
                  <c:pt idx="5">
                    <c:v>2019-2020</c:v>
                  </c:pt>
                </c:lvl>
                <c:lvl>
                  <c:pt idx="0">
                    <c:v>Budget</c:v>
                  </c:pt>
                  <c:pt idx="1">
                    <c:v>Budget</c:v>
                  </c:pt>
                  <c:pt idx="2">
                    <c:v>Budget</c:v>
                  </c:pt>
                  <c:pt idx="3">
                    <c:v>Budget</c:v>
                  </c:pt>
                  <c:pt idx="4">
                    <c:v>Budget</c:v>
                  </c:pt>
                  <c:pt idx="5">
                    <c:v>Budget</c:v>
                  </c:pt>
                </c:lvl>
              </c:multiLvlStrCache>
            </c:multiLvlStrRef>
          </c:cat>
          <c:val>
            <c:numRef>
              <c:f>Sheet1!$C$3:$H$3</c:f>
              <c:numCache>
                <c:formatCode>_("$"* #,##0_);_("$"* \(#,##0\);_("$"* "-"??_);_(@_)</c:formatCode>
                <c:ptCount val="6"/>
                <c:pt idx="0">
                  <c:v>1.784592E7</c:v>
                </c:pt>
                <c:pt idx="1">
                  <c:v>1.8664537E7</c:v>
                </c:pt>
                <c:pt idx="2">
                  <c:v>2.0237661E7</c:v>
                </c:pt>
                <c:pt idx="3">
                  <c:v>2.0392806E7</c:v>
                </c:pt>
                <c:pt idx="4">
                  <c:v>1.7502332E7</c:v>
                </c:pt>
                <c:pt idx="5">
                  <c:v>1.5379215E7</c:v>
                </c:pt>
              </c:numCache>
            </c:numRef>
          </c:val>
        </c:ser>
        <c:ser>
          <c:idx val="1"/>
          <c:order val="1"/>
          <c:tx>
            <c:strRef>
              <c:f>Sheet1!$B$4</c:f>
              <c:strCache>
                <c:ptCount val="1"/>
                <c:pt idx="0">
                  <c:v>Budgeted Clinic Income</c:v>
                </c:pt>
              </c:strCache>
            </c:strRef>
          </c:tx>
          <c:spPr>
            <a:solidFill>
              <a:prstClr val="white"/>
            </a:solidFill>
            <a:ln>
              <a:solidFill>
                <a:prstClr val="black"/>
              </a:solidFill>
            </a:ln>
            <a:effectLst/>
          </c:spPr>
          <c:invertIfNegative val="0"/>
          <c:dLbls>
            <c:spPr>
              <a:solidFill>
                <a:prstClr val="white"/>
              </a:solidFill>
              <a:ln>
                <a:solidFill>
                  <a:prstClr val="black"/>
                </a:solidFill>
              </a:ln>
              <a:effectLst/>
            </c:spPr>
            <c:txPr>
              <a:bodyPr rot="-5400000" spcFirstLastPara="1" vertOverflow="clip" horzOverflow="clip"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Sheet1!$C$1:$H$2</c:f>
              <c:multiLvlStrCache>
                <c:ptCount val="6"/>
                <c:lvl>
                  <c:pt idx="0">
                    <c:v>2009-2010</c:v>
                  </c:pt>
                  <c:pt idx="1">
                    <c:v>2011-2012</c:v>
                  </c:pt>
                  <c:pt idx="2">
                    <c:v>2013-2014</c:v>
                  </c:pt>
                  <c:pt idx="3">
                    <c:v>2015-2016</c:v>
                  </c:pt>
                  <c:pt idx="4">
                    <c:v>2017-2018</c:v>
                  </c:pt>
                  <c:pt idx="5">
                    <c:v>2019-2020</c:v>
                  </c:pt>
                </c:lvl>
                <c:lvl>
                  <c:pt idx="0">
                    <c:v>Budget</c:v>
                  </c:pt>
                  <c:pt idx="1">
                    <c:v>Budget</c:v>
                  </c:pt>
                  <c:pt idx="2">
                    <c:v>Budget</c:v>
                  </c:pt>
                  <c:pt idx="3">
                    <c:v>Budget</c:v>
                  </c:pt>
                  <c:pt idx="4">
                    <c:v>Budget</c:v>
                  </c:pt>
                  <c:pt idx="5">
                    <c:v>Budget</c:v>
                  </c:pt>
                </c:lvl>
              </c:multiLvlStrCache>
            </c:multiLvlStrRef>
          </c:cat>
          <c:val>
            <c:numRef>
              <c:f>Sheet1!$C$4:$H$4</c:f>
              <c:numCache>
                <c:formatCode>_("$"* #,##0_);_("$"* \(#,##0\);_("$"* "-"??_);_(@_)</c:formatCode>
                <c:ptCount val="6"/>
                <c:pt idx="0">
                  <c:v>2.375502E6</c:v>
                </c:pt>
                <c:pt idx="1">
                  <c:v>5.30544E6</c:v>
                </c:pt>
                <c:pt idx="2">
                  <c:v>9.092473E6</c:v>
                </c:pt>
                <c:pt idx="3">
                  <c:v>1.0686062E7</c:v>
                </c:pt>
                <c:pt idx="4">
                  <c:v>1.5009571E7</c:v>
                </c:pt>
                <c:pt idx="5">
                  <c:v>1.6525813E7</c:v>
                </c:pt>
              </c:numCache>
            </c:numRef>
          </c:val>
        </c:ser>
        <c:ser>
          <c:idx val="2"/>
          <c:order val="2"/>
          <c:tx>
            <c:strRef>
              <c:f>Sheet1!$B$5</c:f>
              <c:strCache>
                <c:ptCount val="1"/>
                <c:pt idx="0">
                  <c:v>Actual Clinic Income</c:v>
                </c:pt>
              </c:strCache>
            </c:strRef>
          </c:tx>
          <c:spPr>
            <a:pattFill prst="pct50">
              <a:fgClr>
                <a:prstClr val="black"/>
              </a:fgClr>
              <a:bgClr>
                <a:prstClr val="white"/>
              </a:bgClr>
            </a:pattFill>
            <a:ln>
              <a:solidFill>
                <a:prstClr val="black"/>
              </a:solidFill>
            </a:ln>
            <a:effectLst/>
          </c:spPr>
          <c:invertIfNegative val="0"/>
          <c:dLbls>
            <c:spPr>
              <a:pattFill prst="pct50">
                <a:fgClr>
                  <a:prstClr val="black"/>
                </a:fgClr>
                <a:bgClr>
                  <a:prstClr val="white"/>
                </a:bgClr>
              </a:pattFill>
              <a:ln>
                <a:solidFill>
                  <a:prstClr val="black"/>
                </a:solidFill>
              </a:ln>
              <a:effectLst/>
            </c:spPr>
            <c:txPr>
              <a:bodyPr rot="-5400000" spcFirstLastPara="1" vertOverflow="clip" horzOverflow="clip"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Sheet1!$C$1:$H$2</c:f>
              <c:multiLvlStrCache>
                <c:ptCount val="6"/>
                <c:lvl>
                  <c:pt idx="0">
                    <c:v>2009-2010</c:v>
                  </c:pt>
                  <c:pt idx="1">
                    <c:v>2011-2012</c:v>
                  </c:pt>
                  <c:pt idx="2">
                    <c:v>2013-2014</c:v>
                  </c:pt>
                  <c:pt idx="3">
                    <c:v>2015-2016</c:v>
                  </c:pt>
                  <c:pt idx="4">
                    <c:v>2017-2018</c:v>
                  </c:pt>
                  <c:pt idx="5">
                    <c:v>2019-2020</c:v>
                  </c:pt>
                </c:lvl>
                <c:lvl>
                  <c:pt idx="0">
                    <c:v>Budget</c:v>
                  </c:pt>
                  <c:pt idx="1">
                    <c:v>Budget</c:v>
                  </c:pt>
                  <c:pt idx="2">
                    <c:v>Budget</c:v>
                  </c:pt>
                  <c:pt idx="3">
                    <c:v>Budget</c:v>
                  </c:pt>
                  <c:pt idx="4">
                    <c:v>Budget</c:v>
                  </c:pt>
                  <c:pt idx="5">
                    <c:v>Budget</c:v>
                  </c:pt>
                </c:lvl>
              </c:multiLvlStrCache>
            </c:multiLvlStrRef>
          </c:cat>
          <c:val>
            <c:numRef>
              <c:f>Sheet1!$C$5:$H$5</c:f>
              <c:numCache>
                <c:formatCode>_("$"* #,##0_);_("$"* \(#,##0\);_("$"* "-"??_);_(@_)</c:formatCode>
                <c:ptCount val="6"/>
                <c:pt idx="0">
                  <c:v>3.93809424E6</c:v>
                </c:pt>
                <c:pt idx="1">
                  <c:v>6.60267587E6</c:v>
                </c:pt>
                <c:pt idx="2">
                  <c:v>9.9476944E6</c:v>
                </c:pt>
                <c:pt idx="3">
                  <c:v>1.125387156E7</c:v>
                </c:pt>
                <c:pt idx="4">
                  <c:v>1.521575688E7</c:v>
                </c:pt>
              </c:numCache>
            </c:numRef>
          </c:val>
        </c:ser>
        <c:dLbls>
          <c:dLblPos val="outEnd"/>
          <c:showLegendKey val="0"/>
          <c:showVal val="1"/>
          <c:showCatName val="0"/>
          <c:showSerName val="0"/>
          <c:showPercent val="0"/>
          <c:showBubbleSize val="0"/>
        </c:dLbls>
        <c:gapWidth val="444"/>
        <c:overlap val="-90"/>
        <c:axId val="-204668864"/>
        <c:axId val="-204688608"/>
      </c:barChart>
      <c:catAx>
        <c:axId val="-2046688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cap="all" spc="120" normalizeH="0" baseline="0">
                <a:solidFill>
                  <a:schemeClr val="tx1">
                    <a:lumMod val="65000"/>
                    <a:lumOff val="35000"/>
                  </a:schemeClr>
                </a:solidFill>
                <a:latin typeface="+mn-lt"/>
                <a:ea typeface="+mn-ea"/>
                <a:cs typeface="+mn-cs"/>
              </a:defRPr>
            </a:pPr>
            <a:endParaRPr lang="en-US"/>
          </a:p>
        </c:txPr>
        <c:crossAx val="-204688608"/>
        <c:crosses val="autoZero"/>
        <c:auto val="1"/>
        <c:lblAlgn val="ctr"/>
        <c:lblOffset val="100"/>
        <c:noMultiLvlLbl val="0"/>
      </c:catAx>
      <c:valAx>
        <c:axId val="-204688608"/>
        <c:scaling>
          <c:orientation val="minMax"/>
        </c:scaling>
        <c:delete val="1"/>
        <c:axPos val="l"/>
        <c:numFmt formatCode="_(&quot;$&quot;* #,##0_);_(&quot;$&quot;* \(#,##0\);_(&quot;$&quot;* &quot;-&quot;??_);_(@_)" sourceLinked="1"/>
        <c:majorTickMark val="none"/>
        <c:minorTickMark val="none"/>
        <c:tickLblPos val="nextTo"/>
        <c:crossAx val="-2046688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B503BB55-00F8-AA41-A09F-A6D9B0859EFC}" type="datetimeFigureOut">
              <a:rPr lang="en-US" smtClean="0"/>
              <a:t>7/3/18</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159FD9DE-4FBD-C14F-BDA1-9C28625024E9}" type="slidenum">
              <a:rPr lang="en-US" smtClean="0"/>
              <a:t>‹#›</a:t>
            </a:fld>
            <a:endParaRPr lang="en-US"/>
          </a:p>
        </p:txBody>
      </p:sp>
    </p:spTree>
    <p:extLst>
      <p:ext uri="{BB962C8B-B14F-4D97-AF65-F5344CB8AC3E}">
        <p14:creationId xmlns:p14="http://schemas.microsoft.com/office/powerpoint/2010/main" val="1459796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2FB9F29F-0A28-47F3-858C-3037EE7D1C6C}" type="datetimeFigureOut">
              <a:rPr lang="en-US" smtClean="0"/>
              <a:t>7/3/18</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11BC1ED3-C42F-4708-AC6F-036832E69D34}" type="slidenum">
              <a:rPr lang="en-US" smtClean="0"/>
              <a:t>‹#›</a:t>
            </a:fld>
            <a:endParaRPr lang="en-US"/>
          </a:p>
        </p:txBody>
      </p:sp>
    </p:spTree>
    <p:extLst>
      <p:ext uri="{BB962C8B-B14F-4D97-AF65-F5344CB8AC3E}">
        <p14:creationId xmlns:p14="http://schemas.microsoft.com/office/powerpoint/2010/main" val="239038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xfrm>
            <a:off x="2297113" y="514350"/>
            <a:ext cx="4551362" cy="2560638"/>
          </a:xfrm>
          <a:ln w="12699" cap="flat"/>
        </p:spPr>
      </p:sp>
      <p:sp>
        <p:nvSpPr>
          <p:cNvPr id="166915" name="Rectangle 3"/>
          <p:cNvSpPr>
            <a:spLocks noGrp="1" noChangeArrowheads="1"/>
          </p:cNvSpPr>
          <p:nvPr>
            <p:ph type="body" idx="1"/>
          </p:nvPr>
        </p:nvSpPr>
        <p:spPr>
          <a:xfrm>
            <a:off x="1219200" y="3248025"/>
            <a:ext cx="6705600" cy="30765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n-US" altLang="en-US" smtClean="0"/>
          </a:p>
        </p:txBody>
      </p:sp>
    </p:spTree>
    <p:extLst>
      <p:ext uri="{BB962C8B-B14F-4D97-AF65-F5344CB8AC3E}">
        <p14:creationId xmlns:p14="http://schemas.microsoft.com/office/powerpoint/2010/main" val="2086056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xfrm>
            <a:off x="2297113" y="514350"/>
            <a:ext cx="4551362" cy="2560638"/>
          </a:xfrm>
          <a:ln w="12699" cap="flat"/>
        </p:spPr>
      </p:sp>
      <p:sp>
        <p:nvSpPr>
          <p:cNvPr id="166915" name="Rectangle 3"/>
          <p:cNvSpPr>
            <a:spLocks noGrp="1" noChangeArrowheads="1"/>
          </p:cNvSpPr>
          <p:nvPr>
            <p:ph type="body" idx="1"/>
          </p:nvPr>
        </p:nvSpPr>
        <p:spPr>
          <a:xfrm>
            <a:off x="1219200" y="3248025"/>
            <a:ext cx="6705600" cy="30765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n-US" altLang="en-US" smtClean="0"/>
          </a:p>
        </p:txBody>
      </p:sp>
    </p:spTree>
    <p:extLst>
      <p:ext uri="{BB962C8B-B14F-4D97-AF65-F5344CB8AC3E}">
        <p14:creationId xmlns:p14="http://schemas.microsoft.com/office/powerpoint/2010/main" val="4202087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xfrm>
            <a:off x="2297113" y="514350"/>
            <a:ext cx="4551362" cy="2560638"/>
          </a:xfrm>
          <a:ln w="12699" cap="flat"/>
        </p:spPr>
      </p:sp>
      <p:sp>
        <p:nvSpPr>
          <p:cNvPr id="166915" name="Rectangle 3"/>
          <p:cNvSpPr>
            <a:spLocks noGrp="1" noChangeArrowheads="1"/>
          </p:cNvSpPr>
          <p:nvPr>
            <p:ph type="body" idx="1"/>
          </p:nvPr>
        </p:nvSpPr>
        <p:spPr>
          <a:xfrm>
            <a:off x="1219200" y="3248025"/>
            <a:ext cx="6705600" cy="30765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n-US" altLang="en-US" smtClean="0"/>
          </a:p>
        </p:txBody>
      </p:sp>
    </p:spTree>
    <p:extLst>
      <p:ext uri="{BB962C8B-B14F-4D97-AF65-F5344CB8AC3E}">
        <p14:creationId xmlns:p14="http://schemas.microsoft.com/office/powerpoint/2010/main" val="3517917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xfrm>
            <a:off x="2297113" y="514350"/>
            <a:ext cx="4551362" cy="2560638"/>
          </a:xfrm>
          <a:ln w="12699" cap="flat"/>
        </p:spPr>
      </p:sp>
      <p:sp>
        <p:nvSpPr>
          <p:cNvPr id="166915" name="Rectangle 3"/>
          <p:cNvSpPr>
            <a:spLocks noGrp="1" noChangeArrowheads="1"/>
          </p:cNvSpPr>
          <p:nvPr>
            <p:ph type="body" idx="1"/>
          </p:nvPr>
        </p:nvSpPr>
        <p:spPr>
          <a:xfrm>
            <a:off x="1219200" y="3248025"/>
            <a:ext cx="6705600" cy="30765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n-US" altLang="en-US" smtClean="0"/>
          </a:p>
        </p:txBody>
      </p:sp>
    </p:spTree>
    <p:extLst>
      <p:ext uri="{BB962C8B-B14F-4D97-AF65-F5344CB8AC3E}">
        <p14:creationId xmlns:p14="http://schemas.microsoft.com/office/powerpoint/2010/main" val="3061633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xfrm>
            <a:off x="2297113" y="514350"/>
            <a:ext cx="4551362" cy="2560638"/>
          </a:xfrm>
          <a:ln w="12699" cap="flat"/>
        </p:spPr>
      </p:sp>
      <p:sp>
        <p:nvSpPr>
          <p:cNvPr id="166915" name="Rectangle 3"/>
          <p:cNvSpPr>
            <a:spLocks noGrp="1" noChangeArrowheads="1"/>
          </p:cNvSpPr>
          <p:nvPr>
            <p:ph type="body" idx="1"/>
          </p:nvPr>
        </p:nvSpPr>
        <p:spPr>
          <a:xfrm>
            <a:off x="1219200" y="3248025"/>
            <a:ext cx="6705600" cy="30765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n-US" altLang="en-US" smtClean="0"/>
          </a:p>
        </p:txBody>
      </p:sp>
    </p:spTree>
    <p:extLst>
      <p:ext uri="{BB962C8B-B14F-4D97-AF65-F5344CB8AC3E}">
        <p14:creationId xmlns:p14="http://schemas.microsoft.com/office/powerpoint/2010/main" val="1960122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xfrm>
            <a:off x="2297113" y="514350"/>
            <a:ext cx="4551362" cy="2560638"/>
          </a:xfrm>
          <a:ln w="12699" cap="flat"/>
        </p:spPr>
      </p:sp>
      <p:sp>
        <p:nvSpPr>
          <p:cNvPr id="166915" name="Rectangle 3"/>
          <p:cNvSpPr>
            <a:spLocks noGrp="1" noChangeArrowheads="1"/>
          </p:cNvSpPr>
          <p:nvPr>
            <p:ph type="body" idx="1"/>
          </p:nvPr>
        </p:nvSpPr>
        <p:spPr>
          <a:xfrm>
            <a:off x="1219200" y="3248025"/>
            <a:ext cx="6705600" cy="30765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n-US" altLang="en-US" smtClean="0"/>
          </a:p>
        </p:txBody>
      </p:sp>
    </p:spTree>
    <p:extLst>
      <p:ext uri="{BB962C8B-B14F-4D97-AF65-F5344CB8AC3E}">
        <p14:creationId xmlns:p14="http://schemas.microsoft.com/office/powerpoint/2010/main" val="1175514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xfrm>
            <a:off x="2297113" y="514350"/>
            <a:ext cx="4551362" cy="2560638"/>
          </a:xfrm>
          <a:ln w="12699" cap="flat"/>
        </p:spPr>
      </p:sp>
      <p:sp>
        <p:nvSpPr>
          <p:cNvPr id="166915" name="Rectangle 3"/>
          <p:cNvSpPr>
            <a:spLocks noGrp="1" noChangeArrowheads="1"/>
          </p:cNvSpPr>
          <p:nvPr>
            <p:ph type="body" idx="1"/>
          </p:nvPr>
        </p:nvSpPr>
        <p:spPr>
          <a:xfrm>
            <a:off x="1219200" y="3248025"/>
            <a:ext cx="6705600" cy="30765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n-US" altLang="en-US" smtClean="0"/>
          </a:p>
        </p:txBody>
      </p:sp>
    </p:spTree>
    <p:extLst>
      <p:ext uri="{BB962C8B-B14F-4D97-AF65-F5344CB8AC3E}">
        <p14:creationId xmlns:p14="http://schemas.microsoft.com/office/powerpoint/2010/main" val="597139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xfrm>
            <a:off x="2297113" y="514350"/>
            <a:ext cx="4551362" cy="2560638"/>
          </a:xfrm>
          <a:ln w="12699" cap="flat"/>
        </p:spPr>
      </p:sp>
      <p:sp>
        <p:nvSpPr>
          <p:cNvPr id="166915" name="Rectangle 3"/>
          <p:cNvSpPr>
            <a:spLocks noGrp="1" noChangeArrowheads="1"/>
          </p:cNvSpPr>
          <p:nvPr>
            <p:ph type="body" idx="1"/>
          </p:nvPr>
        </p:nvSpPr>
        <p:spPr>
          <a:xfrm>
            <a:off x="1219200" y="3248025"/>
            <a:ext cx="6705600" cy="30765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n-US" altLang="en-US" smtClean="0"/>
          </a:p>
        </p:txBody>
      </p:sp>
    </p:spTree>
    <p:extLst>
      <p:ext uri="{BB962C8B-B14F-4D97-AF65-F5344CB8AC3E}">
        <p14:creationId xmlns:p14="http://schemas.microsoft.com/office/powerpoint/2010/main" val="979822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xfrm>
            <a:off x="2297113" y="514350"/>
            <a:ext cx="4551362" cy="2560638"/>
          </a:xfrm>
          <a:ln w="12699" cap="flat"/>
        </p:spPr>
      </p:sp>
      <p:sp>
        <p:nvSpPr>
          <p:cNvPr id="166915" name="Rectangle 3"/>
          <p:cNvSpPr>
            <a:spLocks noGrp="1" noChangeArrowheads="1"/>
          </p:cNvSpPr>
          <p:nvPr>
            <p:ph type="body" idx="1"/>
          </p:nvPr>
        </p:nvSpPr>
        <p:spPr>
          <a:xfrm>
            <a:off x="1219200" y="3248025"/>
            <a:ext cx="6705600" cy="30765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n-US" altLang="en-US" smtClean="0"/>
          </a:p>
        </p:txBody>
      </p:sp>
    </p:spTree>
    <p:extLst>
      <p:ext uri="{BB962C8B-B14F-4D97-AF65-F5344CB8AC3E}">
        <p14:creationId xmlns:p14="http://schemas.microsoft.com/office/powerpoint/2010/main" val="1228637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xfrm>
            <a:off x="2297113" y="514350"/>
            <a:ext cx="4551362" cy="2560638"/>
          </a:xfrm>
          <a:ln w="12699" cap="flat"/>
        </p:spPr>
      </p:sp>
      <p:sp>
        <p:nvSpPr>
          <p:cNvPr id="166915" name="Rectangle 3"/>
          <p:cNvSpPr>
            <a:spLocks noGrp="1" noChangeArrowheads="1"/>
          </p:cNvSpPr>
          <p:nvPr>
            <p:ph type="body" idx="1"/>
          </p:nvPr>
        </p:nvSpPr>
        <p:spPr>
          <a:xfrm>
            <a:off x="1219200" y="3248025"/>
            <a:ext cx="6705600" cy="30765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n-US" altLang="en-US" smtClean="0"/>
          </a:p>
        </p:txBody>
      </p:sp>
    </p:spTree>
    <p:extLst>
      <p:ext uri="{BB962C8B-B14F-4D97-AF65-F5344CB8AC3E}">
        <p14:creationId xmlns:p14="http://schemas.microsoft.com/office/powerpoint/2010/main" val="632746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xfrm>
            <a:off x="2297113" y="514350"/>
            <a:ext cx="4551362" cy="2560638"/>
          </a:xfrm>
          <a:ln w="12699" cap="flat"/>
        </p:spPr>
      </p:sp>
      <p:sp>
        <p:nvSpPr>
          <p:cNvPr id="166915" name="Rectangle 3"/>
          <p:cNvSpPr>
            <a:spLocks noGrp="1" noChangeArrowheads="1"/>
          </p:cNvSpPr>
          <p:nvPr>
            <p:ph type="body" idx="1"/>
          </p:nvPr>
        </p:nvSpPr>
        <p:spPr>
          <a:xfrm>
            <a:off x="1219200" y="3248025"/>
            <a:ext cx="6705600" cy="30765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n-US" altLang="en-US" smtClean="0"/>
          </a:p>
        </p:txBody>
      </p:sp>
    </p:spTree>
    <p:extLst>
      <p:ext uri="{BB962C8B-B14F-4D97-AF65-F5344CB8AC3E}">
        <p14:creationId xmlns:p14="http://schemas.microsoft.com/office/powerpoint/2010/main" val="906563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xfrm>
            <a:off x="2297113" y="514350"/>
            <a:ext cx="4551362" cy="2560638"/>
          </a:xfrm>
          <a:ln w="12699" cap="flat"/>
        </p:spPr>
      </p:sp>
      <p:sp>
        <p:nvSpPr>
          <p:cNvPr id="166915" name="Rectangle 3"/>
          <p:cNvSpPr>
            <a:spLocks noGrp="1" noChangeArrowheads="1"/>
          </p:cNvSpPr>
          <p:nvPr>
            <p:ph type="body" idx="1"/>
          </p:nvPr>
        </p:nvSpPr>
        <p:spPr>
          <a:xfrm>
            <a:off x="1219200" y="3248025"/>
            <a:ext cx="6705600" cy="30765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n-US" altLang="en-US" smtClean="0"/>
          </a:p>
        </p:txBody>
      </p:sp>
    </p:spTree>
    <p:extLst>
      <p:ext uri="{BB962C8B-B14F-4D97-AF65-F5344CB8AC3E}">
        <p14:creationId xmlns:p14="http://schemas.microsoft.com/office/powerpoint/2010/main" val="26049233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xfrm>
            <a:off x="2297113" y="514350"/>
            <a:ext cx="4551362" cy="2560638"/>
          </a:xfrm>
          <a:ln w="12699" cap="flat"/>
        </p:spPr>
      </p:sp>
      <p:sp>
        <p:nvSpPr>
          <p:cNvPr id="166915" name="Rectangle 3"/>
          <p:cNvSpPr>
            <a:spLocks noGrp="1" noChangeArrowheads="1"/>
          </p:cNvSpPr>
          <p:nvPr>
            <p:ph type="body" idx="1"/>
          </p:nvPr>
        </p:nvSpPr>
        <p:spPr>
          <a:xfrm>
            <a:off x="1219200" y="3248025"/>
            <a:ext cx="6705600" cy="30765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n-US" altLang="en-US" smtClean="0"/>
          </a:p>
        </p:txBody>
      </p:sp>
    </p:spTree>
    <p:extLst>
      <p:ext uri="{BB962C8B-B14F-4D97-AF65-F5344CB8AC3E}">
        <p14:creationId xmlns:p14="http://schemas.microsoft.com/office/powerpoint/2010/main" val="4473880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xfrm>
            <a:off x="2297113" y="514350"/>
            <a:ext cx="4551362" cy="2560638"/>
          </a:xfrm>
          <a:ln w="12699" cap="flat"/>
        </p:spPr>
      </p:sp>
      <p:sp>
        <p:nvSpPr>
          <p:cNvPr id="166915" name="Rectangle 3"/>
          <p:cNvSpPr>
            <a:spLocks noGrp="1" noChangeArrowheads="1"/>
          </p:cNvSpPr>
          <p:nvPr>
            <p:ph type="body" idx="1"/>
          </p:nvPr>
        </p:nvSpPr>
        <p:spPr>
          <a:xfrm>
            <a:off x="1219200" y="3248025"/>
            <a:ext cx="6705600" cy="30765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n-US" altLang="en-US" smtClean="0"/>
          </a:p>
        </p:txBody>
      </p:sp>
    </p:spTree>
    <p:extLst>
      <p:ext uri="{BB962C8B-B14F-4D97-AF65-F5344CB8AC3E}">
        <p14:creationId xmlns:p14="http://schemas.microsoft.com/office/powerpoint/2010/main" val="17154832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xfrm>
            <a:off x="2297113" y="514350"/>
            <a:ext cx="4551362" cy="2560638"/>
          </a:xfrm>
          <a:ln w="12699" cap="flat"/>
        </p:spPr>
      </p:sp>
      <p:sp>
        <p:nvSpPr>
          <p:cNvPr id="166915" name="Rectangle 3"/>
          <p:cNvSpPr>
            <a:spLocks noGrp="1" noChangeArrowheads="1"/>
          </p:cNvSpPr>
          <p:nvPr>
            <p:ph type="body" idx="1"/>
          </p:nvPr>
        </p:nvSpPr>
        <p:spPr>
          <a:xfrm>
            <a:off x="1219200" y="3248025"/>
            <a:ext cx="6705600" cy="30765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n-US" altLang="en-US" smtClean="0"/>
          </a:p>
        </p:txBody>
      </p:sp>
    </p:spTree>
    <p:extLst>
      <p:ext uri="{BB962C8B-B14F-4D97-AF65-F5344CB8AC3E}">
        <p14:creationId xmlns:p14="http://schemas.microsoft.com/office/powerpoint/2010/main" val="9747483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xfrm>
            <a:off x="2297113" y="514350"/>
            <a:ext cx="4551362" cy="2560638"/>
          </a:xfrm>
          <a:ln w="12699" cap="flat"/>
        </p:spPr>
      </p:sp>
      <p:sp>
        <p:nvSpPr>
          <p:cNvPr id="166915" name="Rectangle 3"/>
          <p:cNvSpPr>
            <a:spLocks noGrp="1" noChangeArrowheads="1"/>
          </p:cNvSpPr>
          <p:nvPr>
            <p:ph type="body" idx="1"/>
          </p:nvPr>
        </p:nvSpPr>
        <p:spPr>
          <a:xfrm>
            <a:off x="1219200" y="3248025"/>
            <a:ext cx="6705600" cy="30765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n-US" altLang="en-US" smtClean="0"/>
          </a:p>
        </p:txBody>
      </p:sp>
    </p:spTree>
    <p:extLst>
      <p:ext uri="{BB962C8B-B14F-4D97-AF65-F5344CB8AC3E}">
        <p14:creationId xmlns:p14="http://schemas.microsoft.com/office/powerpoint/2010/main" val="8119536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xfrm>
            <a:off x="2297113" y="514350"/>
            <a:ext cx="4551362" cy="2560638"/>
          </a:xfrm>
          <a:ln w="12699" cap="flat"/>
        </p:spPr>
      </p:sp>
      <p:sp>
        <p:nvSpPr>
          <p:cNvPr id="166915" name="Rectangle 3"/>
          <p:cNvSpPr>
            <a:spLocks noGrp="1" noChangeArrowheads="1"/>
          </p:cNvSpPr>
          <p:nvPr>
            <p:ph type="body" idx="1"/>
          </p:nvPr>
        </p:nvSpPr>
        <p:spPr>
          <a:xfrm>
            <a:off x="1219200" y="3248025"/>
            <a:ext cx="6705600" cy="30765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n-US" altLang="en-US" smtClean="0"/>
          </a:p>
        </p:txBody>
      </p:sp>
    </p:spTree>
    <p:extLst>
      <p:ext uri="{BB962C8B-B14F-4D97-AF65-F5344CB8AC3E}">
        <p14:creationId xmlns:p14="http://schemas.microsoft.com/office/powerpoint/2010/main" val="1821786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xfrm>
            <a:off x="2297113" y="514350"/>
            <a:ext cx="4551362" cy="2560638"/>
          </a:xfrm>
          <a:ln w="12699" cap="flat"/>
        </p:spPr>
      </p:sp>
      <p:sp>
        <p:nvSpPr>
          <p:cNvPr id="166915" name="Rectangle 3"/>
          <p:cNvSpPr>
            <a:spLocks noGrp="1" noChangeArrowheads="1"/>
          </p:cNvSpPr>
          <p:nvPr>
            <p:ph type="body" idx="1"/>
          </p:nvPr>
        </p:nvSpPr>
        <p:spPr>
          <a:xfrm>
            <a:off x="1219200" y="3248025"/>
            <a:ext cx="6705600" cy="30765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n-US" altLang="en-US" smtClean="0"/>
          </a:p>
        </p:txBody>
      </p:sp>
    </p:spTree>
    <p:extLst>
      <p:ext uri="{BB962C8B-B14F-4D97-AF65-F5344CB8AC3E}">
        <p14:creationId xmlns:p14="http://schemas.microsoft.com/office/powerpoint/2010/main" val="4308964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xfrm>
            <a:off x="2297113" y="514350"/>
            <a:ext cx="4551362" cy="2560638"/>
          </a:xfrm>
          <a:ln w="12699" cap="flat"/>
        </p:spPr>
      </p:sp>
      <p:sp>
        <p:nvSpPr>
          <p:cNvPr id="166915" name="Rectangle 3"/>
          <p:cNvSpPr>
            <a:spLocks noGrp="1" noChangeArrowheads="1"/>
          </p:cNvSpPr>
          <p:nvPr>
            <p:ph type="body" idx="1"/>
          </p:nvPr>
        </p:nvSpPr>
        <p:spPr>
          <a:xfrm>
            <a:off x="1219200" y="3248025"/>
            <a:ext cx="6705600" cy="30765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n-US" altLang="en-US" smtClean="0"/>
          </a:p>
        </p:txBody>
      </p:sp>
    </p:spTree>
    <p:extLst>
      <p:ext uri="{BB962C8B-B14F-4D97-AF65-F5344CB8AC3E}">
        <p14:creationId xmlns:p14="http://schemas.microsoft.com/office/powerpoint/2010/main" val="1832906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xfrm>
            <a:off x="2297113" y="514350"/>
            <a:ext cx="4551362" cy="2560638"/>
          </a:xfrm>
          <a:ln w="12699" cap="flat"/>
        </p:spPr>
      </p:sp>
      <p:sp>
        <p:nvSpPr>
          <p:cNvPr id="166915" name="Rectangle 3"/>
          <p:cNvSpPr>
            <a:spLocks noGrp="1" noChangeArrowheads="1"/>
          </p:cNvSpPr>
          <p:nvPr>
            <p:ph type="body" idx="1"/>
          </p:nvPr>
        </p:nvSpPr>
        <p:spPr>
          <a:xfrm>
            <a:off x="1219200" y="3248025"/>
            <a:ext cx="6705600" cy="30765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n-US" altLang="en-US" smtClean="0"/>
          </a:p>
        </p:txBody>
      </p:sp>
    </p:spTree>
    <p:extLst>
      <p:ext uri="{BB962C8B-B14F-4D97-AF65-F5344CB8AC3E}">
        <p14:creationId xmlns:p14="http://schemas.microsoft.com/office/powerpoint/2010/main" val="1172196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xfrm>
            <a:off x="2297113" y="514350"/>
            <a:ext cx="4551362" cy="2560638"/>
          </a:xfrm>
          <a:ln w="12699" cap="flat"/>
        </p:spPr>
      </p:sp>
      <p:sp>
        <p:nvSpPr>
          <p:cNvPr id="166915" name="Rectangle 3"/>
          <p:cNvSpPr>
            <a:spLocks noGrp="1" noChangeArrowheads="1"/>
          </p:cNvSpPr>
          <p:nvPr>
            <p:ph type="body" idx="1"/>
          </p:nvPr>
        </p:nvSpPr>
        <p:spPr>
          <a:xfrm>
            <a:off x="1219200" y="3248025"/>
            <a:ext cx="6705600" cy="30765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n-US" altLang="en-US" smtClean="0"/>
          </a:p>
        </p:txBody>
      </p:sp>
    </p:spTree>
    <p:extLst>
      <p:ext uri="{BB962C8B-B14F-4D97-AF65-F5344CB8AC3E}">
        <p14:creationId xmlns:p14="http://schemas.microsoft.com/office/powerpoint/2010/main" val="1168982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xfrm>
            <a:off x="2297113" y="514350"/>
            <a:ext cx="4551362" cy="2560638"/>
          </a:xfrm>
          <a:ln w="12699" cap="flat"/>
        </p:spPr>
      </p:sp>
      <p:sp>
        <p:nvSpPr>
          <p:cNvPr id="166915" name="Rectangle 3"/>
          <p:cNvSpPr>
            <a:spLocks noGrp="1" noChangeArrowheads="1"/>
          </p:cNvSpPr>
          <p:nvPr>
            <p:ph type="body" idx="1"/>
          </p:nvPr>
        </p:nvSpPr>
        <p:spPr>
          <a:xfrm>
            <a:off x="1219200" y="3248025"/>
            <a:ext cx="6705600" cy="30765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n-US" altLang="en-US" smtClean="0"/>
          </a:p>
        </p:txBody>
      </p:sp>
    </p:spTree>
    <p:extLst>
      <p:ext uri="{BB962C8B-B14F-4D97-AF65-F5344CB8AC3E}">
        <p14:creationId xmlns:p14="http://schemas.microsoft.com/office/powerpoint/2010/main" val="1120748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xfrm>
            <a:off x="2297113" y="514350"/>
            <a:ext cx="4551362" cy="2560638"/>
          </a:xfrm>
          <a:ln w="12699" cap="flat"/>
        </p:spPr>
      </p:sp>
      <p:sp>
        <p:nvSpPr>
          <p:cNvPr id="166915" name="Rectangle 3"/>
          <p:cNvSpPr>
            <a:spLocks noGrp="1" noChangeArrowheads="1"/>
          </p:cNvSpPr>
          <p:nvPr>
            <p:ph type="body" idx="1"/>
          </p:nvPr>
        </p:nvSpPr>
        <p:spPr>
          <a:xfrm>
            <a:off x="1219200" y="3248025"/>
            <a:ext cx="6705600" cy="30765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n-US" altLang="en-US" smtClean="0"/>
          </a:p>
        </p:txBody>
      </p:sp>
    </p:spTree>
    <p:extLst>
      <p:ext uri="{BB962C8B-B14F-4D97-AF65-F5344CB8AC3E}">
        <p14:creationId xmlns:p14="http://schemas.microsoft.com/office/powerpoint/2010/main" val="2128626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xfrm>
            <a:off x="2297113" y="514350"/>
            <a:ext cx="4551362" cy="2560638"/>
          </a:xfrm>
          <a:ln w="12699" cap="flat"/>
        </p:spPr>
      </p:sp>
      <p:sp>
        <p:nvSpPr>
          <p:cNvPr id="166915" name="Rectangle 3"/>
          <p:cNvSpPr>
            <a:spLocks noGrp="1" noChangeArrowheads="1"/>
          </p:cNvSpPr>
          <p:nvPr>
            <p:ph type="body" idx="1"/>
          </p:nvPr>
        </p:nvSpPr>
        <p:spPr>
          <a:xfrm>
            <a:off x="1219200" y="3248025"/>
            <a:ext cx="6705600" cy="30765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n-US" altLang="en-US" smtClean="0"/>
          </a:p>
        </p:txBody>
      </p:sp>
    </p:spTree>
    <p:extLst>
      <p:ext uri="{BB962C8B-B14F-4D97-AF65-F5344CB8AC3E}">
        <p14:creationId xmlns:p14="http://schemas.microsoft.com/office/powerpoint/2010/main" val="1367921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xfrm>
            <a:off x="2297113" y="514350"/>
            <a:ext cx="4551362" cy="2560638"/>
          </a:xfrm>
          <a:ln w="12699" cap="flat"/>
        </p:spPr>
      </p:sp>
      <p:sp>
        <p:nvSpPr>
          <p:cNvPr id="166915" name="Rectangle 3"/>
          <p:cNvSpPr>
            <a:spLocks noGrp="1" noChangeArrowheads="1"/>
          </p:cNvSpPr>
          <p:nvPr>
            <p:ph type="body" idx="1"/>
          </p:nvPr>
        </p:nvSpPr>
        <p:spPr>
          <a:xfrm>
            <a:off x="1219200" y="3248025"/>
            <a:ext cx="6705600" cy="30765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n-US" altLang="en-US" smtClean="0"/>
          </a:p>
        </p:txBody>
      </p:sp>
    </p:spTree>
    <p:extLst>
      <p:ext uri="{BB962C8B-B14F-4D97-AF65-F5344CB8AC3E}">
        <p14:creationId xmlns:p14="http://schemas.microsoft.com/office/powerpoint/2010/main" val="1472338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xfrm>
            <a:off x="2297113" y="514350"/>
            <a:ext cx="4551362" cy="2560638"/>
          </a:xfrm>
          <a:ln w="12699" cap="flat"/>
        </p:spPr>
      </p:sp>
      <p:sp>
        <p:nvSpPr>
          <p:cNvPr id="166915" name="Rectangle 3"/>
          <p:cNvSpPr>
            <a:spLocks noGrp="1" noChangeArrowheads="1"/>
          </p:cNvSpPr>
          <p:nvPr>
            <p:ph type="body" idx="1"/>
          </p:nvPr>
        </p:nvSpPr>
        <p:spPr>
          <a:xfrm>
            <a:off x="1219200" y="3248025"/>
            <a:ext cx="6705600" cy="30765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n-US" altLang="en-US" smtClean="0"/>
          </a:p>
        </p:txBody>
      </p:sp>
    </p:spTree>
    <p:extLst>
      <p:ext uri="{BB962C8B-B14F-4D97-AF65-F5344CB8AC3E}">
        <p14:creationId xmlns:p14="http://schemas.microsoft.com/office/powerpoint/2010/main" val="700114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45BE54-71E6-44B0-9ACB-B2884DDEF59B}" type="datetimeFigureOut">
              <a:rPr lang="en-US" smtClean="0"/>
              <a:t>7/3/18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6E0E8E-4362-409E-950B-81B698ED7937}" type="slidenum">
              <a:rPr lang="en-US" smtClean="0"/>
              <a:t>‹#›</a:t>
            </a:fld>
            <a:endParaRPr lang="en-US"/>
          </a:p>
        </p:txBody>
      </p:sp>
    </p:spTree>
    <p:extLst>
      <p:ext uri="{BB962C8B-B14F-4D97-AF65-F5344CB8AC3E}">
        <p14:creationId xmlns:p14="http://schemas.microsoft.com/office/powerpoint/2010/main" val="1372187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45BE54-71E6-44B0-9ACB-B2884DDEF59B}" type="datetimeFigureOut">
              <a:rPr lang="en-US" smtClean="0"/>
              <a:t>7/3/18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6E0E8E-4362-409E-950B-81B698ED7937}" type="slidenum">
              <a:rPr lang="en-US" smtClean="0"/>
              <a:t>‹#›</a:t>
            </a:fld>
            <a:endParaRPr lang="en-US"/>
          </a:p>
        </p:txBody>
      </p:sp>
    </p:spTree>
    <p:extLst>
      <p:ext uri="{BB962C8B-B14F-4D97-AF65-F5344CB8AC3E}">
        <p14:creationId xmlns:p14="http://schemas.microsoft.com/office/powerpoint/2010/main" val="2873521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45BE54-71E6-44B0-9ACB-B2884DDEF59B}" type="datetimeFigureOut">
              <a:rPr lang="en-US" smtClean="0"/>
              <a:t>7/3/18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6E0E8E-4362-409E-950B-81B698ED7937}" type="slidenum">
              <a:rPr lang="en-US" smtClean="0"/>
              <a:t>‹#›</a:t>
            </a:fld>
            <a:endParaRPr lang="en-US"/>
          </a:p>
        </p:txBody>
      </p:sp>
    </p:spTree>
    <p:extLst>
      <p:ext uri="{BB962C8B-B14F-4D97-AF65-F5344CB8AC3E}">
        <p14:creationId xmlns:p14="http://schemas.microsoft.com/office/powerpoint/2010/main" val="4020241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45BE54-71E6-44B0-9ACB-B2884DDEF59B}" type="datetimeFigureOut">
              <a:rPr lang="en-US" smtClean="0"/>
              <a:t>7/3/18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6E0E8E-4362-409E-950B-81B698ED7937}" type="slidenum">
              <a:rPr lang="en-US" smtClean="0"/>
              <a:t>‹#›</a:t>
            </a:fld>
            <a:endParaRPr lang="en-US"/>
          </a:p>
        </p:txBody>
      </p:sp>
    </p:spTree>
    <p:extLst>
      <p:ext uri="{BB962C8B-B14F-4D97-AF65-F5344CB8AC3E}">
        <p14:creationId xmlns:p14="http://schemas.microsoft.com/office/powerpoint/2010/main" val="2693553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245BE54-71E6-44B0-9ACB-B2884DDEF59B}" type="datetimeFigureOut">
              <a:rPr lang="en-US" smtClean="0"/>
              <a:t>7/3/18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6E0E8E-4362-409E-950B-81B698ED7937}" type="slidenum">
              <a:rPr lang="en-US" smtClean="0"/>
              <a:t>‹#›</a:t>
            </a:fld>
            <a:endParaRPr lang="en-US"/>
          </a:p>
        </p:txBody>
      </p:sp>
    </p:spTree>
    <p:extLst>
      <p:ext uri="{BB962C8B-B14F-4D97-AF65-F5344CB8AC3E}">
        <p14:creationId xmlns:p14="http://schemas.microsoft.com/office/powerpoint/2010/main" val="1763146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45BE54-71E6-44B0-9ACB-B2884DDEF59B}" type="datetimeFigureOut">
              <a:rPr lang="en-US" smtClean="0"/>
              <a:t>7/3/18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6E0E8E-4362-409E-950B-81B698ED7937}" type="slidenum">
              <a:rPr lang="en-US" smtClean="0"/>
              <a:t>‹#›</a:t>
            </a:fld>
            <a:endParaRPr lang="en-US"/>
          </a:p>
        </p:txBody>
      </p:sp>
    </p:spTree>
    <p:extLst>
      <p:ext uri="{BB962C8B-B14F-4D97-AF65-F5344CB8AC3E}">
        <p14:creationId xmlns:p14="http://schemas.microsoft.com/office/powerpoint/2010/main" val="333713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45BE54-71E6-44B0-9ACB-B2884DDEF59B}" type="datetimeFigureOut">
              <a:rPr lang="en-US" smtClean="0"/>
              <a:t>7/3/18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6E0E8E-4362-409E-950B-81B698ED7937}" type="slidenum">
              <a:rPr lang="en-US" smtClean="0"/>
              <a:t>‹#›</a:t>
            </a:fld>
            <a:endParaRPr lang="en-US"/>
          </a:p>
        </p:txBody>
      </p:sp>
    </p:spTree>
    <p:extLst>
      <p:ext uri="{BB962C8B-B14F-4D97-AF65-F5344CB8AC3E}">
        <p14:creationId xmlns:p14="http://schemas.microsoft.com/office/powerpoint/2010/main" val="57690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45BE54-71E6-44B0-9ACB-B2884DDEF59B}" type="datetimeFigureOut">
              <a:rPr lang="en-US" smtClean="0"/>
              <a:t>7/3/18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6E0E8E-4362-409E-950B-81B698ED7937}" type="slidenum">
              <a:rPr lang="en-US" smtClean="0"/>
              <a:t>‹#›</a:t>
            </a:fld>
            <a:endParaRPr lang="en-US"/>
          </a:p>
        </p:txBody>
      </p:sp>
    </p:spTree>
    <p:extLst>
      <p:ext uri="{BB962C8B-B14F-4D97-AF65-F5344CB8AC3E}">
        <p14:creationId xmlns:p14="http://schemas.microsoft.com/office/powerpoint/2010/main" val="545572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45BE54-71E6-44B0-9ACB-B2884DDEF59B}" type="datetimeFigureOut">
              <a:rPr lang="en-US" smtClean="0"/>
              <a:t>7/3/18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6E0E8E-4362-409E-950B-81B698ED7937}" type="slidenum">
              <a:rPr lang="en-US" smtClean="0"/>
              <a:t>‹#›</a:t>
            </a:fld>
            <a:endParaRPr lang="en-US"/>
          </a:p>
        </p:txBody>
      </p:sp>
    </p:spTree>
    <p:extLst>
      <p:ext uri="{BB962C8B-B14F-4D97-AF65-F5344CB8AC3E}">
        <p14:creationId xmlns:p14="http://schemas.microsoft.com/office/powerpoint/2010/main" val="21626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45BE54-71E6-44B0-9ACB-B2884DDEF59B}" type="datetimeFigureOut">
              <a:rPr lang="en-US" smtClean="0"/>
              <a:t>7/3/18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6E0E8E-4362-409E-950B-81B698ED7937}" type="slidenum">
              <a:rPr lang="en-US" smtClean="0"/>
              <a:t>‹#›</a:t>
            </a:fld>
            <a:endParaRPr lang="en-US"/>
          </a:p>
        </p:txBody>
      </p:sp>
    </p:spTree>
    <p:extLst>
      <p:ext uri="{BB962C8B-B14F-4D97-AF65-F5344CB8AC3E}">
        <p14:creationId xmlns:p14="http://schemas.microsoft.com/office/powerpoint/2010/main" val="1922924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45BE54-71E6-44B0-9ACB-B2884DDEF59B}" type="datetimeFigureOut">
              <a:rPr lang="en-US" smtClean="0"/>
              <a:t>7/3/18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6E0E8E-4362-409E-950B-81B698ED7937}" type="slidenum">
              <a:rPr lang="en-US" smtClean="0"/>
              <a:t>‹#›</a:t>
            </a:fld>
            <a:endParaRPr lang="en-US"/>
          </a:p>
        </p:txBody>
      </p:sp>
    </p:spTree>
    <p:extLst>
      <p:ext uri="{BB962C8B-B14F-4D97-AF65-F5344CB8AC3E}">
        <p14:creationId xmlns:p14="http://schemas.microsoft.com/office/powerpoint/2010/main" val="261777544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45BE54-71E6-44B0-9ACB-B2884DDEF59B}" type="datetimeFigureOut">
              <a:rPr lang="en-US" smtClean="0"/>
              <a:t>7/3/18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6E0E8E-4362-409E-950B-81B698ED7937}" type="slidenum">
              <a:rPr lang="en-US" smtClean="0"/>
              <a:t>‹#›</a:t>
            </a:fld>
            <a:endParaRPr lang="en-US"/>
          </a:p>
        </p:txBody>
      </p:sp>
    </p:spTree>
    <p:extLst>
      <p:ext uri="{BB962C8B-B14F-4D97-AF65-F5344CB8AC3E}">
        <p14:creationId xmlns:p14="http://schemas.microsoft.com/office/powerpoint/2010/main" val="3392876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chart" Target="../charts/char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1881874" y="806335"/>
            <a:ext cx="8120062" cy="4455621"/>
          </a:xfrm>
        </p:spPr>
        <p:txBody>
          <a:bodyPr>
            <a:noAutofit/>
          </a:bodyPr>
          <a:lstStyle/>
          <a:p>
            <a:r>
              <a:rPr lang="en-US" altLang="en-US" sz="4400" dirty="0" smtClean="0">
                <a:solidFill>
                  <a:srgbClr val="FFFF00"/>
                </a:solidFill>
                <a:latin typeface="Arial" panose="020B0604020202020204" pitchFamily="34" charset="0"/>
                <a:cs typeface="Arial" panose="020B0604020202020204" pitchFamily="34" charset="0"/>
              </a:rPr>
              <a:t>The UW Family Medicine Residency Program</a:t>
            </a:r>
            <a:br>
              <a:rPr lang="en-US" altLang="en-US" sz="4400" dirty="0" smtClean="0">
                <a:solidFill>
                  <a:srgbClr val="FFFF00"/>
                </a:solidFill>
                <a:latin typeface="Arial" panose="020B0604020202020204" pitchFamily="34" charset="0"/>
                <a:cs typeface="Arial" panose="020B0604020202020204" pitchFamily="34" charset="0"/>
              </a:rPr>
            </a:br>
            <a:r>
              <a:rPr lang="en-US" altLang="en-US" sz="4400" dirty="0" smtClean="0">
                <a:solidFill>
                  <a:srgbClr val="FFFF00"/>
                </a:solidFill>
                <a:latin typeface="Arial" panose="020B0604020202020204" pitchFamily="34" charset="0"/>
                <a:cs typeface="Arial" panose="020B0604020202020204" pitchFamily="34" charset="0"/>
              </a:rPr>
              <a:t> </a:t>
            </a:r>
            <a:br>
              <a:rPr lang="en-US" altLang="en-US" sz="4400" dirty="0" smtClean="0">
                <a:solidFill>
                  <a:srgbClr val="FFFF00"/>
                </a:solidFill>
                <a:latin typeface="Arial" panose="020B0604020202020204" pitchFamily="34" charset="0"/>
                <a:cs typeface="Arial" panose="020B0604020202020204" pitchFamily="34" charset="0"/>
              </a:rPr>
            </a:br>
            <a:r>
              <a:rPr lang="en-US" altLang="en-US" sz="4400" dirty="0" smtClean="0">
                <a:solidFill>
                  <a:srgbClr val="FFFF00"/>
                </a:solidFill>
                <a:latin typeface="Arial" panose="020B0604020202020204" pitchFamily="34" charset="0"/>
                <a:cs typeface="Arial" panose="020B0604020202020204" pitchFamily="34" charset="0"/>
              </a:rPr>
              <a:t>and  </a:t>
            </a:r>
            <a:br>
              <a:rPr lang="en-US" altLang="en-US" sz="4400" dirty="0" smtClean="0">
                <a:solidFill>
                  <a:srgbClr val="FFFF00"/>
                </a:solidFill>
                <a:latin typeface="Arial" panose="020B0604020202020204" pitchFamily="34" charset="0"/>
                <a:cs typeface="Arial" panose="020B0604020202020204" pitchFamily="34" charset="0"/>
              </a:rPr>
            </a:br>
            <a:r>
              <a:rPr lang="en-US" altLang="en-US" sz="4400" dirty="0" smtClean="0">
                <a:solidFill>
                  <a:srgbClr val="FFFF00"/>
                </a:solidFill>
                <a:latin typeface="Arial" panose="020B0604020202020204" pitchFamily="34" charset="0"/>
                <a:cs typeface="Arial" panose="020B0604020202020204" pitchFamily="34" charset="0"/>
              </a:rPr>
              <a:t/>
            </a:r>
            <a:br>
              <a:rPr lang="en-US" altLang="en-US" sz="4400" dirty="0" smtClean="0">
                <a:solidFill>
                  <a:srgbClr val="FFFF00"/>
                </a:solidFill>
                <a:latin typeface="Arial" panose="020B0604020202020204" pitchFamily="34" charset="0"/>
                <a:cs typeface="Arial" panose="020B0604020202020204" pitchFamily="34" charset="0"/>
              </a:rPr>
            </a:br>
            <a:r>
              <a:rPr lang="en-US" altLang="en-US" sz="4400" dirty="0" smtClean="0">
                <a:solidFill>
                  <a:srgbClr val="FFFF00"/>
                </a:solidFill>
                <a:latin typeface="Arial" panose="020B0604020202020204" pitchFamily="34" charset="0"/>
                <a:cs typeface="Arial" panose="020B0604020202020204" pitchFamily="34" charset="0"/>
              </a:rPr>
              <a:t>The Educational Health Center of Wyoming</a:t>
            </a:r>
            <a:endParaRPr lang="en-US" altLang="en-US" sz="4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586403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43467" y="1224979"/>
            <a:ext cx="6941608" cy="5377432"/>
          </a:xfrm>
          <a:prstGeom prst="rect">
            <a:avLst/>
          </a:prstGeom>
        </p:spPr>
      </p:pic>
      <p:sp>
        <p:nvSpPr>
          <p:cNvPr id="7" name="Rectangle 2"/>
          <p:cNvSpPr>
            <a:spLocks noGrp="1" noChangeArrowheads="1"/>
          </p:cNvSpPr>
          <p:nvPr>
            <p:ph type="ctrTitle"/>
          </p:nvPr>
        </p:nvSpPr>
        <p:spPr>
          <a:xfrm>
            <a:off x="454781" y="333483"/>
            <a:ext cx="11162176" cy="707571"/>
          </a:xfrm>
        </p:spPr>
        <p:txBody>
          <a:bodyPr>
            <a:noAutofit/>
          </a:bodyPr>
          <a:lstStyle/>
          <a:p>
            <a:pPr algn="l"/>
            <a:r>
              <a:rPr lang="en-US" altLang="en-US" sz="4000" dirty="0" smtClean="0">
                <a:solidFill>
                  <a:srgbClr val="FFFF00"/>
                </a:solidFill>
                <a:latin typeface="Arial" panose="020B0604020202020204" pitchFamily="34" charset="0"/>
                <a:cs typeface="Arial" panose="020B0604020202020204" pitchFamily="34" charset="0"/>
              </a:rPr>
              <a:t>Educational Health Center of Wyoming (EHCW)</a:t>
            </a:r>
            <a:endParaRPr lang="en-US" altLang="en-US" sz="4000" dirty="0">
              <a:solidFill>
                <a:srgbClr val="FFFF00"/>
              </a:solidFill>
              <a:latin typeface="Arial" panose="020B0604020202020204" pitchFamily="34" charset="0"/>
              <a:cs typeface="Arial" panose="020B0604020202020204" pitchFamily="34" charset="0"/>
            </a:endParaRPr>
          </a:p>
        </p:txBody>
      </p:sp>
      <p:sp>
        <p:nvSpPr>
          <p:cNvPr id="8" name="Content Placeholder 1"/>
          <p:cNvSpPr txBox="1">
            <a:spLocks/>
          </p:cNvSpPr>
          <p:nvPr/>
        </p:nvSpPr>
        <p:spPr>
          <a:xfrm>
            <a:off x="8276599" y="1538687"/>
            <a:ext cx="3340358" cy="494522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dirty="0" smtClean="0">
                <a:solidFill>
                  <a:srgbClr val="EFFD33"/>
                </a:solidFill>
              </a:rPr>
              <a:t>UW Family Medicine Residency Clinics</a:t>
            </a:r>
            <a:endParaRPr lang="en-US" sz="3200" dirty="0">
              <a:solidFill>
                <a:srgbClr val="EFFD33"/>
              </a:solidFill>
            </a:endParaRPr>
          </a:p>
          <a:p>
            <a:pPr marL="914400" lvl="1" indent="-457200" algn="l">
              <a:buFont typeface="Arial" panose="020B0604020202020204" pitchFamily="34" charset="0"/>
              <a:buChar char="•"/>
            </a:pPr>
            <a:r>
              <a:rPr lang="en-US" sz="3200" dirty="0" smtClean="0">
                <a:solidFill>
                  <a:schemeClr val="bg1"/>
                </a:solidFill>
              </a:rPr>
              <a:t>Casper</a:t>
            </a:r>
            <a:endParaRPr lang="en-US" sz="3200" dirty="0">
              <a:solidFill>
                <a:schemeClr val="bg1"/>
              </a:solidFill>
            </a:endParaRPr>
          </a:p>
          <a:p>
            <a:pPr marL="914400" lvl="1" indent="-457200" algn="l">
              <a:buFont typeface="Arial" panose="020B0604020202020204" pitchFamily="34" charset="0"/>
              <a:buChar char="•"/>
            </a:pPr>
            <a:r>
              <a:rPr lang="en-US" sz="3200" dirty="0" smtClean="0">
                <a:solidFill>
                  <a:schemeClr val="bg1"/>
                </a:solidFill>
              </a:rPr>
              <a:t>Cheyenne</a:t>
            </a:r>
          </a:p>
          <a:p>
            <a:endParaRPr lang="en-US" sz="3200" dirty="0" smtClean="0">
              <a:solidFill>
                <a:schemeClr val="bg1"/>
              </a:solidFill>
            </a:endParaRPr>
          </a:p>
          <a:p>
            <a:r>
              <a:rPr lang="en-US" sz="3200" dirty="0" smtClean="0">
                <a:solidFill>
                  <a:srgbClr val="EFFD33"/>
                </a:solidFill>
              </a:rPr>
              <a:t>Albany Community Health Center</a:t>
            </a:r>
          </a:p>
          <a:p>
            <a:pPr marL="914400" lvl="1" indent="-457200" algn="l">
              <a:buFont typeface="Arial" panose="020B0604020202020204" pitchFamily="34" charset="0"/>
              <a:buChar char="•"/>
            </a:pPr>
            <a:r>
              <a:rPr lang="en-US" sz="3200" dirty="0" smtClean="0">
                <a:solidFill>
                  <a:schemeClr val="bg1"/>
                </a:solidFill>
              </a:rPr>
              <a:t>Laramie</a:t>
            </a:r>
            <a:endParaRPr lang="en-US" sz="3200" dirty="0">
              <a:solidFill>
                <a:schemeClr val="bg1"/>
              </a:solidFill>
            </a:endParaRPr>
          </a:p>
        </p:txBody>
      </p:sp>
    </p:spTree>
    <p:extLst>
      <p:ext uri="{BB962C8B-B14F-4D97-AF65-F5344CB8AC3E}">
        <p14:creationId xmlns:p14="http://schemas.microsoft.com/office/powerpoint/2010/main" val="146607085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noAutofit/>
          </a:bodyPr>
          <a:lstStyle/>
          <a:p>
            <a:r>
              <a:rPr lang="en-US" altLang="en-US" dirty="0">
                <a:solidFill>
                  <a:srgbClr val="FFFF00"/>
                </a:solidFill>
                <a:latin typeface="Arial" panose="020B0604020202020204" pitchFamily="34" charset="0"/>
                <a:cs typeface="Arial" panose="020B0604020202020204" pitchFamily="34" charset="0"/>
              </a:rPr>
              <a:t>T</a:t>
            </a:r>
            <a:r>
              <a:rPr lang="en-US" altLang="en-US" sz="4400" dirty="0" smtClean="0">
                <a:solidFill>
                  <a:srgbClr val="FFFF00"/>
                </a:solidFill>
                <a:latin typeface="Arial" panose="020B0604020202020204" pitchFamily="34" charset="0"/>
                <a:cs typeface="Arial" panose="020B0604020202020204" pitchFamily="34" charset="0"/>
              </a:rPr>
              <a:t>he EHCW</a:t>
            </a:r>
            <a:endParaRPr lang="en-US" altLang="en-US" sz="4400" dirty="0">
              <a:solidFill>
                <a:srgbClr val="FFFF00"/>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838199" y="1825625"/>
            <a:ext cx="10815735" cy="4351338"/>
          </a:xfrm>
        </p:spPr>
        <p:txBody>
          <a:bodyPr>
            <a:normAutofit lnSpcReduction="10000"/>
          </a:bodyPr>
          <a:lstStyle/>
          <a:p>
            <a:r>
              <a:rPr lang="en-US" sz="4000" dirty="0" smtClean="0">
                <a:solidFill>
                  <a:schemeClr val="bg1"/>
                </a:solidFill>
              </a:rPr>
              <a:t>   Casper and Cheyenne Clinics</a:t>
            </a:r>
          </a:p>
          <a:p>
            <a:pPr lvl="1"/>
            <a:r>
              <a:rPr lang="en-US" sz="3600" dirty="0" smtClean="0">
                <a:solidFill>
                  <a:schemeClr val="bg1"/>
                </a:solidFill>
              </a:rPr>
              <a:t>   Integral part of the UW FMRP</a:t>
            </a:r>
          </a:p>
          <a:p>
            <a:pPr lvl="1"/>
            <a:r>
              <a:rPr lang="en-US" sz="3600" dirty="0" smtClean="0">
                <a:solidFill>
                  <a:schemeClr val="bg1"/>
                </a:solidFill>
              </a:rPr>
              <a:t>   Funded by General Fund and Clinic Revenue </a:t>
            </a:r>
          </a:p>
          <a:p>
            <a:pPr marL="457200" lvl="1" indent="0">
              <a:buNone/>
            </a:pPr>
            <a:endParaRPr lang="en-US" sz="3200" dirty="0" smtClean="0">
              <a:solidFill>
                <a:schemeClr val="bg1"/>
              </a:solidFill>
            </a:endParaRPr>
          </a:p>
          <a:p>
            <a:r>
              <a:rPr lang="en-US" sz="4000" dirty="0" smtClean="0">
                <a:solidFill>
                  <a:schemeClr val="bg1"/>
                </a:solidFill>
              </a:rPr>
              <a:t>   Albany Community Health Center (ACHC)</a:t>
            </a:r>
          </a:p>
          <a:p>
            <a:pPr lvl="1"/>
            <a:r>
              <a:rPr lang="en-US" sz="3600" dirty="0" smtClean="0">
                <a:solidFill>
                  <a:schemeClr val="bg1"/>
                </a:solidFill>
              </a:rPr>
              <a:t>   Newest addition – Funded by HRSA and Clinic 		 revenue</a:t>
            </a:r>
          </a:p>
          <a:p>
            <a:pPr lvl="1"/>
            <a:r>
              <a:rPr lang="en-US" sz="3600" dirty="0" smtClean="0">
                <a:solidFill>
                  <a:schemeClr val="bg1"/>
                </a:solidFill>
              </a:rPr>
              <a:t>   No UW or General Funds support the ACHC</a:t>
            </a:r>
            <a:endParaRPr lang="en-US" sz="3600" dirty="0">
              <a:solidFill>
                <a:schemeClr val="bg1"/>
              </a:solidFill>
            </a:endParaRPr>
          </a:p>
        </p:txBody>
      </p:sp>
    </p:spTree>
    <p:extLst>
      <p:ext uri="{BB962C8B-B14F-4D97-AF65-F5344CB8AC3E}">
        <p14:creationId xmlns:p14="http://schemas.microsoft.com/office/powerpoint/2010/main" val="205833102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508001" y="365125"/>
            <a:ext cx="10959322" cy="1325563"/>
          </a:xfrm>
        </p:spPr>
        <p:txBody>
          <a:bodyPr>
            <a:noAutofit/>
          </a:bodyPr>
          <a:lstStyle/>
          <a:p>
            <a:r>
              <a:rPr lang="en-US" altLang="en-US" dirty="0">
                <a:solidFill>
                  <a:srgbClr val="FFFF00"/>
                </a:solidFill>
                <a:latin typeface="Arial" panose="020B0604020202020204" pitchFamily="34" charset="0"/>
                <a:cs typeface="Arial" panose="020B0604020202020204" pitchFamily="34" charset="0"/>
              </a:rPr>
              <a:t>T</a:t>
            </a:r>
            <a:r>
              <a:rPr lang="en-US" altLang="en-US" sz="4400" dirty="0" smtClean="0">
                <a:solidFill>
                  <a:srgbClr val="FFFF00"/>
                </a:solidFill>
                <a:latin typeface="Arial" panose="020B0604020202020204" pitchFamily="34" charset="0"/>
                <a:cs typeface="Arial" panose="020B0604020202020204" pitchFamily="34" charset="0"/>
              </a:rPr>
              <a:t>he EHCW, UW, and the State of Wyoming</a:t>
            </a:r>
            <a:endParaRPr lang="en-US" altLang="en-US" sz="4400" dirty="0">
              <a:solidFill>
                <a:srgbClr val="FFFF00"/>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838199" y="1690687"/>
            <a:ext cx="10815735" cy="4038601"/>
          </a:xfrm>
        </p:spPr>
        <p:txBody>
          <a:bodyPr>
            <a:normAutofit/>
          </a:bodyPr>
          <a:lstStyle/>
          <a:p>
            <a:pPr>
              <a:spcBef>
                <a:spcPts val="0"/>
              </a:spcBef>
              <a:spcAft>
                <a:spcPts val="600"/>
              </a:spcAft>
            </a:pPr>
            <a:r>
              <a:rPr lang="en-US" sz="4300" dirty="0" smtClean="0">
                <a:solidFill>
                  <a:schemeClr val="bg1"/>
                </a:solidFill>
              </a:rPr>
              <a:t>   Casper and Cheyenne Residency Clinics</a:t>
            </a:r>
          </a:p>
          <a:p>
            <a:pPr lvl="1">
              <a:spcBef>
                <a:spcPts val="0"/>
              </a:spcBef>
              <a:spcAft>
                <a:spcPts val="600"/>
              </a:spcAft>
            </a:pPr>
            <a:r>
              <a:rPr lang="en-US" sz="3900" dirty="0" smtClean="0">
                <a:solidFill>
                  <a:schemeClr val="bg1"/>
                </a:solidFill>
              </a:rPr>
              <a:t>  Funding structure:  Viewed as a “State Agency”</a:t>
            </a:r>
          </a:p>
          <a:p>
            <a:pPr lvl="1">
              <a:spcBef>
                <a:spcPts val="0"/>
              </a:spcBef>
              <a:spcAft>
                <a:spcPts val="600"/>
              </a:spcAft>
            </a:pPr>
            <a:r>
              <a:rPr lang="en-US" sz="3900" dirty="0" smtClean="0">
                <a:solidFill>
                  <a:schemeClr val="bg1"/>
                </a:solidFill>
              </a:rPr>
              <a:t>  Clinic revenue considered to be State revenue</a:t>
            </a:r>
            <a:endParaRPr lang="en-US" sz="3900" dirty="0">
              <a:solidFill>
                <a:schemeClr val="bg1"/>
              </a:solidFill>
            </a:endParaRPr>
          </a:p>
          <a:p>
            <a:pPr lvl="1">
              <a:spcBef>
                <a:spcPts val="0"/>
              </a:spcBef>
              <a:spcAft>
                <a:spcPts val="600"/>
              </a:spcAft>
            </a:pPr>
            <a:r>
              <a:rPr lang="en-US" sz="3900" dirty="0" smtClean="0">
                <a:solidFill>
                  <a:schemeClr val="bg1"/>
                </a:solidFill>
              </a:rPr>
              <a:t>  This structure has created challenges for the  	Clinics</a:t>
            </a:r>
          </a:p>
        </p:txBody>
      </p:sp>
    </p:spTree>
    <p:extLst>
      <p:ext uri="{BB962C8B-B14F-4D97-AF65-F5344CB8AC3E}">
        <p14:creationId xmlns:p14="http://schemas.microsoft.com/office/powerpoint/2010/main" val="2045897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508001" y="365126"/>
            <a:ext cx="10959322" cy="842786"/>
          </a:xfrm>
        </p:spPr>
        <p:txBody>
          <a:bodyPr>
            <a:noAutofit/>
          </a:bodyPr>
          <a:lstStyle/>
          <a:p>
            <a:r>
              <a:rPr lang="en-US" altLang="en-US" dirty="0">
                <a:solidFill>
                  <a:srgbClr val="FFFF00"/>
                </a:solidFill>
                <a:latin typeface="Arial" panose="020B0604020202020204" pitchFamily="34" charset="0"/>
                <a:cs typeface="Arial" panose="020B0604020202020204" pitchFamily="34" charset="0"/>
              </a:rPr>
              <a:t>T</a:t>
            </a:r>
            <a:r>
              <a:rPr lang="en-US" altLang="en-US" sz="4400" dirty="0" smtClean="0">
                <a:solidFill>
                  <a:srgbClr val="FFFF00"/>
                </a:solidFill>
                <a:latin typeface="Arial" panose="020B0604020202020204" pitchFamily="34" charset="0"/>
                <a:cs typeface="Arial" panose="020B0604020202020204" pitchFamily="34" charset="0"/>
              </a:rPr>
              <a:t>he EHCW, UW, and the State of Wyoming</a:t>
            </a:r>
            <a:endParaRPr lang="en-US" altLang="en-US" sz="4400" dirty="0">
              <a:solidFill>
                <a:srgbClr val="FFFF00"/>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838199" y="1253065"/>
            <a:ext cx="10815735" cy="5102578"/>
          </a:xfrm>
        </p:spPr>
        <p:txBody>
          <a:bodyPr>
            <a:normAutofit fontScale="92500"/>
          </a:bodyPr>
          <a:lstStyle/>
          <a:p>
            <a:pPr marL="0" indent="0">
              <a:spcAft>
                <a:spcPts val="600"/>
              </a:spcAft>
              <a:buNone/>
            </a:pPr>
            <a:r>
              <a:rPr lang="en-US" sz="4200" dirty="0" smtClean="0">
                <a:solidFill>
                  <a:schemeClr val="bg1"/>
                </a:solidFill>
              </a:rPr>
              <a:t>Challenges</a:t>
            </a:r>
          </a:p>
          <a:p>
            <a:pPr marL="742950" indent="-742950">
              <a:spcAft>
                <a:spcPts val="600"/>
              </a:spcAft>
              <a:buFont typeface="+mj-lt"/>
              <a:buAutoNum type="arabicPeriod"/>
            </a:pPr>
            <a:r>
              <a:rPr lang="en-US" sz="3600" dirty="0" smtClean="0">
                <a:solidFill>
                  <a:schemeClr val="bg1"/>
                </a:solidFill>
              </a:rPr>
              <a:t>Current governance structure is complex and may not fully comply with the expectations of HRSA for a FQHC</a:t>
            </a:r>
          </a:p>
          <a:p>
            <a:pPr marL="742950" indent="-742950">
              <a:spcAft>
                <a:spcPts val="600"/>
              </a:spcAft>
              <a:buFont typeface="+mj-lt"/>
              <a:buAutoNum type="arabicPeriod"/>
            </a:pPr>
            <a:r>
              <a:rPr lang="en-US" sz="3600" dirty="0">
                <a:solidFill>
                  <a:schemeClr val="bg1"/>
                </a:solidFill>
              </a:rPr>
              <a:t>The current budget process for the UW FMRP limits the FMRP’s ability to run modern-day clinics</a:t>
            </a:r>
          </a:p>
          <a:p>
            <a:pPr marL="742950" indent="-742950">
              <a:spcAft>
                <a:spcPts val="600"/>
              </a:spcAft>
              <a:buFont typeface="+mj-lt"/>
              <a:buAutoNum type="arabicPeriod"/>
            </a:pPr>
            <a:r>
              <a:rPr lang="en-US" sz="3600" dirty="0">
                <a:solidFill>
                  <a:schemeClr val="bg1"/>
                </a:solidFill>
              </a:rPr>
              <a:t>Current budget process </a:t>
            </a:r>
            <a:r>
              <a:rPr lang="en-US" sz="3600" dirty="0" smtClean="0">
                <a:solidFill>
                  <a:schemeClr val="bg1"/>
                </a:solidFill>
              </a:rPr>
              <a:t>does </a:t>
            </a:r>
            <a:r>
              <a:rPr lang="en-US" sz="3600" dirty="0">
                <a:solidFill>
                  <a:schemeClr val="bg1"/>
                </a:solidFill>
              </a:rPr>
              <a:t>not allow the enhanced revenue </a:t>
            </a:r>
            <a:r>
              <a:rPr lang="en-US" sz="3600" dirty="0" smtClean="0">
                <a:solidFill>
                  <a:schemeClr val="bg1"/>
                </a:solidFill>
              </a:rPr>
              <a:t>received via </a:t>
            </a:r>
            <a:r>
              <a:rPr lang="en-US" sz="3600" dirty="0">
                <a:solidFill>
                  <a:schemeClr val="bg1"/>
                </a:solidFill>
              </a:rPr>
              <a:t>FQHC designation to flow back to clinic operations (which is expected by HRSA)</a:t>
            </a:r>
          </a:p>
          <a:p>
            <a:pPr marL="742950" indent="-742950">
              <a:spcAft>
                <a:spcPts val="600"/>
              </a:spcAft>
              <a:buFont typeface="+mj-lt"/>
              <a:buAutoNum type="arabicPeriod"/>
            </a:pPr>
            <a:r>
              <a:rPr lang="en-US" sz="3600" dirty="0">
                <a:solidFill>
                  <a:schemeClr val="bg1"/>
                </a:solidFill>
              </a:rPr>
              <a:t>The EHCW has little authority over the </a:t>
            </a:r>
            <a:r>
              <a:rPr lang="en-US" sz="3600" dirty="0" smtClean="0">
                <a:solidFill>
                  <a:schemeClr val="bg1"/>
                </a:solidFill>
              </a:rPr>
              <a:t>FQHC	</a:t>
            </a:r>
          </a:p>
        </p:txBody>
      </p:sp>
    </p:spTree>
    <p:extLst>
      <p:ext uri="{BB962C8B-B14F-4D97-AF65-F5344CB8AC3E}">
        <p14:creationId xmlns:p14="http://schemas.microsoft.com/office/powerpoint/2010/main" val="23458039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8" name="Rectangle 7"/>
          <p:cNvSpPr/>
          <p:nvPr/>
        </p:nvSpPr>
        <p:spPr>
          <a:xfrm rot="5400000">
            <a:off x="2817845" y="410548"/>
            <a:ext cx="5187820" cy="6046236"/>
          </a:xfrm>
          <a:prstGeom prst="rect">
            <a:avLst/>
          </a:prstGeom>
          <a:noFill/>
        </p:spPr>
        <p:txBody>
          <a:bodyPr wrap="none" lIns="91440" tIns="45720" rIns="91440" bIns="45720">
            <a:prstTxWarp prst="textArchUp">
              <a:avLst>
                <a:gd name="adj" fmla="val 10743816"/>
              </a:avLst>
            </a:prstTxWarp>
            <a:spAutoFit/>
          </a:bodyPr>
          <a:lstStyle/>
          <a:p>
            <a:pPr algn="ctr"/>
            <a:r>
              <a:rPr lang="en-US" sz="3600" b="0" cap="none" spc="0" dirty="0" smtClean="0">
                <a:ln w="0"/>
                <a:solidFill>
                  <a:srgbClr val="FFFF00"/>
                </a:solidFill>
                <a:effectLst>
                  <a:outerShdw blurRad="38100" dist="19050" dir="2700000" algn="tl" rotWithShape="0">
                    <a:schemeClr val="dk1">
                      <a:alpha val="40000"/>
                    </a:schemeClr>
                  </a:outerShdw>
                </a:effectLst>
              </a:rPr>
              <a:t>Educational Health Center of Wyoming</a:t>
            </a:r>
            <a:endParaRPr lang="en-US" sz="3600" b="0" cap="none" spc="0" dirty="0">
              <a:ln w="0"/>
              <a:solidFill>
                <a:srgbClr val="FFFF00"/>
              </a:solidFill>
              <a:effectLst>
                <a:outerShdw blurRad="38100" dist="19050" dir="2700000" algn="tl" rotWithShape="0">
                  <a:schemeClr val="dk1">
                    <a:alpha val="40000"/>
                  </a:schemeClr>
                </a:outerShdw>
              </a:effectLst>
            </a:endParaRPr>
          </a:p>
        </p:txBody>
      </p:sp>
      <p:sp>
        <p:nvSpPr>
          <p:cNvPr id="9" name="Rectangle 8"/>
          <p:cNvSpPr/>
          <p:nvPr/>
        </p:nvSpPr>
        <p:spPr>
          <a:xfrm rot="16200000">
            <a:off x="3799922" y="648052"/>
            <a:ext cx="4912499" cy="5421086"/>
          </a:xfrm>
          <a:prstGeom prst="rect">
            <a:avLst/>
          </a:prstGeom>
          <a:noFill/>
        </p:spPr>
        <p:txBody>
          <a:bodyPr wrap="none" lIns="91440" tIns="45720" rIns="91440" bIns="45720">
            <a:prstTxWarp prst="textArchUp">
              <a:avLst/>
            </a:prstTxWarp>
            <a:spAutoFit/>
          </a:bodyPr>
          <a:lstStyle/>
          <a:p>
            <a:pPr algn="ctr"/>
            <a:r>
              <a:rPr lang="en-US" sz="4000" b="0" cap="none" spc="0" dirty="0" smtClean="0">
                <a:ln w="0"/>
                <a:solidFill>
                  <a:schemeClr val="bg1"/>
                </a:solidFill>
                <a:effectLst>
                  <a:outerShdw blurRad="38100" dist="19050" dir="2700000" algn="tl" rotWithShape="0">
                    <a:schemeClr val="dk1">
                      <a:alpha val="40000"/>
                    </a:schemeClr>
                  </a:outerShdw>
                </a:effectLst>
              </a:rPr>
              <a:t>University of Wyoming</a:t>
            </a:r>
            <a:endParaRPr lang="en-US" sz="4000" b="0" cap="none" spc="0" dirty="0">
              <a:ln w="0"/>
              <a:solidFill>
                <a:schemeClr val="bg1"/>
              </a:solidFill>
              <a:effectLst>
                <a:outerShdw blurRad="38100" dist="19050" dir="2700000" algn="tl" rotWithShape="0">
                  <a:schemeClr val="dk1">
                    <a:alpha val="40000"/>
                  </a:schemeClr>
                </a:outerShdw>
              </a:effectLst>
            </a:endParaRPr>
          </a:p>
        </p:txBody>
      </p:sp>
      <p:sp>
        <p:nvSpPr>
          <p:cNvPr id="10" name="Oval 9"/>
          <p:cNvSpPr/>
          <p:nvPr/>
        </p:nvSpPr>
        <p:spPr>
          <a:xfrm>
            <a:off x="4189441" y="1455577"/>
            <a:ext cx="3862873" cy="3937518"/>
          </a:xfrm>
          <a:prstGeom prst="ellipse">
            <a:avLst/>
          </a:prstGeom>
          <a:solidFill>
            <a:srgbClr val="EFFD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918851" y="1492898"/>
            <a:ext cx="3844214" cy="3918856"/>
          </a:xfrm>
          <a:prstGeom prst="ellipse">
            <a:avLst/>
          </a:prstGeom>
          <a:solidFill>
            <a:srgbClr val="945200"/>
          </a:solidFill>
          <a:ln>
            <a:solidFill>
              <a:srgbClr val="945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2"/>
          <p:cNvSpPr>
            <a:spLocks noGrp="1" noChangeArrowheads="1"/>
          </p:cNvSpPr>
          <p:nvPr>
            <p:ph type="ctrTitle"/>
          </p:nvPr>
        </p:nvSpPr>
        <p:spPr>
          <a:xfrm>
            <a:off x="353690" y="494522"/>
            <a:ext cx="3537175" cy="707571"/>
          </a:xfrm>
        </p:spPr>
        <p:txBody>
          <a:bodyPr>
            <a:noAutofit/>
          </a:bodyPr>
          <a:lstStyle/>
          <a:p>
            <a:r>
              <a:rPr lang="en-US" altLang="en-US" sz="4400" dirty="0" smtClean="0">
                <a:solidFill>
                  <a:schemeClr val="bg1"/>
                </a:solidFill>
                <a:latin typeface="Arial" panose="020B0604020202020204" pitchFamily="34" charset="0"/>
                <a:cs typeface="Arial" panose="020B0604020202020204" pitchFamily="34" charset="0"/>
              </a:rPr>
              <a:t>July 2017</a:t>
            </a:r>
            <a:endParaRPr lang="en-US" altLang="en-US" sz="4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942103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709127" y="365125"/>
            <a:ext cx="11049486" cy="1325563"/>
          </a:xfrm>
        </p:spPr>
        <p:txBody>
          <a:bodyPr>
            <a:noAutofit/>
          </a:bodyPr>
          <a:lstStyle/>
          <a:p>
            <a:r>
              <a:rPr lang="en-US" altLang="en-US" dirty="0" smtClean="0">
                <a:solidFill>
                  <a:srgbClr val="FFFF00"/>
                </a:solidFill>
                <a:latin typeface="Arial" panose="020B0604020202020204" pitchFamily="34" charset="0"/>
                <a:cs typeface="Arial" panose="020B0604020202020204" pitchFamily="34" charset="0"/>
              </a:rPr>
              <a:t>Addressing the HRSA issue</a:t>
            </a:r>
            <a:endParaRPr lang="en-US" altLang="en-US" sz="4400" dirty="0">
              <a:solidFill>
                <a:srgbClr val="FFFF00"/>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838199" y="1580445"/>
            <a:ext cx="10815735" cy="4131734"/>
          </a:xfrm>
        </p:spPr>
        <p:txBody>
          <a:bodyPr>
            <a:normAutofit/>
          </a:bodyPr>
          <a:lstStyle/>
          <a:p>
            <a:r>
              <a:rPr lang="en-US" sz="4000" dirty="0">
                <a:solidFill>
                  <a:schemeClr val="bg1"/>
                </a:solidFill>
              </a:rPr>
              <a:t> </a:t>
            </a:r>
            <a:r>
              <a:rPr lang="en-US" sz="4000" dirty="0" smtClean="0">
                <a:solidFill>
                  <a:schemeClr val="bg1"/>
                </a:solidFill>
              </a:rPr>
              <a:t>  Fall 2017</a:t>
            </a:r>
          </a:p>
          <a:p>
            <a:pPr marL="0" indent="0">
              <a:buNone/>
            </a:pPr>
            <a:endParaRPr lang="en-US" sz="2000" dirty="0" smtClean="0">
              <a:solidFill>
                <a:schemeClr val="bg1"/>
              </a:solidFill>
            </a:endParaRPr>
          </a:p>
          <a:p>
            <a:pPr lvl="1"/>
            <a:r>
              <a:rPr lang="en-US" sz="3600" dirty="0" smtClean="0">
                <a:solidFill>
                  <a:schemeClr val="bg1"/>
                </a:solidFill>
              </a:rPr>
              <a:t>   UW hired consultant to assess current 		 	 	 organizational structure and provide  	 	 		 recommendations to ensure HRSA compliance</a:t>
            </a:r>
            <a:endParaRPr lang="en-US" sz="3600" dirty="0">
              <a:solidFill>
                <a:schemeClr val="bg1"/>
              </a:solidFill>
            </a:endParaRPr>
          </a:p>
          <a:p>
            <a:pPr lvl="1"/>
            <a:r>
              <a:rPr lang="en-US" sz="3600" dirty="0" smtClean="0">
                <a:solidFill>
                  <a:schemeClr val="bg1"/>
                </a:solidFill>
              </a:rPr>
              <a:t>   Consultant identified areas of concern -- developed 	 possible work plan to address HRSA-related issues</a:t>
            </a:r>
          </a:p>
          <a:p>
            <a:pPr marL="457200" lvl="1" indent="0">
              <a:buNone/>
            </a:pPr>
            <a:endParaRPr lang="en-US" sz="1100" dirty="0" smtClean="0">
              <a:solidFill>
                <a:schemeClr val="bg1"/>
              </a:solidFill>
            </a:endParaRPr>
          </a:p>
        </p:txBody>
      </p:sp>
    </p:spTree>
    <p:extLst>
      <p:ext uri="{BB962C8B-B14F-4D97-AF65-F5344CB8AC3E}">
        <p14:creationId xmlns:p14="http://schemas.microsoft.com/office/powerpoint/2010/main" val="65410638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709127" y="365125"/>
            <a:ext cx="10758195" cy="955675"/>
          </a:xfrm>
        </p:spPr>
        <p:txBody>
          <a:bodyPr>
            <a:noAutofit/>
          </a:bodyPr>
          <a:lstStyle/>
          <a:p>
            <a:r>
              <a:rPr lang="en-US" altLang="en-US" dirty="0" smtClean="0">
                <a:latin typeface="Arial" panose="020B0604020202020204" pitchFamily="34" charset="0"/>
                <a:cs typeface="Arial" panose="020B0604020202020204" pitchFamily="34" charset="0"/>
              </a:rPr>
              <a:t>General Fund / Clinic Revenue Levels </a:t>
            </a:r>
            <a:endParaRPr lang="en-US" altLang="en-US" sz="4400" dirty="0">
              <a:latin typeface="Arial" panose="020B0604020202020204" pitchFamily="34" charset="0"/>
              <a:cs typeface="Arial" panose="020B060402020202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429775077"/>
              </p:ext>
            </p:extLst>
          </p:nvPr>
        </p:nvGraphicFramePr>
        <p:xfrm>
          <a:off x="1039430" y="1320800"/>
          <a:ext cx="10170714" cy="53371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1670301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709127" y="365125"/>
            <a:ext cx="11049486" cy="1325563"/>
          </a:xfrm>
        </p:spPr>
        <p:txBody>
          <a:bodyPr>
            <a:noAutofit/>
          </a:bodyPr>
          <a:lstStyle/>
          <a:p>
            <a:r>
              <a:rPr lang="en-US" altLang="en-US" dirty="0" smtClean="0">
                <a:solidFill>
                  <a:srgbClr val="FFFF00"/>
                </a:solidFill>
                <a:latin typeface="Arial" panose="020B0604020202020204" pitchFamily="34" charset="0"/>
                <a:cs typeface="Arial" panose="020B0604020202020204" pitchFamily="34" charset="0"/>
              </a:rPr>
              <a:t>Addressing </a:t>
            </a:r>
            <a:r>
              <a:rPr lang="en-US" altLang="en-US" dirty="0">
                <a:solidFill>
                  <a:srgbClr val="FFFF00"/>
                </a:solidFill>
                <a:latin typeface="Arial" panose="020B0604020202020204" pitchFamily="34" charset="0"/>
                <a:cs typeface="Arial" panose="020B0604020202020204" pitchFamily="34" charset="0"/>
              </a:rPr>
              <a:t>the HRSA issue</a:t>
            </a:r>
            <a:endParaRPr lang="en-US" altLang="en-US" sz="4400" dirty="0">
              <a:solidFill>
                <a:srgbClr val="FFFF00"/>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826002" y="1690688"/>
            <a:ext cx="10815735" cy="4375136"/>
          </a:xfrm>
        </p:spPr>
        <p:txBody>
          <a:bodyPr>
            <a:normAutofit/>
          </a:bodyPr>
          <a:lstStyle/>
          <a:p>
            <a:r>
              <a:rPr lang="en-US" sz="4000" dirty="0" smtClean="0">
                <a:solidFill>
                  <a:schemeClr val="bg1"/>
                </a:solidFill>
              </a:rPr>
              <a:t>   December 2017</a:t>
            </a:r>
          </a:p>
          <a:p>
            <a:pPr lvl="1"/>
            <a:r>
              <a:rPr lang="en-US" sz="3600" dirty="0" smtClean="0">
                <a:solidFill>
                  <a:schemeClr val="bg1"/>
                </a:solidFill>
              </a:rPr>
              <a:t>   Began discussing issues with Joint Appropriations 	 Committee</a:t>
            </a:r>
            <a:r>
              <a:rPr lang="mr-IN" sz="3600" dirty="0" smtClean="0">
                <a:solidFill>
                  <a:schemeClr val="bg1"/>
                </a:solidFill>
              </a:rPr>
              <a:t>…</a:t>
            </a:r>
            <a:r>
              <a:rPr lang="en-US" sz="3600" dirty="0" smtClean="0">
                <a:solidFill>
                  <a:schemeClr val="bg1"/>
                </a:solidFill>
              </a:rPr>
              <a:t>asked for guidance</a:t>
            </a:r>
          </a:p>
          <a:p>
            <a:pPr marL="457200" lvl="1" indent="0">
              <a:buNone/>
            </a:pPr>
            <a:r>
              <a:rPr lang="en-US" sz="3600" dirty="0" smtClean="0">
                <a:solidFill>
                  <a:schemeClr val="bg1"/>
                </a:solidFill>
              </a:rPr>
              <a:t> </a:t>
            </a:r>
          </a:p>
          <a:p>
            <a:r>
              <a:rPr lang="en-US" sz="4000" dirty="0" smtClean="0">
                <a:solidFill>
                  <a:schemeClr val="bg1"/>
                </a:solidFill>
              </a:rPr>
              <a:t>   March 2018</a:t>
            </a:r>
            <a:endParaRPr lang="en-US" dirty="0" smtClean="0">
              <a:solidFill>
                <a:schemeClr val="bg1"/>
              </a:solidFill>
            </a:endParaRPr>
          </a:p>
          <a:p>
            <a:pPr lvl="1"/>
            <a:r>
              <a:rPr lang="en-US" sz="3600" dirty="0" smtClean="0">
                <a:solidFill>
                  <a:schemeClr val="bg1"/>
                </a:solidFill>
              </a:rPr>
              <a:t>   HRSA site visit:  Concerns raised regarding current 	 administrative and fiscal structure</a:t>
            </a:r>
          </a:p>
        </p:txBody>
      </p:sp>
    </p:spTree>
    <p:extLst>
      <p:ext uri="{BB962C8B-B14F-4D97-AF65-F5344CB8AC3E}">
        <p14:creationId xmlns:p14="http://schemas.microsoft.com/office/powerpoint/2010/main" val="15020657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709127" y="365125"/>
            <a:ext cx="11063773" cy="1325563"/>
          </a:xfrm>
        </p:spPr>
        <p:txBody>
          <a:bodyPr>
            <a:noAutofit/>
          </a:bodyPr>
          <a:lstStyle/>
          <a:p>
            <a:r>
              <a:rPr lang="en-US" altLang="en-US" dirty="0">
                <a:solidFill>
                  <a:srgbClr val="FFFF00"/>
                </a:solidFill>
                <a:latin typeface="Arial" panose="020B0604020202020204" pitchFamily="34" charset="0"/>
                <a:cs typeface="Arial" panose="020B0604020202020204" pitchFamily="34" charset="0"/>
              </a:rPr>
              <a:t>T</a:t>
            </a:r>
            <a:r>
              <a:rPr lang="en-US" altLang="en-US" sz="4400" dirty="0" smtClean="0">
                <a:solidFill>
                  <a:srgbClr val="FFFF00"/>
                </a:solidFill>
                <a:latin typeface="Arial" panose="020B0604020202020204" pitchFamily="34" charset="0"/>
                <a:cs typeface="Arial" panose="020B0604020202020204" pitchFamily="34" charset="0"/>
              </a:rPr>
              <a:t>he EHCW, UW, and the State of Wyoming</a:t>
            </a:r>
            <a:endParaRPr lang="en-US" altLang="en-US" sz="4400" dirty="0">
              <a:solidFill>
                <a:srgbClr val="FFFF00"/>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541867" y="1690688"/>
            <a:ext cx="11231034" cy="4755267"/>
          </a:xfrm>
        </p:spPr>
        <p:txBody>
          <a:bodyPr>
            <a:normAutofit/>
          </a:bodyPr>
          <a:lstStyle/>
          <a:p>
            <a:pPr marL="0" indent="0">
              <a:buNone/>
            </a:pPr>
            <a:r>
              <a:rPr lang="en-US" sz="3600" smtClean="0">
                <a:solidFill>
                  <a:schemeClr val="bg1"/>
                </a:solidFill>
              </a:rPr>
              <a:t>Select </a:t>
            </a:r>
            <a:r>
              <a:rPr lang="en-US" sz="3600" dirty="0" smtClean="0">
                <a:solidFill>
                  <a:schemeClr val="bg1"/>
                </a:solidFill>
              </a:rPr>
              <a:t>Committee formed with the following charge:</a:t>
            </a:r>
          </a:p>
          <a:p>
            <a:pPr marL="0" indent="0">
              <a:buNone/>
            </a:pPr>
            <a:endParaRPr lang="en-US" sz="1400" dirty="0">
              <a:solidFill>
                <a:schemeClr val="bg1"/>
              </a:solidFill>
            </a:endParaRPr>
          </a:p>
          <a:p>
            <a:pPr marL="0" indent="0">
              <a:buNone/>
            </a:pPr>
            <a:r>
              <a:rPr lang="en-US" sz="3200" i="1" dirty="0" smtClean="0">
                <a:solidFill>
                  <a:schemeClr val="bg1"/>
                </a:solidFill>
              </a:rPr>
              <a:t>“The select committee shall study and make recommendations on the operations, organizational structure, services and funding of the University of Wyoming family medicine residency programs.  The select committee shall submit a report summarizing its studies and recommendations to the joint appropriations committee on or before November 12, 2018.  The joint appropriations committee shall consider the recommendations and develop any legislation it deems appropriate for consideration by the legislature.”</a:t>
            </a:r>
          </a:p>
        </p:txBody>
      </p:sp>
    </p:spTree>
    <p:extLst>
      <p:ext uri="{BB962C8B-B14F-4D97-AF65-F5344CB8AC3E}">
        <p14:creationId xmlns:p14="http://schemas.microsoft.com/office/powerpoint/2010/main" val="128671345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88622" y="627592"/>
            <a:ext cx="10515600" cy="794808"/>
          </a:xfrm>
        </p:spPr>
        <p:txBody>
          <a:bodyPr>
            <a:noAutofit/>
          </a:bodyPr>
          <a:lstStyle/>
          <a:p>
            <a:r>
              <a:rPr lang="en-US" altLang="en-US" dirty="0" smtClean="0">
                <a:solidFill>
                  <a:srgbClr val="FFFF00"/>
                </a:solidFill>
                <a:latin typeface="Arial" panose="020B0604020202020204" pitchFamily="34" charset="0"/>
                <a:cs typeface="Arial" panose="020B0604020202020204" pitchFamily="34" charset="0"/>
              </a:rPr>
              <a:t>Desired Outcome of Select Committee Meetings</a:t>
            </a:r>
            <a:endParaRPr lang="en-US" altLang="en-US" dirty="0">
              <a:solidFill>
                <a:srgbClr val="FFFF00"/>
              </a:solidFill>
              <a:latin typeface="Arial" panose="020B0604020202020204" pitchFamily="34" charset="0"/>
              <a:cs typeface="Arial" panose="020B0604020202020204" pitchFamily="34" charset="0"/>
            </a:endParaRPr>
          </a:p>
        </p:txBody>
      </p:sp>
      <p:sp>
        <p:nvSpPr>
          <p:cNvPr id="6" name="Content Placeholder 1"/>
          <p:cNvSpPr txBox="1">
            <a:spLocks/>
          </p:cNvSpPr>
          <p:nvPr/>
        </p:nvSpPr>
        <p:spPr>
          <a:xfrm>
            <a:off x="688622" y="1952978"/>
            <a:ext cx="10928335" cy="4131733"/>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US" sz="4000" dirty="0" smtClean="0">
                <a:solidFill>
                  <a:schemeClr val="bg1"/>
                </a:solidFill>
              </a:rPr>
              <a:t>Guidance as to how the FMRP Clinics can operate as a Federally Qualified Health Center and still meet state expectations</a:t>
            </a:r>
          </a:p>
          <a:p>
            <a:pPr marL="914400" lvl="1" indent="-457200" algn="l">
              <a:buFont typeface="Arial" panose="020B0604020202020204" pitchFamily="34" charset="0"/>
              <a:buChar char="•"/>
            </a:pPr>
            <a:r>
              <a:rPr lang="en-US" sz="3600" dirty="0" smtClean="0">
                <a:solidFill>
                  <a:schemeClr val="bg1"/>
                </a:solidFill>
              </a:rPr>
              <a:t>Clinic revenues must flow </a:t>
            </a:r>
            <a:r>
              <a:rPr lang="en-US" sz="3600" dirty="0">
                <a:solidFill>
                  <a:schemeClr val="bg1"/>
                </a:solidFill>
              </a:rPr>
              <a:t>back to clinical operations to enhance and expand services</a:t>
            </a:r>
          </a:p>
          <a:p>
            <a:pPr algn="l"/>
            <a:endParaRPr lang="en-US" sz="4000" dirty="0" smtClean="0">
              <a:solidFill>
                <a:schemeClr val="bg1"/>
              </a:solidFill>
            </a:endParaRPr>
          </a:p>
          <a:p>
            <a:pPr marL="457200" indent="-457200" algn="l">
              <a:buFont typeface="Arial" panose="020B0604020202020204" pitchFamily="34" charset="0"/>
              <a:buChar char="•"/>
            </a:pPr>
            <a:r>
              <a:rPr lang="en-US" sz="4000" dirty="0">
                <a:solidFill>
                  <a:schemeClr val="bg1"/>
                </a:solidFill>
              </a:rPr>
              <a:t>Recommendations that would separate FMRP functions to allow a clear separation of authority</a:t>
            </a:r>
            <a:endParaRPr lang="en-US" sz="4000" dirty="0" smtClean="0">
              <a:solidFill>
                <a:schemeClr val="bg1"/>
              </a:solidFill>
            </a:endParaRPr>
          </a:p>
        </p:txBody>
      </p:sp>
    </p:spTree>
    <p:extLst>
      <p:ext uri="{BB962C8B-B14F-4D97-AF65-F5344CB8AC3E}">
        <p14:creationId xmlns:p14="http://schemas.microsoft.com/office/powerpoint/2010/main" val="51676863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24991" y="1236133"/>
            <a:ext cx="6929923" cy="5384800"/>
          </a:xfrm>
          <a:prstGeom prst="rect">
            <a:avLst/>
          </a:prstGeom>
        </p:spPr>
      </p:pic>
      <p:sp>
        <p:nvSpPr>
          <p:cNvPr id="7" name="Rectangle 2"/>
          <p:cNvSpPr>
            <a:spLocks noGrp="1" noChangeArrowheads="1"/>
          </p:cNvSpPr>
          <p:nvPr>
            <p:ph type="ctrTitle"/>
          </p:nvPr>
        </p:nvSpPr>
        <p:spPr>
          <a:xfrm>
            <a:off x="395111" y="325013"/>
            <a:ext cx="11379199" cy="707571"/>
          </a:xfrm>
        </p:spPr>
        <p:txBody>
          <a:bodyPr>
            <a:noAutofit/>
          </a:bodyPr>
          <a:lstStyle/>
          <a:p>
            <a:pPr algn="l"/>
            <a:r>
              <a:rPr lang="en-US" altLang="en-US" sz="4000" dirty="0" smtClean="0">
                <a:solidFill>
                  <a:srgbClr val="FFFF00"/>
                </a:solidFill>
                <a:latin typeface="Arial" panose="020B0604020202020204" pitchFamily="34" charset="0"/>
                <a:cs typeface="Arial" panose="020B0604020202020204" pitchFamily="34" charset="0"/>
              </a:rPr>
              <a:t>UW Family Medicine </a:t>
            </a:r>
            <a:r>
              <a:rPr lang="en-US" altLang="en-US" sz="4000" smtClean="0">
                <a:solidFill>
                  <a:srgbClr val="FFFF00"/>
                </a:solidFill>
                <a:latin typeface="Arial" panose="020B0604020202020204" pitchFamily="34" charset="0"/>
                <a:cs typeface="Arial" panose="020B0604020202020204" pitchFamily="34" charset="0"/>
              </a:rPr>
              <a:t>Residency Program (FMRP)</a:t>
            </a:r>
            <a:endParaRPr lang="en-US" altLang="en-US" sz="4000" dirty="0">
              <a:solidFill>
                <a:srgbClr val="FFFF00"/>
              </a:solidFill>
              <a:latin typeface="Arial" panose="020B0604020202020204" pitchFamily="34" charset="0"/>
              <a:cs typeface="Arial" panose="020B0604020202020204" pitchFamily="34" charset="0"/>
            </a:endParaRPr>
          </a:p>
        </p:txBody>
      </p:sp>
      <p:sp>
        <p:nvSpPr>
          <p:cNvPr id="9" name="Content Placeholder 1"/>
          <p:cNvSpPr txBox="1">
            <a:spLocks/>
          </p:cNvSpPr>
          <p:nvPr/>
        </p:nvSpPr>
        <p:spPr>
          <a:xfrm>
            <a:off x="7747000" y="1202268"/>
            <a:ext cx="4233333" cy="528164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000" dirty="0" smtClean="0">
                <a:solidFill>
                  <a:schemeClr val="bg1"/>
                </a:solidFill>
              </a:rPr>
              <a:t>Casper – Cheyenne</a:t>
            </a:r>
          </a:p>
          <a:p>
            <a:pPr algn="l"/>
            <a:endParaRPr lang="en-US" sz="1000" dirty="0">
              <a:solidFill>
                <a:schemeClr val="bg1"/>
              </a:solidFill>
            </a:endParaRPr>
          </a:p>
          <a:p>
            <a:pPr algn="l"/>
            <a:r>
              <a:rPr lang="en-US" sz="3200" dirty="0" smtClean="0">
                <a:solidFill>
                  <a:schemeClr val="bg1"/>
                </a:solidFill>
              </a:rPr>
              <a:t>Purposes</a:t>
            </a:r>
          </a:p>
          <a:p>
            <a:pPr marL="914400" lvl="1" indent="-457200" algn="l">
              <a:buFont typeface="Arial" panose="020B0604020202020204" pitchFamily="34" charset="0"/>
              <a:buChar char="•"/>
            </a:pPr>
            <a:r>
              <a:rPr lang="en-US" sz="2800" dirty="0" smtClean="0">
                <a:solidFill>
                  <a:schemeClr val="bg1"/>
                </a:solidFill>
              </a:rPr>
              <a:t>Train Resident Physicians in Family Medicine</a:t>
            </a:r>
          </a:p>
          <a:p>
            <a:pPr marL="914400" lvl="1" indent="-457200" algn="l">
              <a:buFont typeface="Arial" panose="020B0604020202020204" pitchFamily="34" charset="0"/>
              <a:buChar char="•"/>
            </a:pPr>
            <a:r>
              <a:rPr lang="en-US" sz="2800" dirty="0" smtClean="0">
                <a:solidFill>
                  <a:schemeClr val="bg1"/>
                </a:solidFill>
              </a:rPr>
              <a:t>Provide training for students in other health fields</a:t>
            </a:r>
          </a:p>
          <a:p>
            <a:pPr marL="914400" lvl="1" indent="-457200" algn="l">
              <a:buFont typeface="Arial" panose="020B0604020202020204" pitchFamily="34" charset="0"/>
              <a:buChar char="•"/>
            </a:pPr>
            <a:r>
              <a:rPr lang="en-US" sz="2800" dirty="0" smtClean="0">
                <a:solidFill>
                  <a:schemeClr val="bg1"/>
                </a:solidFill>
              </a:rPr>
              <a:t>Provide safety net health care to citizens of Wyoming</a:t>
            </a:r>
          </a:p>
        </p:txBody>
      </p:sp>
    </p:spTree>
    <p:extLst>
      <p:ext uri="{BB962C8B-B14F-4D97-AF65-F5344CB8AC3E}">
        <p14:creationId xmlns:p14="http://schemas.microsoft.com/office/powerpoint/2010/main" val="193522659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8" name="Rectangle 7"/>
          <p:cNvSpPr/>
          <p:nvPr/>
        </p:nvSpPr>
        <p:spPr>
          <a:xfrm rot="5400000">
            <a:off x="3946849" y="391892"/>
            <a:ext cx="4870579" cy="6176863"/>
          </a:xfrm>
          <a:prstGeom prst="rect">
            <a:avLst/>
          </a:prstGeom>
          <a:noFill/>
        </p:spPr>
        <p:txBody>
          <a:bodyPr wrap="none" lIns="91440" tIns="45720" rIns="91440" bIns="45720">
            <a:prstTxWarp prst="textArchUp">
              <a:avLst>
                <a:gd name="adj" fmla="val 10743816"/>
              </a:avLst>
            </a:prstTxWarp>
            <a:spAutoFit/>
          </a:bodyPr>
          <a:lstStyle/>
          <a:p>
            <a:pPr algn="ctr"/>
            <a:r>
              <a:rPr lang="en-US" sz="3600" b="0" cap="none" spc="0" dirty="0" smtClean="0">
                <a:ln w="0"/>
                <a:solidFill>
                  <a:srgbClr val="FFFF00"/>
                </a:solidFill>
                <a:effectLst>
                  <a:outerShdw blurRad="38100" dist="19050" dir="2700000" algn="tl" rotWithShape="0">
                    <a:schemeClr val="dk1">
                      <a:alpha val="40000"/>
                    </a:schemeClr>
                  </a:outerShdw>
                </a:effectLst>
              </a:rPr>
              <a:t>Educational Health Center of Wyoming</a:t>
            </a:r>
            <a:endParaRPr lang="en-US" sz="3600" b="0" cap="none" spc="0" dirty="0">
              <a:ln w="0"/>
              <a:solidFill>
                <a:srgbClr val="FFFF00"/>
              </a:solidFill>
              <a:effectLst>
                <a:outerShdw blurRad="38100" dist="19050" dir="2700000" algn="tl" rotWithShape="0">
                  <a:schemeClr val="dk1">
                    <a:alpha val="40000"/>
                  </a:schemeClr>
                </a:outerShdw>
              </a:effectLst>
            </a:endParaRPr>
          </a:p>
        </p:txBody>
      </p:sp>
      <p:sp>
        <p:nvSpPr>
          <p:cNvPr id="9" name="Rectangle 8"/>
          <p:cNvSpPr/>
          <p:nvPr/>
        </p:nvSpPr>
        <p:spPr>
          <a:xfrm rot="16200000">
            <a:off x="2894855" y="-257018"/>
            <a:ext cx="4912499" cy="7231221"/>
          </a:xfrm>
          <a:prstGeom prst="rect">
            <a:avLst/>
          </a:prstGeom>
          <a:noFill/>
        </p:spPr>
        <p:txBody>
          <a:bodyPr wrap="none" lIns="91440" tIns="45720" rIns="91440" bIns="45720">
            <a:prstTxWarp prst="textArchUp">
              <a:avLst/>
            </a:prstTxWarp>
            <a:spAutoFit/>
          </a:bodyPr>
          <a:lstStyle/>
          <a:p>
            <a:pPr algn="ctr"/>
            <a:r>
              <a:rPr lang="en-US" sz="4000" b="0" cap="none" spc="0" dirty="0" smtClean="0">
                <a:ln w="0"/>
                <a:solidFill>
                  <a:schemeClr val="bg1"/>
                </a:solidFill>
                <a:effectLst>
                  <a:outerShdw blurRad="38100" dist="19050" dir="2700000" algn="tl" rotWithShape="0">
                    <a:schemeClr val="dk1">
                      <a:alpha val="40000"/>
                    </a:schemeClr>
                  </a:outerShdw>
                </a:effectLst>
              </a:rPr>
              <a:t>University of Wyoming</a:t>
            </a:r>
            <a:endParaRPr lang="en-US" sz="4000" b="0" cap="none" spc="0" dirty="0">
              <a:ln w="0"/>
              <a:solidFill>
                <a:schemeClr val="bg1"/>
              </a:solidFill>
              <a:effectLst>
                <a:outerShdw blurRad="38100" dist="19050" dir="2700000" algn="tl" rotWithShape="0">
                  <a:schemeClr val="dk1">
                    <a:alpha val="40000"/>
                  </a:schemeClr>
                </a:outerShdw>
              </a:effectLst>
            </a:endParaRPr>
          </a:p>
        </p:txBody>
      </p:sp>
      <p:sp>
        <p:nvSpPr>
          <p:cNvPr id="10" name="Oval 9"/>
          <p:cNvSpPr/>
          <p:nvPr/>
        </p:nvSpPr>
        <p:spPr>
          <a:xfrm>
            <a:off x="5253131" y="1419750"/>
            <a:ext cx="3862873" cy="3890866"/>
          </a:xfrm>
          <a:prstGeom prst="ellipse">
            <a:avLst/>
          </a:prstGeom>
          <a:solidFill>
            <a:srgbClr val="EFFD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2080727" y="1436914"/>
            <a:ext cx="3900195" cy="3918856"/>
          </a:xfrm>
          <a:prstGeom prst="ellipse">
            <a:avLst/>
          </a:prstGeom>
          <a:solidFill>
            <a:srgbClr val="945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b="1" u="sng" dirty="0" smtClean="0"/>
              <a:t>UW </a:t>
            </a:r>
            <a:r>
              <a:rPr lang="en-US" sz="2800" b="1" dirty="0" smtClean="0"/>
              <a:t>-- </a:t>
            </a:r>
            <a:r>
              <a:rPr lang="en-US" sz="2800" b="1" u="sng" dirty="0" smtClean="0"/>
              <a:t>Education</a:t>
            </a:r>
          </a:p>
          <a:p>
            <a:pPr lvl="0"/>
            <a:r>
              <a:rPr lang="en-US" dirty="0" smtClean="0"/>
              <a:t>Resident </a:t>
            </a:r>
            <a:r>
              <a:rPr lang="en-US" dirty="0"/>
              <a:t>Education</a:t>
            </a:r>
          </a:p>
          <a:p>
            <a:pPr lvl="0"/>
            <a:r>
              <a:rPr lang="en-US" dirty="0"/>
              <a:t>Clinical Research </a:t>
            </a:r>
            <a:r>
              <a:rPr lang="en-US" dirty="0" smtClean="0"/>
              <a:t>&amp; Scholarly </a:t>
            </a:r>
            <a:r>
              <a:rPr lang="en-US" dirty="0"/>
              <a:t>Activity</a:t>
            </a:r>
          </a:p>
          <a:p>
            <a:pPr lvl="0"/>
            <a:r>
              <a:rPr lang="en-US" dirty="0" smtClean="0"/>
              <a:t>State Budget </a:t>
            </a:r>
            <a:r>
              <a:rPr lang="en-US" dirty="0"/>
              <a:t>Requests</a:t>
            </a:r>
          </a:p>
        </p:txBody>
      </p:sp>
      <p:sp>
        <p:nvSpPr>
          <p:cNvPr id="34" name="Rectangle 33"/>
          <p:cNvSpPr/>
          <p:nvPr/>
        </p:nvSpPr>
        <p:spPr>
          <a:xfrm>
            <a:off x="6018245" y="2120330"/>
            <a:ext cx="2864498" cy="2739211"/>
          </a:xfrm>
          <a:prstGeom prst="rect">
            <a:avLst/>
          </a:prstGeom>
        </p:spPr>
        <p:txBody>
          <a:bodyPr wrap="square">
            <a:spAutoFit/>
          </a:bodyPr>
          <a:lstStyle/>
          <a:p>
            <a:pPr lvl="0"/>
            <a:r>
              <a:rPr lang="en-US" sz="2800" b="1" u="sng" dirty="0" smtClean="0"/>
              <a:t>EHCW Board</a:t>
            </a:r>
          </a:p>
          <a:p>
            <a:pPr lvl="0"/>
            <a:r>
              <a:rPr lang="en-US" dirty="0"/>
              <a:t>Clinic Mission, Vision, and Values</a:t>
            </a:r>
          </a:p>
          <a:p>
            <a:pPr lvl="0"/>
            <a:r>
              <a:rPr lang="en-US" dirty="0"/>
              <a:t>Monitor Quality of Care</a:t>
            </a:r>
          </a:p>
          <a:p>
            <a:pPr lvl="0"/>
            <a:r>
              <a:rPr lang="en-US" dirty="0"/>
              <a:t>Monitor </a:t>
            </a:r>
            <a:r>
              <a:rPr lang="en-US" dirty="0" smtClean="0"/>
              <a:t>staffing levels </a:t>
            </a:r>
            <a:r>
              <a:rPr lang="en-US" dirty="0"/>
              <a:t>and make </a:t>
            </a:r>
            <a:r>
              <a:rPr lang="en-US" dirty="0" smtClean="0"/>
              <a:t>recommendations</a:t>
            </a:r>
            <a:endParaRPr lang="en-US" dirty="0"/>
          </a:p>
          <a:p>
            <a:pPr lvl="0"/>
            <a:r>
              <a:rPr lang="en-US" dirty="0"/>
              <a:t>HRSA</a:t>
            </a:r>
          </a:p>
          <a:p>
            <a:pPr lvl="0"/>
            <a:r>
              <a:rPr lang="en-US" dirty="0"/>
              <a:t>Monitor Clinic Revenue &amp; Use</a:t>
            </a:r>
          </a:p>
        </p:txBody>
      </p:sp>
      <p:sp>
        <p:nvSpPr>
          <p:cNvPr id="12" name="Oval 11"/>
          <p:cNvSpPr/>
          <p:nvPr/>
        </p:nvSpPr>
        <p:spPr>
          <a:xfrm>
            <a:off x="5253131" y="1416621"/>
            <a:ext cx="3847996" cy="3916562"/>
          </a:xfrm>
          <a:prstGeom prst="ellipse">
            <a:avLst/>
          </a:prstGeom>
          <a:noFill/>
          <a:ln>
            <a:solidFill>
              <a:srgbClr val="000066">
                <a:alpha val="2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831059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88622" y="458259"/>
            <a:ext cx="10515600" cy="1270496"/>
          </a:xfrm>
        </p:spPr>
        <p:txBody>
          <a:bodyPr>
            <a:noAutofit/>
          </a:bodyPr>
          <a:lstStyle/>
          <a:p>
            <a:r>
              <a:rPr lang="en-US" altLang="en-US" dirty="0" smtClean="0">
                <a:solidFill>
                  <a:srgbClr val="FFFF00"/>
                </a:solidFill>
                <a:latin typeface="Arial" panose="020B0604020202020204" pitchFamily="34" charset="0"/>
                <a:cs typeface="Arial" panose="020B0604020202020204" pitchFamily="34" charset="0"/>
              </a:rPr>
              <a:t>Possible Model for EHCW: </a:t>
            </a:r>
            <a:r>
              <a:rPr lang="en-US" altLang="en-US" dirty="0">
                <a:solidFill>
                  <a:srgbClr val="FFFF00"/>
                </a:solidFill>
                <a:latin typeface="Arial" panose="020B0604020202020204" pitchFamily="34" charset="0"/>
                <a:cs typeface="Arial" panose="020B0604020202020204" pitchFamily="34" charset="0"/>
              </a:rPr>
              <a:t/>
            </a:r>
            <a:br>
              <a:rPr lang="en-US" altLang="en-US" dirty="0">
                <a:solidFill>
                  <a:srgbClr val="FFFF00"/>
                </a:solidFill>
                <a:latin typeface="Arial" panose="020B0604020202020204" pitchFamily="34" charset="0"/>
                <a:cs typeface="Arial" panose="020B0604020202020204" pitchFamily="34" charset="0"/>
              </a:rPr>
            </a:br>
            <a:r>
              <a:rPr lang="en-US" altLang="en-US" dirty="0" smtClean="0">
                <a:solidFill>
                  <a:srgbClr val="FFFF00"/>
                </a:solidFill>
                <a:latin typeface="Arial" panose="020B0604020202020204" pitchFamily="34" charset="0"/>
                <a:cs typeface="Arial" panose="020B0604020202020204" pitchFamily="34" charset="0"/>
              </a:rPr>
              <a:t>‘Block Grant’ Clinic Revenues</a:t>
            </a:r>
            <a:endParaRPr lang="en-US" altLang="en-US" dirty="0">
              <a:solidFill>
                <a:srgbClr val="FFFF00"/>
              </a:solidFill>
              <a:latin typeface="Arial" panose="020B0604020202020204" pitchFamily="34" charset="0"/>
              <a:cs typeface="Arial" panose="020B0604020202020204" pitchFamily="34" charset="0"/>
            </a:endParaRPr>
          </a:p>
        </p:txBody>
      </p:sp>
      <p:sp>
        <p:nvSpPr>
          <p:cNvPr id="6" name="Content Placeholder 1"/>
          <p:cNvSpPr txBox="1">
            <a:spLocks/>
          </p:cNvSpPr>
          <p:nvPr/>
        </p:nvSpPr>
        <p:spPr>
          <a:xfrm>
            <a:off x="688622" y="2381956"/>
            <a:ext cx="10928335" cy="39736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lnSpc>
                <a:spcPct val="100000"/>
              </a:lnSpc>
              <a:spcBef>
                <a:spcPts val="0"/>
              </a:spcBef>
              <a:buFont typeface="Arial" charset="0"/>
              <a:buChar char="•"/>
            </a:pPr>
            <a:r>
              <a:rPr lang="en-US" sz="4000" dirty="0" smtClean="0">
                <a:solidFill>
                  <a:schemeClr val="bg1"/>
                </a:solidFill>
              </a:rPr>
              <a:t>UW continues to have oversight of personnel</a:t>
            </a:r>
          </a:p>
          <a:p>
            <a:pPr marL="571500" indent="-571500" algn="l">
              <a:lnSpc>
                <a:spcPct val="100000"/>
              </a:lnSpc>
              <a:spcBef>
                <a:spcPts val="0"/>
              </a:spcBef>
              <a:buFont typeface="Arial" charset="0"/>
              <a:buChar char="•"/>
            </a:pPr>
            <a:r>
              <a:rPr lang="en-US" sz="4000" dirty="0" smtClean="0">
                <a:solidFill>
                  <a:schemeClr val="bg1"/>
                </a:solidFill>
              </a:rPr>
              <a:t>Clinics can use patient revenues to operate and  enhance services</a:t>
            </a:r>
          </a:p>
        </p:txBody>
      </p:sp>
    </p:spTree>
    <p:extLst>
      <p:ext uri="{BB962C8B-B14F-4D97-AF65-F5344CB8AC3E}">
        <p14:creationId xmlns:p14="http://schemas.microsoft.com/office/powerpoint/2010/main" val="183518031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88622" y="458259"/>
            <a:ext cx="10515600" cy="1270496"/>
          </a:xfrm>
        </p:spPr>
        <p:txBody>
          <a:bodyPr>
            <a:noAutofit/>
          </a:bodyPr>
          <a:lstStyle/>
          <a:p>
            <a:r>
              <a:rPr lang="en-US" altLang="en-US" dirty="0" smtClean="0">
                <a:solidFill>
                  <a:srgbClr val="FFFF00"/>
                </a:solidFill>
                <a:latin typeface="Arial" panose="020B0604020202020204" pitchFamily="34" charset="0"/>
                <a:cs typeface="Arial" panose="020B0604020202020204" pitchFamily="34" charset="0"/>
              </a:rPr>
              <a:t>Possible Model for EHCW: </a:t>
            </a:r>
            <a:r>
              <a:rPr lang="en-US" altLang="en-US" dirty="0">
                <a:solidFill>
                  <a:srgbClr val="FFFF00"/>
                </a:solidFill>
                <a:latin typeface="Arial" panose="020B0604020202020204" pitchFamily="34" charset="0"/>
                <a:cs typeface="Arial" panose="020B0604020202020204" pitchFamily="34" charset="0"/>
              </a:rPr>
              <a:t/>
            </a:r>
            <a:br>
              <a:rPr lang="en-US" altLang="en-US" dirty="0">
                <a:solidFill>
                  <a:srgbClr val="FFFF00"/>
                </a:solidFill>
                <a:latin typeface="Arial" panose="020B0604020202020204" pitchFamily="34" charset="0"/>
                <a:cs typeface="Arial" panose="020B0604020202020204" pitchFamily="34" charset="0"/>
              </a:rPr>
            </a:br>
            <a:r>
              <a:rPr lang="en-US" altLang="en-US" dirty="0" smtClean="0">
                <a:solidFill>
                  <a:srgbClr val="FFFF00"/>
                </a:solidFill>
                <a:latin typeface="Arial" panose="020B0604020202020204" pitchFamily="34" charset="0"/>
                <a:cs typeface="Arial" panose="020B0604020202020204" pitchFamily="34" charset="0"/>
              </a:rPr>
              <a:t>501c3 Status</a:t>
            </a:r>
            <a:endParaRPr lang="en-US" altLang="en-US" dirty="0">
              <a:solidFill>
                <a:srgbClr val="FFFF00"/>
              </a:solidFill>
              <a:latin typeface="Arial" panose="020B0604020202020204" pitchFamily="34" charset="0"/>
              <a:cs typeface="Arial" panose="020B0604020202020204" pitchFamily="34" charset="0"/>
            </a:endParaRPr>
          </a:p>
        </p:txBody>
      </p:sp>
      <p:sp>
        <p:nvSpPr>
          <p:cNvPr id="6" name="Content Placeholder 1"/>
          <p:cNvSpPr txBox="1">
            <a:spLocks/>
          </p:cNvSpPr>
          <p:nvPr/>
        </p:nvSpPr>
        <p:spPr>
          <a:xfrm>
            <a:off x="688622" y="1898088"/>
            <a:ext cx="10928335" cy="44575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lnSpc>
                <a:spcPct val="100000"/>
              </a:lnSpc>
              <a:spcBef>
                <a:spcPts val="0"/>
              </a:spcBef>
              <a:defRPr/>
            </a:pPr>
            <a:r>
              <a:rPr lang="en-US" altLang="en-US" sz="4000" dirty="0">
                <a:solidFill>
                  <a:schemeClr val="bg1"/>
                </a:solidFill>
                <a:latin typeface="Arial" panose="020B0604020202020204" pitchFamily="34" charset="0"/>
                <a:cs typeface="Arial" panose="020B0604020202020204" pitchFamily="34" charset="0"/>
              </a:rPr>
              <a:t>Bluegrass Community Health </a:t>
            </a:r>
            <a:r>
              <a:rPr lang="en-US" altLang="en-US" sz="4000" dirty="0" smtClean="0">
                <a:solidFill>
                  <a:schemeClr val="bg1"/>
                </a:solidFill>
                <a:latin typeface="Arial" panose="020B0604020202020204" pitchFamily="34" charset="0"/>
                <a:cs typeface="Arial" panose="020B0604020202020204" pitchFamily="34" charset="0"/>
              </a:rPr>
              <a:t>Center (BCHC)</a:t>
            </a:r>
            <a:endParaRPr lang="en-US" sz="4000" b="1" dirty="0" smtClean="0">
              <a:solidFill>
                <a:schemeClr val="bg1"/>
              </a:solidFill>
            </a:endParaRPr>
          </a:p>
          <a:p>
            <a:pPr marL="571500" marR="0" lvl="0" indent="-571500" algn="l" defTabSz="914400" eaLnBrk="1" fontAlgn="auto" latinLnBrk="0" hangingPunct="1">
              <a:lnSpc>
                <a:spcPct val="100000"/>
              </a:lnSpc>
              <a:spcBef>
                <a:spcPts val="0"/>
              </a:spcBef>
              <a:spcAft>
                <a:spcPts val="0"/>
              </a:spcAft>
              <a:buClrTx/>
              <a:buSzTx/>
              <a:buFont typeface="Arial" charset="0"/>
              <a:buChar char="•"/>
              <a:tabLst/>
              <a:defRPr/>
            </a:pPr>
            <a:r>
              <a:rPr lang="en-US" sz="4000" dirty="0" smtClean="0">
                <a:solidFill>
                  <a:schemeClr val="bg1"/>
                </a:solidFill>
              </a:rPr>
              <a:t>Co-applicant with Eastern Kentucky University</a:t>
            </a:r>
          </a:p>
          <a:p>
            <a:pPr marL="571500" marR="0" lvl="0" indent="-571500" algn="l" defTabSz="914400" eaLnBrk="1" fontAlgn="auto" latinLnBrk="0" hangingPunct="1">
              <a:lnSpc>
                <a:spcPct val="100000"/>
              </a:lnSpc>
              <a:spcBef>
                <a:spcPts val="0"/>
              </a:spcBef>
              <a:spcAft>
                <a:spcPts val="0"/>
              </a:spcAft>
              <a:buClrTx/>
              <a:buSzTx/>
              <a:buFont typeface="Arial" charset="0"/>
              <a:buChar char="•"/>
              <a:tabLst/>
              <a:defRPr/>
            </a:pPr>
            <a:r>
              <a:rPr lang="en-US" sz="4000" dirty="0" smtClean="0">
                <a:solidFill>
                  <a:schemeClr val="bg1"/>
                </a:solidFill>
              </a:rPr>
              <a:t>BCHC is a 501c3 </a:t>
            </a:r>
          </a:p>
          <a:p>
            <a:pPr marL="571500" marR="0" lvl="0" indent="-571500" algn="l" defTabSz="914400" eaLnBrk="1" fontAlgn="auto" latinLnBrk="0" hangingPunct="1">
              <a:lnSpc>
                <a:spcPct val="100000"/>
              </a:lnSpc>
              <a:spcBef>
                <a:spcPts val="0"/>
              </a:spcBef>
              <a:spcAft>
                <a:spcPts val="0"/>
              </a:spcAft>
              <a:buClrTx/>
              <a:buSzTx/>
              <a:buFont typeface="Arial" charset="0"/>
              <a:buChar char="•"/>
              <a:tabLst/>
              <a:defRPr/>
            </a:pPr>
            <a:r>
              <a:rPr lang="en-US" sz="4000" dirty="0" smtClean="0">
                <a:solidFill>
                  <a:schemeClr val="bg1"/>
                </a:solidFill>
              </a:rPr>
              <a:t>BCHC is completely self-funded</a:t>
            </a:r>
          </a:p>
          <a:p>
            <a:pPr marL="1028700" lvl="1" indent="-571500" algn="l">
              <a:lnSpc>
                <a:spcPct val="100000"/>
              </a:lnSpc>
              <a:spcBef>
                <a:spcPts val="0"/>
              </a:spcBef>
              <a:buFont typeface="Arial" charset="0"/>
              <a:buChar char="•"/>
            </a:pPr>
            <a:r>
              <a:rPr lang="en-US" sz="3600" dirty="0" smtClean="0">
                <a:solidFill>
                  <a:schemeClr val="bg1"/>
                </a:solidFill>
              </a:rPr>
              <a:t>Clinic revenue </a:t>
            </a:r>
            <a:r>
              <a:rPr lang="mr-IN" sz="3600" dirty="0" smtClean="0">
                <a:solidFill>
                  <a:schemeClr val="bg1"/>
                </a:solidFill>
              </a:rPr>
              <a:t>–</a:t>
            </a:r>
            <a:r>
              <a:rPr lang="en-US" sz="3600" dirty="0" smtClean="0">
                <a:solidFill>
                  <a:schemeClr val="bg1"/>
                </a:solidFill>
              </a:rPr>
              <a:t> Salaries for Professional Staff</a:t>
            </a:r>
          </a:p>
          <a:p>
            <a:pPr marL="1028700" lvl="1" indent="-571500" algn="l">
              <a:lnSpc>
                <a:spcPct val="100000"/>
              </a:lnSpc>
              <a:spcBef>
                <a:spcPts val="0"/>
              </a:spcBef>
              <a:buFont typeface="Arial" charset="0"/>
              <a:buChar char="•"/>
            </a:pPr>
            <a:r>
              <a:rPr lang="en-US" sz="3600" dirty="0" smtClean="0">
                <a:solidFill>
                  <a:schemeClr val="bg1"/>
                </a:solidFill>
              </a:rPr>
              <a:t>Grants/Contracts </a:t>
            </a:r>
            <a:r>
              <a:rPr lang="mr-IN" sz="3600" dirty="0" smtClean="0">
                <a:solidFill>
                  <a:schemeClr val="bg1"/>
                </a:solidFill>
              </a:rPr>
              <a:t>–</a:t>
            </a:r>
            <a:r>
              <a:rPr lang="en-US" sz="3600" dirty="0" smtClean="0">
                <a:solidFill>
                  <a:schemeClr val="bg1"/>
                </a:solidFill>
              </a:rPr>
              <a:t> Salaries for Support Staff</a:t>
            </a:r>
          </a:p>
          <a:p>
            <a:pPr marL="1028700" lvl="1" indent="-571500" algn="l">
              <a:lnSpc>
                <a:spcPct val="100000"/>
              </a:lnSpc>
              <a:spcBef>
                <a:spcPts val="0"/>
              </a:spcBef>
              <a:buFont typeface="Arial" charset="0"/>
              <a:buChar char="•"/>
            </a:pPr>
            <a:endParaRPr lang="en-US" sz="3600" dirty="0" smtClean="0">
              <a:solidFill>
                <a:schemeClr val="bg1"/>
              </a:solidFill>
            </a:endParaRPr>
          </a:p>
        </p:txBody>
      </p:sp>
    </p:spTree>
    <p:extLst>
      <p:ext uri="{BB962C8B-B14F-4D97-AF65-F5344CB8AC3E}">
        <p14:creationId xmlns:p14="http://schemas.microsoft.com/office/powerpoint/2010/main" val="133158218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88622" y="458259"/>
            <a:ext cx="10515600" cy="1270496"/>
          </a:xfrm>
        </p:spPr>
        <p:txBody>
          <a:bodyPr>
            <a:noAutofit/>
          </a:bodyPr>
          <a:lstStyle/>
          <a:p>
            <a:pPr lvl="0"/>
            <a:r>
              <a:rPr lang="en-US" altLang="en-US" dirty="0" smtClean="0">
                <a:solidFill>
                  <a:srgbClr val="FFFF00"/>
                </a:solidFill>
                <a:latin typeface="Arial" panose="020B0604020202020204" pitchFamily="34" charset="0"/>
                <a:cs typeface="Arial" panose="020B0604020202020204" pitchFamily="34" charset="0"/>
              </a:rPr>
              <a:t>Possible Model for EHCW: </a:t>
            </a:r>
            <a:r>
              <a:rPr lang="en-US" altLang="en-US" dirty="0">
                <a:solidFill>
                  <a:srgbClr val="FFFF00"/>
                </a:solidFill>
                <a:latin typeface="Arial" panose="020B0604020202020204" pitchFamily="34" charset="0"/>
                <a:cs typeface="Arial" panose="020B0604020202020204" pitchFamily="34" charset="0"/>
              </a:rPr>
              <a:t/>
            </a:r>
            <a:br>
              <a:rPr lang="en-US" altLang="en-US" dirty="0">
                <a:solidFill>
                  <a:srgbClr val="FFFF00"/>
                </a:solidFill>
                <a:latin typeface="Arial" panose="020B0604020202020204" pitchFamily="34" charset="0"/>
                <a:cs typeface="Arial" panose="020B0604020202020204" pitchFamily="34" charset="0"/>
              </a:rPr>
            </a:br>
            <a:r>
              <a:rPr lang="en-US" altLang="en-US" dirty="0">
                <a:solidFill>
                  <a:srgbClr val="FFFF00"/>
                </a:solidFill>
                <a:latin typeface="Arial" panose="020B0604020202020204" pitchFamily="34" charset="0"/>
                <a:cs typeface="Arial" panose="020B0604020202020204" pitchFamily="34" charset="0"/>
              </a:rPr>
              <a:t>Bluegrass Community Health Center </a:t>
            </a:r>
          </a:p>
        </p:txBody>
      </p:sp>
      <p:sp>
        <p:nvSpPr>
          <p:cNvPr id="6" name="Content Placeholder 1"/>
          <p:cNvSpPr txBox="1">
            <a:spLocks/>
          </p:cNvSpPr>
          <p:nvPr/>
        </p:nvSpPr>
        <p:spPr>
          <a:xfrm>
            <a:off x="688622" y="1898088"/>
            <a:ext cx="10928335" cy="44575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lnSpc>
                <a:spcPct val="100000"/>
              </a:lnSpc>
              <a:spcBef>
                <a:spcPts val="0"/>
              </a:spcBef>
              <a:buFont typeface="Arial" charset="0"/>
              <a:buChar char="•"/>
            </a:pPr>
            <a:r>
              <a:rPr lang="en-US" sz="4000" dirty="0" smtClean="0">
                <a:solidFill>
                  <a:schemeClr val="bg1"/>
                </a:solidFill>
              </a:rPr>
              <a:t>BCHC provides </a:t>
            </a:r>
            <a:r>
              <a:rPr lang="en-US" sz="4000" smtClean="0">
                <a:solidFill>
                  <a:schemeClr val="bg1"/>
                </a:solidFill>
              </a:rPr>
              <a:t>student education (EKU)</a:t>
            </a:r>
            <a:endParaRPr lang="en-US" sz="4000" dirty="0" smtClean="0">
              <a:solidFill>
                <a:schemeClr val="bg1"/>
              </a:solidFill>
            </a:endParaRPr>
          </a:p>
          <a:p>
            <a:pPr marL="1028700" lvl="1" indent="-571500" algn="l">
              <a:lnSpc>
                <a:spcPct val="100000"/>
              </a:lnSpc>
              <a:spcBef>
                <a:spcPts val="0"/>
              </a:spcBef>
              <a:buFont typeface="Arial" charset="0"/>
              <a:buChar char="•"/>
            </a:pPr>
            <a:r>
              <a:rPr lang="en-US" sz="3600" dirty="0" smtClean="0">
                <a:solidFill>
                  <a:schemeClr val="bg1"/>
                </a:solidFill>
              </a:rPr>
              <a:t>APRN and Psychiatric APRN students</a:t>
            </a:r>
          </a:p>
          <a:p>
            <a:pPr marL="1028700" lvl="1" indent="-571500" algn="l">
              <a:lnSpc>
                <a:spcPct val="100000"/>
              </a:lnSpc>
              <a:spcBef>
                <a:spcPts val="0"/>
              </a:spcBef>
              <a:buFont typeface="Arial" charset="0"/>
              <a:buChar char="•"/>
            </a:pPr>
            <a:r>
              <a:rPr lang="en-US" sz="3600" dirty="0" smtClean="0">
                <a:solidFill>
                  <a:schemeClr val="bg1"/>
                </a:solidFill>
              </a:rPr>
              <a:t>BSN Students</a:t>
            </a:r>
          </a:p>
          <a:p>
            <a:pPr marL="1028700" lvl="1" indent="-571500" algn="l">
              <a:lnSpc>
                <a:spcPct val="100000"/>
              </a:lnSpc>
              <a:spcBef>
                <a:spcPts val="0"/>
              </a:spcBef>
              <a:buFont typeface="Arial" charset="0"/>
              <a:buChar char="•"/>
            </a:pPr>
            <a:r>
              <a:rPr lang="en-US" sz="3600" dirty="0" smtClean="0">
                <a:solidFill>
                  <a:schemeClr val="bg1"/>
                </a:solidFill>
              </a:rPr>
              <a:t>Athletic Training</a:t>
            </a:r>
          </a:p>
          <a:p>
            <a:pPr marL="1028700" lvl="1" indent="-571500" algn="l">
              <a:lnSpc>
                <a:spcPct val="100000"/>
              </a:lnSpc>
              <a:spcBef>
                <a:spcPts val="0"/>
              </a:spcBef>
              <a:buFont typeface="Arial" charset="0"/>
              <a:buChar char="•"/>
            </a:pPr>
            <a:r>
              <a:rPr lang="en-US" sz="3600" dirty="0" smtClean="0">
                <a:solidFill>
                  <a:schemeClr val="bg1"/>
                </a:solidFill>
              </a:rPr>
              <a:t>Medical Management</a:t>
            </a:r>
          </a:p>
          <a:p>
            <a:pPr marL="1028700" lvl="1" indent="-571500" algn="l">
              <a:lnSpc>
                <a:spcPct val="100000"/>
              </a:lnSpc>
              <a:spcBef>
                <a:spcPts val="0"/>
              </a:spcBef>
              <a:buFont typeface="Arial" charset="0"/>
              <a:buChar char="•"/>
            </a:pPr>
            <a:r>
              <a:rPr lang="en-US" sz="3600" dirty="0" smtClean="0">
                <a:solidFill>
                  <a:schemeClr val="bg1"/>
                </a:solidFill>
              </a:rPr>
              <a:t>Public Health</a:t>
            </a:r>
          </a:p>
          <a:p>
            <a:pPr marL="571500" indent="-571500" algn="l">
              <a:lnSpc>
                <a:spcPct val="100000"/>
              </a:lnSpc>
              <a:spcBef>
                <a:spcPts val="0"/>
              </a:spcBef>
              <a:buFont typeface="Arial" charset="0"/>
              <a:buChar char="•"/>
            </a:pPr>
            <a:r>
              <a:rPr lang="en-US" sz="4000" dirty="0" smtClean="0">
                <a:solidFill>
                  <a:schemeClr val="bg1"/>
                </a:solidFill>
              </a:rPr>
              <a:t>Family Medicine Residents from U Kentucky</a:t>
            </a:r>
          </a:p>
        </p:txBody>
      </p:sp>
    </p:spTree>
    <p:extLst>
      <p:ext uri="{BB962C8B-B14F-4D97-AF65-F5344CB8AC3E}">
        <p14:creationId xmlns:p14="http://schemas.microsoft.com/office/powerpoint/2010/main" val="150355518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88622" y="458259"/>
            <a:ext cx="10515600" cy="1270496"/>
          </a:xfrm>
        </p:spPr>
        <p:txBody>
          <a:bodyPr>
            <a:noAutofit/>
          </a:bodyPr>
          <a:lstStyle/>
          <a:p>
            <a:r>
              <a:rPr lang="en-US" altLang="en-US" dirty="0" smtClean="0">
                <a:solidFill>
                  <a:srgbClr val="FFFF00"/>
                </a:solidFill>
                <a:latin typeface="Arial" panose="020B0604020202020204" pitchFamily="34" charset="0"/>
                <a:cs typeface="Arial" panose="020B0604020202020204" pitchFamily="34" charset="0"/>
              </a:rPr>
              <a:t>Possible Model for EHCW: </a:t>
            </a:r>
            <a:br>
              <a:rPr lang="en-US" altLang="en-US" dirty="0" smtClean="0">
                <a:solidFill>
                  <a:srgbClr val="FFFF00"/>
                </a:solidFill>
                <a:latin typeface="Arial" panose="020B0604020202020204" pitchFamily="34" charset="0"/>
                <a:cs typeface="Arial" panose="020B0604020202020204" pitchFamily="34" charset="0"/>
              </a:rPr>
            </a:br>
            <a:r>
              <a:rPr lang="en-US" altLang="en-US" smtClean="0">
                <a:solidFill>
                  <a:srgbClr val="FFFF00"/>
                </a:solidFill>
                <a:latin typeface="Arial" panose="020B0604020202020204" pitchFamily="34" charset="0"/>
                <a:cs typeface="Arial" panose="020B0604020202020204" pitchFamily="34" charset="0"/>
              </a:rPr>
              <a:t>Bluegrass Community Health Center</a:t>
            </a:r>
            <a:endParaRPr lang="en-US" altLang="en-US" dirty="0">
              <a:solidFill>
                <a:srgbClr val="FFFF00"/>
              </a:solidFill>
              <a:latin typeface="Arial" panose="020B0604020202020204" pitchFamily="34" charset="0"/>
              <a:cs typeface="Arial" panose="020B0604020202020204" pitchFamily="34" charset="0"/>
            </a:endParaRPr>
          </a:p>
        </p:txBody>
      </p:sp>
      <p:sp>
        <p:nvSpPr>
          <p:cNvPr id="6" name="Content Placeholder 1"/>
          <p:cNvSpPr txBox="1">
            <a:spLocks/>
          </p:cNvSpPr>
          <p:nvPr/>
        </p:nvSpPr>
        <p:spPr>
          <a:xfrm>
            <a:off x="688622" y="2167466"/>
            <a:ext cx="10928335" cy="27883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lnSpc>
                <a:spcPct val="100000"/>
              </a:lnSpc>
              <a:spcBef>
                <a:spcPts val="0"/>
              </a:spcBef>
              <a:buFont typeface="Arial" charset="0"/>
              <a:buChar char="•"/>
            </a:pPr>
            <a:r>
              <a:rPr lang="en-US" sz="4000" dirty="0" smtClean="0">
                <a:solidFill>
                  <a:schemeClr val="bg1"/>
                </a:solidFill>
              </a:rPr>
              <a:t>All employees of BCHC are EKU employees</a:t>
            </a:r>
          </a:p>
          <a:p>
            <a:pPr marL="571500" indent="-571500" algn="l">
              <a:lnSpc>
                <a:spcPct val="100000"/>
              </a:lnSpc>
              <a:spcBef>
                <a:spcPts val="0"/>
              </a:spcBef>
              <a:buFont typeface="Arial" charset="0"/>
              <a:buChar char="•"/>
            </a:pPr>
            <a:r>
              <a:rPr lang="en-US" sz="4000" dirty="0" smtClean="0">
                <a:solidFill>
                  <a:schemeClr val="bg1"/>
                </a:solidFill>
              </a:rPr>
              <a:t>BCHC pays EPBs into EKU </a:t>
            </a:r>
          </a:p>
          <a:p>
            <a:pPr marL="571500" indent="-571500" algn="l">
              <a:lnSpc>
                <a:spcPct val="100000"/>
              </a:lnSpc>
              <a:spcBef>
                <a:spcPts val="0"/>
              </a:spcBef>
              <a:buFont typeface="Arial" charset="0"/>
              <a:buChar char="•"/>
            </a:pPr>
            <a:r>
              <a:rPr lang="en-US" sz="4000" dirty="0" smtClean="0">
                <a:solidFill>
                  <a:schemeClr val="bg1"/>
                </a:solidFill>
              </a:rPr>
              <a:t>BCHC pays its malpractice insurance into EKU</a:t>
            </a:r>
          </a:p>
        </p:txBody>
      </p:sp>
    </p:spTree>
    <p:extLst>
      <p:ext uri="{BB962C8B-B14F-4D97-AF65-F5344CB8AC3E}">
        <p14:creationId xmlns:p14="http://schemas.microsoft.com/office/powerpoint/2010/main" val="5275094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88622" y="458259"/>
            <a:ext cx="10515600" cy="1270496"/>
          </a:xfrm>
        </p:spPr>
        <p:txBody>
          <a:bodyPr>
            <a:noAutofit/>
          </a:bodyPr>
          <a:lstStyle/>
          <a:p>
            <a:r>
              <a:rPr lang="en-US" altLang="en-US" dirty="0" smtClean="0">
                <a:solidFill>
                  <a:srgbClr val="FFFF00"/>
                </a:solidFill>
                <a:latin typeface="Arial" panose="020B0604020202020204" pitchFamily="34" charset="0"/>
                <a:cs typeface="Arial" panose="020B0604020202020204" pitchFamily="34" charset="0"/>
              </a:rPr>
              <a:t>Possible Model for EHCW: </a:t>
            </a:r>
            <a:br>
              <a:rPr lang="en-US" altLang="en-US" dirty="0" smtClean="0">
                <a:solidFill>
                  <a:srgbClr val="FFFF00"/>
                </a:solidFill>
                <a:latin typeface="Arial" panose="020B0604020202020204" pitchFamily="34" charset="0"/>
                <a:cs typeface="Arial" panose="020B0604020202020204" pitchFamily="34" charset="0"/>
              </a:rPr>
            </a:br>
            <a:r>
              <a:rPr lang="en-US" altLang="en-US" smtClean="0">
                <a:solidFill>
                  <a:srgbClr val="FFFF00"/>
                </a:solidFill>
                <a:latin typeface="Arial" panose="020B0604020202020204" pitchFamily="34" charset="0"/>
                <a:cs typeface="Arial" panose="020B0604020202020204" pitchFamily="34" charset="0"/>
              </a:rPr>
              <a:t>Bluegrass Community Health Center</a:t>
            </a:r>
            <a:endParaRPr lang="en-US" altLang="en-US" dirty="0">
              <a:solidFill>
                <a:srgbClr val="FFFF00"/>
              </a:solidFill>
              <a:latin typeface="Arial" panose="020B0604020202020204" pitchFamily="34" charset="0"/>
              <a:cs typeface="Arial" panose="020B0604020202020204" pitchFamily="34" charset="0"/>
            </a:endParaRPr>
          </a:p>
        </p:txBody>
      </p:sp>
      <p:sp>
        <p:nvSpPr>
          <p:cNvPr id="6" name="Content Placeholder 1"/>
          <p:cNvSpPr txBox="1">
            <a:spLocks/>
          </p:cNvSpPr>
          <p:nvPr/>
        </p:nvSpPr>
        <p:spPr>
          <a:xfrm>
            <a:off x="688622" y="2122310"/>
            <a:ext cx="10928335" cy="42333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lnSpc>
                <a:spcPct val="100000"/>
              </a:lnSpc>
              <a:spcBef>
                <a:spcPts val="0"/>
              </a:spcBef>
              <a:buFont typeface="Arial" charset="0"/>
              <a:buChar char="•"/>
              <a:defRPr/>
            </a:pPr>
            <a:r>
              <a:rPr lang="en-US" sz="4000" dirty="0">
                <a:solidFill>
                  <a:schemeClr val="bg1"/>
                </a:solidFill>
              </a:rPr>
              <a:t>Indirect </a:t>
            </a:r>
            <a:r>
              <a:rPr lang="en-US" sz="4000" dirty="0" smtClean="0">
                <a:solidFill>
                  <a:schemeClr val="bg1"/>
                </a:solidFill>
              </a:rPr>
              <a:t>Costs go to EKU --  Services provided:</a:t>
            </a:r>
          </a:p>
          <a:p>
            <a:pPr marL="1028700" lvl="1" indent="-571500" algn="l">
              <a:lnSpc>
                <a:spcPct val="100000"/>
              </a:lnSpc>
              <a:spcBef>
                <a:spcPts val="0"/>
              </a:spcBef>
              <a:buFont typeface="Arial" charset="0"/>
              <a:buChar char="•"/>
              <a:defRPr/>
            </a:pPr>
            <a:r>
              <a:rPr lang="en-US" sz="3600" dirty="0" smtClean="0">
                <a:solidFill>
                  <a:schemeClr val="bg1"/>
                </a:solidFill>
              </a:rPr>
              <a:t>Human Resources</a:t>
            </a:r>
          </a:p>
          <a:p>
            <a:pPr marL="1028700" lvl="1" indent="-571500" algn="l">
              <a:lnSpc>
                <a:spcPct val="100000"/>
              </a:lnSpc>
              <a:spcBef>
                <a:spcPts val="0"/>
              </a:spcBef>
              <a:buFont typeface="Arial" charset="0"/>
              <a:buChar char="•"/>
            </a:pPr>
            <a:r>
              <a:rPr lang="en-US" sz="3600" dirty="0" smtClean="0">
                <a:solidFill>
                  <a:schemeClr val="bg1"/>
                </a:solidFill>
              </a:rPr>
              <a:t>General Counsel</a:t>
            </a:r>
          </a:p>
          <a:p>
            <a:pPr marL="1028700" lvl="1" indent="-571500" algn="l">
              <a:lnSpc>
                <a:spcPct val="100000"/>
              </a:lnSpc>
              <a:spcBef>
                <a:spcPts val="0"/>
              </a:spcBef>
              <a:buFont typeface="Arial" charset="0"/>
              <a:buChar char="•"/>
            </a:pPr>
            <a:r>
              <a:rPr lang="en-US" sz="3600" dirty="0" smtClean="0">
                <a:solidFill>
                  <a:schemeClr val="bg1"/>
                </a:solidFill>
              </a:rPr>
              <a:t>Sponsored Programs</a:t>
            </a:r>
          </a:p>
          <a:p>
            <a:pPr marL="1028700" lvl="1" indent="-571500" algn="l">
              <a:lnSpc>
                <a:spcPct val="100000"/>
              </a:lnSpc>
              <a:spcBef>
                <a:spcPts val="0"/>
              </a:spcBef>
              <a:buFont typeface="Arial" charset="0"/>
              <a:buChar char="•"/>
            </a:pPr>
            <a:r>
              <a:rPr lang="en-US" sz="3600" dirty="0" smtClean="0">
                <a:solidFill>
                  <a:schemeClr val="bg1"/>
                </a:solidFill>
              </a:rPr>
              <a:t>Procurement</a:t>
            </a:r>
          </a:p>
          <a:p>
            <a:pPr marL="1485900" lvl="2" indent="-571500" algn="l">
              <a:lnSpc>
                <a:spcPct val="100000"/>
              </a:lnSpc>
              <a:spcBef>
                <a:spcPts val="0"/>
              </a:spcBef>
              <a:buFont typeface="Arial" charset="0"/>
              <a:buChar char="•"/>
            </a:pPr>
            <a:r>
              <a:rPr lang="en-US" sz="3400" dirty="0" smtClean="0">
                <a:solidFill>
                  <a:schemeClr val="bg1"/>
                </a:solidFill>
              </a:rPr>
              <a:t>Contracts		Proposal Requests</a:t>
            </a:r>
          </a:p>
          <a:p>
            <a:pPr marL="1485900" lvl="2" indent="-571500" algn="l">
              <a:lnSpc>
                <a:spcPct val="100000"/>
              </a:lnSpc>
              <a:spcBef>
                <a:spcPts val="0"/>
              </a:spcBef>
              <a:buFont typeface="Arial" charset="0"/>
              <a:buChar char="•"/>
            </a:pPr>
            <a:r>
              <a:rPr lang="en-US" sz="3400" dirty="0" smtClean="0">
                <a:solidFill>
                  <a:schemeClr val="bg1"/>
                </a:solidFill>
              </a:rPr>
              <a:t>OSHA Training</a:t>
            </a:r>
          </a:p>
          <a:p>
            <a:pPr marL="571500" marR="0" lvl="0" indent="-571500" algn="l" defTabSz="914400" eaLnBrk="1" fontAlgn="auto" latinLnBrk="0" hangingPunct="1">
              <a:lnSpc>
                <a:spcPct val="100000"/>
              </a:lnSpc>
              <a:spcBef>
                <a:spcPts val="0"/>
              </a:spcBef>
              <a:spcAft>
                <a:spcPts val="0"/>
              </a:spcAft>
              <a:buClrTx/>
              <a:buSzTx/>
              <a:buFont typeface="Arial" charset="0"/>
              <a:buChar char="•"/>
              <a:tabLst/>
              <a:defRPr/>
            </a:pPr>
            <a:endParaRPr lang="en-US" sz="4000" dirty="0" smtClean="0">
              <a:solidFill>
                <a:schemeClr val="bg1"/>
              </a:solidFill>
            </a:endParaRPr>
          </a:p>
        </p:txBody>
      </p:sp>
    </p:spTree>
    <p:extLst>
      <p:ext uri="{BB962C8B-B14F-4D97-AF65-F5344CB8AC3E}">
        <p14:creationId xmlns:p14="http://schemas.microsoft.com/office/powerpoint/2010/main" val="85802246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 name="Oval 9"/>
          <p:cNvSpPr/>
          <p:nvPr/>
        </p:nvSpPr>
        <p:spPr>
          <a:xfrm>
            <a:off x="5253131" y="1419739"/>
            <a:ext cx="3862873" cy="3890866"/>
          </a:xfrm>
          <a:prstGeom prst="ellipse">
            <a:avLst/>
          </a:prstGeom>
          <a:solidFill>
            <a:srgbClr val="EFFD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2080727" y="1439199"/>
            <a:ext cx="3900195" cy="3918856"/>
          </a:xfrm>
          <a:prstGeom prst="ellipse">
            <a:avLst/>
          </a:prstGeom>
          <a:solidFill>
            <a:srgbClr val="945200"/>
          </a:solidFill>
          <a:ln>
            <a:solidFill>
              <a:srgbClr val="945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b="1" u="sng" dirty="0" smtClean="0"/>
              <a:t>UW </a:t>
            </a:r>
            <a:r>
              <a:rPr lang="en-US" sz="2800" b="1" dirty="0" smtClean="0"/>
              <a:t>-- </a:t>
            </a:r>
            <a:r>
              <a:rPr lang="en-US" sz="2800" b="1" u="sng" dirty="0" smtClean="0"/>
              <a:t>Education</a:t>
            </a:r>
          </a:p>
          <a:p>
            <a:pPr lvl="0"/>
            <a:r>
              <a:rPr lang="en-US" dirty="0" smtClean="0"/>
              <a:t>Resident </a:t>
            </a:r>
            <a:r>
              <a:rPr lang="en-US" dirty="0"/>
              <a:t>Education</a:t>
            </a:r>
          </a:p>
          <a:p>
            <a:pPr lvl="0"/>
            <a:r>
              <a:rPr lang="en-US" dirty="0"/>
              <a:t>Clinical Research </a:t>
            </a:r>
            <a:r>
              <a:rPr lang="en-US" dirty="0" smtClean="0"/>
              <a:t>&amp; Scholarly </a:t>
            </a:r>
            <a:r>
              <a:rPr lang="en-US" dirty="0"/>
              <a:t>Activity</a:t>
            </a:r>
          </a:p>
          <a:p>
            <a:pPr lvl="0"/>
            <a:r>
              <a:rPr lang="en-US" dirty="0" smtClean="0"/>
              <a:t>State Budget </a:t>
            </a:r>
            <a:r>
              <a:rPr lang="en-US" dirty="0"/>
              <a:t>Requests</a:t>
            </a:r>
          </a:p>
        </p:txBody>
      </p:sp>
      <p:sp>
        <p:nvSpPr>
          <p:cNvPr id="34" name="Rectangle 33"/>
          <p:cNvSpPr/>
          <p:nvPr/>
        </p:nvSpPr>
        <p:spPr>
          <a:xfrm>
            <a:off x="6018245" y="1790648"/>
            <a:ext cx="2864498" cy="2739211"/>
          </a:xfrm>
          <a:prstGeom prst="rect">
            <a:avLst/>
          </a:prstGeom>
        </p:spPr>
        <p:txBody>
          <a:bodyPr wrap="square">
            <a:spAutoFit/>
          </a:bodyPr>
          <a:lstStyle/>
          <a:p>
            <a:pPr lvl="0"/>
            <a:r>
              <a:rPr lang="en-US" sz="2800" b="1" u="sng" dirty="0" smtClean="0"/>
              <a:t>EHCW Board</a:t>
            </a:r>
          </a:p>
          <a:p>
            <a:pPr lvl="0"/>
            <a:r>
              <a:rPr lang="en-US" dirty="0"/>
              <a:t>Clinic Mission, Vision, and Values</a:t>
            </a:r>
          </a:p>
          <a:p>
            <a:pPr lvl="0"/>
            <a:r>
              <a:rPr lang="en-US" dirty="0"/>
              <a:t>Monitor Quality of Care</a:t>
            </a:r>
          </a:p>
          <a:p>
            <a:pPr lvl="0"/>
            <a:r>
              <a:rPr lang="en-US" dirty="0"/>
              <a:t>Monitor </a:t>
            </a:r>
            <a:r>
              <a:rPr lang="en-US" dirty="0" smtClean="0"/>
              <a:t>staffing levels </a:t>
            </a:r>
            <a:r>
              <a:rPr lang="en-US" dirty="0"/>
              <a:t>and make </a:t>
            </a:r>
            <a:r>
              <a:rPr lang="en-US" dirty="0" smtClean="0"/>
              <a:t>recommendations</a:t>
            </a:r>
            <a:endParaRPr lang="en-US" dirty="0"/>
          </a:p>
          <a:p>
            <a:pPr lvl="0"/>
            <a:r>
              <a:rPr lang="en-US" dirty="0"/>
              <a:t>HRSA</a:t>
            </a:r>
          </a:p>
          <a:p>
            <a:pPr lvl="0"/>
            <a:r>
              <a:rPr lang="en-US" dirty="0"/>
              <a:t>Monitor Clinic Revenue &amp; Use</a:t>
            </a:r>
          </a:p>
        </p:txBody>
      </p:sp>
      <p:sp>
        <p:nvSpPr>
          <p:cNvPr id="16" name="Oval 15"/>
          <p:cNvSpPr/>
          <p:nvPr/>
        </p:nvSpPr>
        <p:spPr>
          <a:xfrm>
            <a:off x="5253131" y="1416621"/>
            <a:ext cx="3847996" cy="3916562"/>
          </a:xfrm>
          <a:prstGeom prst="ellipse">
            <a:avLst/>
          </a:prstGeom>
          <a:noFill/>
          <a:ln>
            <a:solidFill>
              <a:srgbClr val="000066">
                <a:alpha val="2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urved Up Arrow 17"/>
          <p:cNvSpPr/>
          <p:nvPr/>
        </p:nvSpPr>
        <p:spPr>
          <a:xfrm flipH="1">
            <a:off x="4120008" y="4800587"/>
            <a:ext cx="3157538" cy="800099"/>
          </a:xfrm>
          <a:prstGeom prst="curved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ontent Placeholder 1"/>
          <p:cNvSpPr txBox="1">
            <a:spLocks/>
          </p:cNvSpPr>
          <p:nvPr/>
        </p:nvSpPr>
        <p:spPr>
          <a:xfrm>
            <a:off x="7620001" y="5306438"/>
            <a:ext cx="3951111" cy="14308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3200" dirty="0" smtClean="0">
                <a:solidFill>
                  <a:schemeClr val="bg1"/>
                </a:solidFill>
              </a:rPr>
              <a:t>EHCW pays the UW: </a:t>
            </a:r>
          </a:p>
          <a:p>
            <a:pPr algn="l">
              <a:lnSpc>
                <a:spcPct val="100000"/>
              </a:lnSpc>
              <a:spcBef>
                <a:spcPts val="0"/>
              </a:spcBef>
            </a:pPr>
            <a:r>
              <a:rPr lang="en-US" sz="3200" dirty="0" smtClean="0">
                <a:solidFill>
                  <a:schemeClr val="bg1"/>
                </a:solidFill>
              </a:rPr>
              <a:t>EPBs and cost of </a:t>
            </a:r>
          </a:p>
          <a:p>
            <a:pPr algn="l">
              <a:lnSpc>
                <a:spcPct val="100000"/>
              </a:lnSpc>
              <a:spcBef>
                <a:spcPts val="0"/>
              </a:spcBef>
            </a:pPr>
            <a:r>
              <a:rPr lang="en-US" sz="3200" dirty="0">
                <a:solidFill>
                  <a:schemeClr val="bg1"/>
                </a:solidFill>
              </a:rPr>
              <a:t>M</a:t>
            </a:r>
            <a:r>
              <a:rPr lang="en-US" sz="3200" dirty="0" smtClean="0">
                <a:solidFill>
                  <a:schemeClr val="bg1"/>
                </a:solidFill>
              </a:rPr>
              <a:t>alpractice insurance</a:t>
            </a:r>
          </a:p>
        </p:txBody>
      </p:sp>
      <p:sp>
        <p:nvSpPr>
          <p:cNvPr id="2" name="Curved Down Arrow 1"/>
          <p:cNvSpPr/>
          <p:nvPr/>
        </p:nvSpPr>
        <p:spPr>
          <a:xfrm>
            <a:off x="3984978" y="1043769"/>
            <a:ext cx="3292568" cy="715039"/>
          </a:xfrm>
          <a:prstGeom prst="curved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ontent Placeholder 1"/>
          <p:cNvSpPr txBox="1">
            <a:spLocks/>
          </p:cNvSpPr>
          <p:nvPr/>
        </p:nvSpPr>
        <p:spPr>
          <a:xfrm>
            <a:off x="171229" y="161945"/>
            <a:ext cx="4344323" cy="1712010"/>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4000" dirty="0" smtClean="0">
                <a:solidFill>
                  <a:schemeClr val="bg1"/>
                </a:solidFill>
              </a:rPr>
              <a:t>UW provides support for:</a:t>
            </a:r>
          </a:p>
          <a:p>
            <a:pPr algn="l">
              <a:lnSpc>
                <a:spcPct val="100000"/>
              </a:lnSpc>
              <a:spcBef>
                <a:spcPts val="0"/>
              </a:spcBef>
            </a:pPr>
            <a:r>
              <a:rPr lang="en-US" sz="4000" dirty="0" smtClean="0">
                <a:solidFill>
                  <a:schemeClr val="bg1"/>
                </a:solidFill>
              </a:rPr>
              <a:t>HR, General Counsel, Procurement, Sponsored Programs</a:t>
            </a:r>
          </a:p>
        </p:txBody>
      </p:sp>
    </p:spTree>
    <p:extLst>
      <p:ext uri="{BB962C8B-B14F-4D97-AF65-F5344CB8AC3E}">
        <p14:creationId xmlns:p14="http://schemas.microsoft.com/office/powerpoint/2010/main" val="160379009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88622" y="446970"/>
            <a:ext cx="10848622" cy="794808"/>
          </a:xfrm>
        </p:spPr>
        <p:txBody>
          <a:bodyPr>
            <a:noAutofit/>
          </a:bodyPr>
          <a:lstStyle/>
          <a:p>
            <a:r>
              <a:rPr lang="en-US" altLang="en-US" sz="4800" dirty="0" smtClean="0">
                <a:solidFill>
                  <a:srgbClr val="FFFF00"/>
                </a:solidFill>
                <a:latin typeface="Arial" panose="020B0604020202020204" pitchFamily="34" charset="0"/>
                <a:cs typeface="Arial" panose="020B0604020202020204" pitchFamily="34" charset="0"/>
              </a:rPr>
              <a:t>UW FMRP Clinics: Benefit to the State</a:t>
            </a:r>
            <a:endParaRPr lang="en-US" altLang="en-US" sz="4800" dirty="0">
              <a:solidFill>
                <a:srgbClr val="FFFF00"/>
              </a:solidFill>
              <a:latin typeface="Arial" panose="020B0604020202020204" pitchFamily="34" charset="0"/>
              <a:cs typeface="Arial" panose="020B0604020202020204" pitchFamily="34" charset="0"/>
            </a:endParaRPr>
          </a:p>
        </p:txBody>
      </p:sp>
      <p:sp>
        <p:nvSpPr>
          <p:cNvPr id="6" name="Content Placeholder 1"/>
          <p:cNvSpPr txBox="1">
            <a:spLocks/>
          </p:cNvSpPr>
          <p:nvPr/>
        </p:nvSpPr>
        <p:spPr>
          <a:xfrm>
            <a:off x="648765" y="1444976"/>
            <a:ext cx="10928335" cy="5091291"/>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US" sz="4000" dirty="0">
                <a:solidFill>
                  <a:schemeClr val="bg1"/>
                </a:solidFill>
              </a:rPr>
              <a:t>42 Family Medicine Resident Physicians providing health care across the </a:t>
            </a:r>
            <a:r>
              <a:rPr lang="en-US" sz="4000" dirty="0" smtClean="0">
                <a:solidFill>
                  <a:schemeClr val="bg1"/>
                </a:solidFill>
              </a:rPr>
              <a:t>lifespan--obstetrics to geriatrics (24 in Casper, 18 in Cheyenne)</a:t>
            </a:r>
          </a:p>
          <a:p>
            <a:pPr algn="l"/>
            <a:endParaRPr lang="en-US" sz="1400" dirty="0" smtClean="0">
              <a:solidFill>
                <a:schemeClr val="bg1"/>
              </a:solidFill>
            </a:endParaRPr>
          </a:p>
          <a:p>
            <a:pPr marL="457200" indent="-457200" algn="l">
              <a:buFont typeface="Arial" panose="020B0604020202020204" pitchFamily="34" charset="0"/>
              <a:buChar char="•"/>
            </a:pPr>
            <a:r>
              <a:rPr lang="en-US" sz="4000" dirty="0" smtClean="0">
                <a:solidFill>
                  <a:schemeClr val="bg1"/>
                </a:solidFill>
              </a:rPr>
              <a:t>~103 Family Medicine Physicians practicing in Wyoming are graduates of the FMRP</a:t>
            </a:r>
          </a:p>
          <a:p>
            <a:pPr algn="l"/>
            <a:endParaRPr lang="en-US" sz="1500" dirty="0" smtClean="0">
              <a:solidFill>
                <a:schemeClr val="bg1"/>
              </a:solidFill>
            </a:endParaRPr>
          </a:p>
          <a:p>
            <a:pPr marL="457200" indent="-457200" algn="l">
              <a:buFont typeface="Arial" panose="020B0604020202020204" pitchFamily="34" charset="0"/>
              <a:buChar char="•"/>
            </a:pPr>
            <a:r>
              <a:rPr lang="en-US" sz="4000" dirty="0" smtClean="0">
                <a:solidFill>
                  <a:schemeClr val="bg1"/>
                </a:solidFill>
              </a:rPr>
              <a:t>Opportunities</a:t>
            </a:r>
          </a:p>
          <a:p>
            <a:pPr marL="914400" lvl="1" indent="-457200" algn="l">
              <a:buFont typeface="Arial" panose="020B0604020202020204" pitchFamily="34" charset="0"/>
              <a:buChar char="•"/>
            </a:pPr>
            <a:r>
              <a:rPr lang="en-US" sz="3600" dirty="0" smtClean="0">
                <a:solidFill>
                  <a:schemeClr val="bg1"/>
                </a:solidFill>
              </a:rPr>
              <a:t>Family Medicine Resident Rural Training Track</a:t>
            </a:r>
          </a:p>
          <a:p>
            <a:pPr marL="914400" lvl="1" indent="-457200" algn="l">
              <a:buFont typeface="Arial" panose="020B0604020202020204" pitchFamily="34" charset="0"/>
              <a:buChar char="•"/>
            </a:pPr>
            <a:r>
              <a:rPr lang="en-US" sz="3600" dirty="0" smtClean="0">
                <a:solidFill>
                  <a:schemeClr val="bg1"/>
                </a:solidFill>
              </a:rPr>
              <a:t>Geriatrics Fellowship (with VA Hospital in Sheridan)</a:t>
            </a:r>
            <a:endParaRPr lang="en-US" sz="3600" dirty="0">
              <a:solidFill>
                <a:schemeClr val="bg1"/>
              </a:solidFill>
            </a:endParaRPr>
          </a:p>
        </p:txBody>
      </p:sp>
    </p:spTree>
    <p:extLst>
      <p:ext uri="{BB962C8B-B14F-4D97-AF65-F5344CB8AC3E}">
        <p14:creationId xmlns:p14="http://schemas.microsoft.com/office/powerpoint/2010/main" val="364029172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88622" y="446970"/>
            <a:ext cx="10848622" cy="794808"/>
          </a:xfrm>
        </p:spPr>
        <p:txBody>
          <a:bodyPr>
            <a:noAutofit/>
          </a:bodyPr>
          <a:lstStyle/>
          <a:p>
            <a:r>
              <a:rPr lang="en-US" altLang="en-US" sz="4800" dirty="0" smtClean="0">
                <a:solidFill>
                  <a:srgbClr val="FFFF00"/>
                </a:solidFill>
                <a:latin typeface="Arial" panose="020B0604020202020204" pitchFamily="34" charset="0"/>
                <a:cs typeface="Arial" panose="020B0604020202020204" pitchFamily="34" charset="0"/>
              </a:rPr>
              <a:t>UW FMRP Clinics: Benefit to the State</a:t>
            </a:r>
            <a:endParaRPr lang="en-US" altLang="en-US" sz="4800" dirty="0">
              <a:solidFill>
                <a:srgbClr val="FFFF00"/>
              </a:solidFill>
              <a:latin typeface="Arial" panose="020B0604020202020204" pitchFamily="34" charset="0"/>
              <a:cs typeface="Arial" panose="020B0604020202020204" pitchFamily="34" charset="0"/>
            </a:endParaRPr>
          </a:p>
        </p:txBody>
      </p:sp>
      <p:sp>
        <p:nvSpPr>
          <p:cNvPr id="6" name="Content Placeholder 1"/>
          <p:cNvSpPr txBox="1">
            <a:spLocks/>
          </p:cNvSpPr>
          <p:nvPr/>
        </p:nvSpPr>
        <p:spPr>
          <a:xfrm>
            <a:off x="1377244" y="1535289"/>
            <a:ext cx="10239713" cy="49486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1400" dirty="0">
              <a:solidFill>
                <a:schemeClr val="bg1"/>
              </a:solidFill>
            </a:endParaRPr>
          </a:p>
          <a:p>
            <a:pPr marL="457200" indent="-457200" algn="l">
              <a:buFont typeface="Arial" panose="020B0604020202020204" pitchFamily="34" charset="0"/>
              <a:buChar char="•"/>
            </a:pPr>
            <a:r>
              <a:rPr lang="en-US" sz="4000" dirty="0" smtClean="0">
                <a:solidFill>
                  <a:schemeClr val="bg1"/>
                </a:solidFill>
              </a:rPr>
              <a:t>July 2017 thru May 2018</a:t>
            </a:r>
          </a:p>
          <a:p>
            <a:pPr marL="914400" lvl="1" indent="-457200" algn="l">
              <a:buFont typeface="Arial" panose="020B0604020202020204" pitchFamily="34" charset="0"/>
              <a:buChar char="•"/>
            </a:pPr>
            <a:r>
              <a:rPr lang="en-US" sz="3600" dirty="0" smtClean="0">
                <a:solidFill>
                  <a:schemeClr val="bg1"/>
                </a:solidFill>
              </a:rPr>
              <a:t>FMRP-Casper</a:t>
            </a:r>
          </a:p>
          <a:p>
            <a:pPr marL="1371600" lvl="2" indent="-457200" algn="l">
              <a:buFont typeface="Arial" panose="020B0604020202020204" pitchFamily="34" charset="0"/>
              <a:buChar char="•"/>
            </a:pPr>
            <a:r>
              <a:rPr lang="en-US" sz="3400" dirty="0" smtClean="0">
                <a:solidFill>
                  <a:schemeClr val="bg1"/>
                </a:solidFill>
              </a:rPr>
              <a:t>27,114 patient visits</a:t>
            </a:r>
          </a:p>
          <a:p>
            <a:pPr marL="914400" lvl="1" indent="-457200" algn="l">
              <a:buFont typeface="Arial" panose="020B0604020202020204" pitchFamily="34" charset="0"/>
              <a:buChar char="•"/>
            </a:pPr>
            <a:r>
              <a:rPr lang="en-US" sz="3600" dirty="0" smtClean="0">
                <a:solidFill>
                  <a:schemeClr val="bg1"/>
                </a:solidFill>
              </a:rPr>
              <a:t>FMRP-Cheyenne</a:t>
            </a:r>
          </a:p>
          <a:p>
            <a:pPr marL="1371600" lvl="2" indent="-457200" algn="l">
              <a:buFont typeface="Arial" panose="020B0604020202020204" pitchFamily="34" charset="0"/>
              <a:buChar char="•"/>
            </a:pPr>
            <a:r>
              <a:rPr lang="en-US" sz="3400" dirty="0" smtClean="0">
                <a:solidFill>
                  <a:schemeClr val="bg1"/>
                </a:solidFill>
              </a:rPr>
              <a:t>17,954 patient visits</a:t>
            </a:r>
          </a:p>
        </p:txBody>
      </p:sp>
    </p:spTree>
    <p:extLst>
      <p:ext uri="{BB962C8B-B14F-4D97-AF65-F5344CB8AC3E}">
        <p14:creationId xmlns:p14="http://schemas.microsoft.com/office/powerpoint/2010/main" val="142116273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88622" y="446970"/>
            <a:ext cx="10515600" cy="794808"/>
          </a:xfrm>
        </p:spPr>
        <p:txBody>
          <a:bodyPr>
            <a:noAutofit/>
          </a:bodyPr>
          <a:lstStyle/>
          <a:p>
            <a:r>
              <a:rPr lang="en-US" altLang="en-US" sz="4800" dirty="0" smtClean="0">
                <a:solidFill>
                  <a:srgbClr val="FFFF00"/>
                </a:solidFill>
                <a:latin typeface="Arial" panose="020B0604020202020204" pitchFamily="34" charset="0"/>
                <a:cs typeface="Arial" panose="020B0604020202020204" pitchFamily="34" charset="0"/>
              </a:rPr>
              <a:t>UW FMRP Clinics</a:t>
            </a:r>
            <a:endParaRPr lang="en-US" altLang="en-US" sz="4800" dirty="0">
              <a:solidFill>
                <a:srgbClr val="FFFF00"/>
              </a:solidFill>
              <a:latin typeface="Arial" panose="020B0604020202020204" pitchFamily="34" charset="0"/>
              <a:cs typeface="Arial" panose="020B0604020202020204" pitchFamily="34" charset="0"/>
            </a:endParaRPr>
          </a:p>
        </p:txBody>
      </p:sp>
      <p:sp>
        <p:nvSpPr>
          <p:cNvPr id="6" name="Content Placeholder 1"/>
          <p:cNvSpPr txBox="1">
            <a:spLocks/>
          </p:cNvSpPr>
          <p:nvPr/>
        </p:nvSpPr>
        <p:spPr>
          <a:xfrm>
            <a:off x="688622" y="1535289"/>
            <a:ext cx="10928335" cy="49486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US" sz="4000" dirty="0" smtClean="0">
                <a:solidFill>
                  <a:schemeClr val="bg1"/>
                </a:solidFill>
              </a:rPr>
              <a:t>2012</a:t>
            </a:r>
          </a:p>
          <a:p>
            <a:pPr marL="914400" lvl="1" indent="-457200" algn="l">
              <a:buFont typeface="Arial" panose="020B0604020202020204" pitchFamily="34" charset="0"/>
              <a:buChar char="•"/>
            </a:pPr>
            <a:r>
              <a:rPr lang="en-US" sz="3600" dirty="0" smtClean="0">
                <a:solidFill>
                  <a:schemeClr val="bg1"/>
                </a:solidFill>
              </a:rPr>
              <a:t>FMRP was increasingly reliant on general funds</a:t>
            </a:r>
          </a:p>
          <a:p>
            <a:pPr marL="914400" lvl="1" indent="-457200" algn="l">
              <a:buFont typeface="Arial" panose="020B0604020202020204" pitchFamily="34" charset="0"/>
              <a:buChar char="•"/>
            </a:pPr>
            <a:r>
              <a:rPr lang="en-US" sz="3600" dirty="0" smtClean="0">
                <a:solidFill>
                  <a:schemeClr val="bg1"/>
                </a:solidFill>
              </a:rPr>
              <a:t>State continued to face fiscal challenges</a:t>
            </a:r>
          </a:p>
          <a:p>
            <a:pPr marL="914400" lvl="1" indent="-457200" algn="l">
              <a:buFont typeface="Arial" panose="020B0604020202020204" pitchFamily="34" charset="0"/>
              <a:buChar char="•"/>
            </a:pPr>
            <a:r>
              <a:rPr lang="en-US" sz="3600" dirty="0" smtClean="0">
                <a:solidFill>
                  <a:schemeClr val="bg1"/>
                </a:solidFill>
              </a:rPr>
              <a:t>Governor Mead directed UW to study options that might reduce this increased reliance on general fund</a:t>
            </a:r>
          </a:p>
        </p:txBody>
      </p:sp>
    </p:spTree>
    <p:extLst>
      <p:ext uri="{BB962C8B-B14F-4D97-AF65-F5344CB8AC3E}">
        <p14:creationId xmlns:p14="http://schemas.microsoft.com/office/powerpoint/2010/main" val="199882236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88622" y="446970"/>
            <a:ext cx="10515600" cy="794808"/>
          </a:xfrm>
        </p:spPr>
        <p:txBody>
          <a:bodyPr>
            <a:noAutofit/>
          </a:bodyPr>
          <a:lstStyle/>
          <a:p>
            <a:r>
              <a:rPr lang="en-US" altLang="en-US" sz="4800" dirty="0" smtClean="0">
                <a:solidFill>
                  <a:srgbClr val="FFFF00"/>
                </a:solidFill>
                <a:latin typeface="Arial" panose="020B0604020202020204" pitchFamily="34" charset="0"/>
                <a:cs typeface="Arial" panose="020B0604020202020204" pitchFamily="34" charset="0"/>
              </a:rPr>
              <a:t>UW FMRP Clinics</a:t>
            </a:r>
            <a:endParaRPr lang="en-US" altLang="en-US" sz="4800" dirty="0">
              <a:solidFill>
                <a:srgbClr val="FFFF00"/>
              </a:solidFill>
              <a:latin typeface="Arial" panose="020B0604020202020204" pitchFamily="34" charset="0"/>
              <a:cs typeface="Arial" panose="020B0604020202020204" pitchFamily="34" charset="0"/>
            </a:endParaRPr>
          </a:p>
        </p:txBody>
      </p:sp>
      <p:sp>
        <p:nvSpPr>
          <p:cNvPr id="6" name="Content Placeholder 1"/>
          <p:cNvSpPr txBox="1">
            <a:spLocks/>
          </p:cNvSpPr>
          <p:nvPr/>
        </p:nvSpPr>
        <p:spPr>
          <a:xfrm>
            <a:off x="688622" y="1535289"/>
            <a:ext cx="10928335" cy="494862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US" sz="4000" dirty="0" smtClean="0">
                <a:solidFill>
                  <a:schemeClr val="bg1"/>
                </a:solidFill>
              </a:rPr>
              <a:t>2012</a:t>
            </a:r>
          </a:p>
          <a:p>
            <a:pPr marL="914400" lvl="1" indent="-457200" algn="l">
              <a:buFont typeface="Arial" panose="020B0604020202020204" pitchFamily="34" charset="0"/>
              <a:buChar char="•"/>
            </a:pPr>
            <a:r>
              <a:rPr lang="en-US" sz="3600" dirty="0" smtClean="0">
                <a:solidFill>
                  <a:schemeClr val="bg1"/>
                </a:solidFill>
              </a:rPr>
              <a:t>UW created a stakeholder group to study possibilities for generating revenue beyond the General Fund</a:t>
            </a:r>
          </a:p>
          <a:p>
            <a:pPr marL="914400" lvl="1" indent="-457200" algn="l">
              <a:buFont typeface="Arial" panose="020B0604020202020204" pitchFamily="34" charset="0"/>
              <a:buChar char="•"/>
            </a:pPr>
            <a:r>
              <a:rPr lang="en-US" sz="3600" dirty="0" smtClean="0">
                <a:solidFill>
                  <a:schemeClr val="bg1"/>
                </a:solidFill>
              </a:rPr>
              <a:t>The stakeholder group recommended:  </a:t>
            </a:r>
          </a:p>
          <a:p>
            <a:pPr marL="1371600" lvl="2" indent="-457200" algn="l">
              <a:buFont typeface="Arial" panose="020B0604020202020204" pitchFamily="34" charset="0"/>
              <a:buChar char="•"/>
            </a:pPr>
            <a:r>
              <a:rPr lang="en-US" sz="3400" dirty="0" smtClean="0">
                <a:solidFill>
                  <a:schemeClr val="bg1"/>
                </a:solidFill>
              </a:rPr>
              <a:t>Seek Health Resources &amp; Services Administration (HRSA) designation of Federally Qualified Health Center Look </a:t>
            </a:r>
            <a:r>
              <a:rPr lang="en-US" sz="3400" dirty="0" err="1" smtClean="0">
                <a:solidFill>
                  <a:schemeClr val="bg1"/>
                </a:solidFill>
              </a:rPr>
              <a:t>ALike</a:t>
            </a:r>
            <a:r>
              <a:rPr lang="en-US" sz="3400" dirty="0" smtClean="0">
                <a:solidFill>
                  <a:schemeClr val="bg1"/>
                </a:solidFill>
              </a:rPr>
              <a:t> (FQHC-LA) </a:t>
            </a:r>
          </a:p>
          <a:p>
            <a:pPr marL="1371600" lvl="2" indent="-457200" algn="l">
              <a:buFont typeface="Arial" panose="020B0604020202020204" pitchFamily="34" charset="0"/>
              <a:buChar char="•"/>
            </a:pPr>
            <a:endParaRPr lang="en-US" sz="3400" dirty="0">
              <a:solidFill>
                <a:schemeClr val="bg1"/>
              </a:solidFill>
            </a:endParaRPr>
          </a:p>
          <a:p>
            <a:pPr marL="914400" lvl="1" indent="-457200" algn="l">
              <a:buFont typeface="Arial" panose="020B0604020202020204" pitchFamily="34" charset="0"/>
              <a:buChar char="•"/>
            </a:pPr>
            <a:r>
              <a:rPr lang="en-US" sz="3600" dirty="0" smtClean="0">
                <a:solidFill>
                  <a:schemeClr val="bg1"/>
                </a:solidFill>
              </a:rPr>
              <a:t>Governor supported this recommendation</a:t>
            </a:r>
            <a:endParaRPr lang="en-US" sz="3600" dirty="0">
              <a:solidFill>
                <a:schemeClr val="bg1"/>
              </a:solidFill>
            </a:endParaRPr>
          </a:p>
        </p:txBody>
      </p:sp>
    </p:spTree>
    <p:extLst>
      <p:ext uri="{BB962C8B-B14F-4D97-AF65-F5344CB8AC3E}">
        <p14:creationId xmlns:p14="http://schemas.microsoft.com/office/powerpoint/2010/main" val="201344847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88622" y="446970"/>
            <a:ext cx="10515600" cy="794808"/>
          </a:xfrm>
        </p:spPr>
        <p:txBody>
          <a:bodyPr>
            <a:noAutofit/>
          </a:bodyPr>
          <a:lstStyle/>
          <a:p>
            <a:r>
              <a:rPr lang="en-US" altLang="en-US" sz="4800" dirty="0" smtClean="0">
                <a:solidFill>
                  <a:srgbClr val="FFFF00"/>
                </a:solidFill>
                <a:latin typeface="Arial" panose="020B0604020202020204" pitchFamily="34" charset="0"/>
                <a:cs typeface="Arial" panose="020B0604020202020204" pitchFamily="34" charset="0"/>
              </a:rPr>
              <a:t>UW FMRP Clinics</a:t>
            </a:r>
            <a:endParaRPr lang="en-US" altLang="en-US" sz="4800" dirty="0">
              <a:solidFill>
                <a:srgbClr val="FFFF00"/>
              </a:solidFill>
              <a:latin typeface="Arial" panose="020B0604020202020204" pitchFamily="34" charset="0"/>
              <a:cs typeface="Arial" panose="020B0604020202020204" pitchFamily="34" charset="0"/>
            </a:endParaRPr>
          </a:p>
        </p:txBody>
      </p:sp>
      <p:sp>
        <p:nvSpPr>
          <p:cNvPr id="6" name="Content Placeholder 1"/>
          <p:cNvSpPr txBox="1">
            <a:spLocks/>
          </p:cNvSpPr>
          <p:nvPr/>
        </p:nvSpPr>
        <p:spPr>
          <a:xfrm>
            <a:off x="688622" y="1682043"/>
            <a:ext cx="10928335" cy="48018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US" sz="4000" dirty="0" smtClean="0">
                <a:solidFill>
                  <a:schemeClr val="bg1"/>
                </a:solidFill>
              </a:rPr>
              <a:t>Benefits of FQHC</a:t>
            </a:r>
          </a:p>
          <a:p>
            <a:pPr marL="914400" lvl="1" indent="-457200" algn="l">
              <a:buFont typeface="Arial" panose="020B0604020202020204" pitchFamily="34" charset="0"/>
              <a:buChar char="•"/>
            </a:pPr>
            <a:r>
              <a:rPr lang="en-US" sz="3600" dirty="0" smtClean="0">
                <a:solidFill>
                  <a:schemeClr val="bg1"/>
                </a:solidFill>
              </a:rPr>
              <a:t>Increased opportunities for HRSA grant funding</a:t>
            </a:r>
          </a:p>
          <a:p>
            <a:pPr marL="914400" lvl="1" indent="-457200" algn="l">
              <a:buFont typeface="Arial" panose="020B0604020202020204" pitchFamily="34" charset="0"/>
              <a:buChar char="•"/>
            </a:pPr>
            <a:r>
              <a:rPr lang="en-US" sz="3600" dirty="0" smtClean="0">
                <a:solidFill>
                  <a:schemeClr val="bg1"/>
                </a:solidFill>
              </a:rPr>
              <a:t>340b Pharmacy pricing</a:t>
            </a:r>
          </a:p>
          <a:p>
            <a:pPr marL="914400" lvl="1" indent="-457200" algn="l">
              <a:buFont typeface="Arial" panose="020B0604020202020204" pitchFamily="34" charset="0"/>
              <a:buChar char="•"/>
            </a:pPr>
            <a:r>
              <a:rPr lang="en-US" sz="3600" dirty="0" smtClean="0">
                <a:solidFill>
                  <a:schemeClr val="bg1"/>
                </a:solidFill>
              </a:rPr>
              <a:t>Enhanced reimbursements from Medicaid and Medicare</a:t>
            </a:r>
          </a:p>
          <a:p>
            <a:pPr marL="914400" lvl="1" indent="-457200" algn="l">
              <a:buFont typeface="Arial" panose="020B0604020202020204" pitchFamily="34" charset="0"/>
              <a:buChar char="•"/>
            </a:pPr>
            <a:r>
              <a:rPr lang="en-US" sz="3600" dirty="0" smtClean="0">
                <a:solidFill>
                  <a:schemeClr val="bg1"/>
                </a:solidFill>
              </a:rPr>
              <a:t>National Health Services Corps loan repayment program for providers</a:t>
            </a:r>
            <a:endParaRPr lang="en-US" sz="3600" dirty="0">
              <a:solidFill>
                <a:schemeClr val="bg1"/>
              </a:solidFill>
            </a:endParaRPr>
          </a:p>
        </p:txBody>
      </p:sp>
    </p:spTree>
    <p:extLst>
      <p:ext uri="{BB962C8B-B14F-4D97-AF65-F5344CB8AC3E}">
        <p14:creationId xmlns:p14="http://schemas.microsoft.com/office/powerpoint/2010/main" val="62629769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88622" y="446970"/>
            <a:ext cx="10515600" cy="794808"/>
          </a:xfrm>
        </p:spPr>
        <p:txBody>
          <a:bodyPr>
            <a:noAutofit/>
          </a:bodyPr>
          <a:lstStyle/>
          <a:p>
            <a:r>
              <a:rPr lang="en-US" altLang="en-US" sz="4800" dirty="0" smtClean="0">
                <a:solidFill>
                  <a:srgbClr val="FFFF00"/>
                </a:solidFill>
                <a:latin typeface="Arial" panose="020B0604020202020204" pitchFamily="34" charset="0"/>
                <a:cs typeface="Arial" panose="020B0604020202020204" pitchFamily="34" charset="0"/>
              </a:rPr>
              <a:t>UW FMRP Clinics</a:t>
            </a:r>
            <a:endParaRPr lang="en-US" altLang="en-US" sz="4800" dirty="0">
              <a:solidFill>
                <a:srgbClr val="FFFF00"/>
              </a:solidFill>
              <a:latin typeface="Arial" panose="020B0604020202020204" pitchFamily="34" charset="0"/>
              <a:cs typeface="Arial" panose="020B0604020202020204" pitchFamily="34" charset="0"/>
            </a:endParaRPr>
          </a:p>
        </p:txBody>
      </p:sp>
      <p:sp>
        <p:nvSpPr>
          <p:cNvPr id="6" name="Content Placeholder 1"/>
          <p:cNvSpPr txBox="1">
            <a:spLocks/>
          </p:cNvSpPr>
          <p:nvPr/>
        </p:nvSpPr>
        <p:spPr>
          <a:xfrm>
            <a:off x="688622" y="1535289"/>
            <a:ext cx="11322756" cy="49486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US" sz="4000" dirty="0" smtClean="0">
                <a:solidFill>
                  <a:schemeClr val="bg1"/>
                </a:solidFill>
              </a:rPr>
              <a:t>2014</a:t>
            </a:r>
          </a:p>
          <a:p>
            <a:pPr marL="914400" lvl="1" indent="-457200" algn="l">
              <a:buFont typeface="Arial" panose="020B0604020202020204" pitchFamily="34" charset="0"/>
              <a:buChar char="•"/>
            </a:pPr>
            <a:r>
              <a:rPr lang="en-US" sz="3600" dirty="0" smtClean="0">
                <a:solidFill>
                  <a:schemeClr val="bg1"/>
                </a:solidFill>
              </a:rPr>
              <a:t>HRSA </a:t>
            </a:r>
            <a:r>
              <a:rPr lang="en-US" sz="3600" dirty="0">
                <a:solidFill>
                  <a:schemeClr val="bg1"/>
                </a:solidFill>
              </a:rPr>
              <a:t>designated the FMRP as a </a:t>
            </a:r>
            <a:r>
              <a:rPr lang="en-US" sz="3600" dirty="0" smtClean="0">
                <a:solidFill>
                  <a:schemeClr val="bg1"/>
                </a:solidFill>
              </a:rPr>
              <a:t>FQHC-Look Alike</a:t>
            </a:r>
          </a:p>
          <a:p>
            <a:pPr marL="914400" lvl="1" indent="-457200" algn="l">
              <a:buFont typeface="Arial" panose="020B0604020202020204" pitchFamily="34" charset="0"/>
              <a:buChar char="•"/>
            </a:pPr>
            <a:endParaRPr lang="en-US" sz="3600" dirty="0">
              <a:solidFill>
                <a:schemeClr val="bg1"/>
              </a:solidFill>
            </a:endParaRPr>
          </a:p>
          <a:p>
            <a:pPr marL="457200" indent="-457200" algn="l">
              <a:buFont typeface="Arial" panose="020B0604020202020204" pitchFamily="34" charset="0"/>
              <a:buChar char="•"/>
            </a:pPr>
            <a:r>
              <a:rPr lang="en-US" sz="4000" dirty="0">
                <a:solidFill>
                  <a:schemeClr val="bg1"/>
                </a:solidFill>
              </a:rPr>
              <a:t>Governing body for the </a:t>
            </a:r>
            <a:r>
              <a:rPr lang="en-US" sz="4000" dirty="0" smtClean="0">
                <a:solidFill>
                  <a:schemeClr val="bg1"/>
                </a:solidFill>
              </a:rPr>
              <a:t>FQHC-LA  </a:t>
            </a:r>
          </a:p>
          <a:p>
            <a:pPr marL="914400" lvl="1" indent="-457200" algn="l">
              <a:buFont typeface="Arial" panose="020B0604020202020204" pitchFamily="34" charset="0"/>
              <a:buChar char="•"/>
            </a:pPr>
            <a:r>
              <a:rPr lang="en-US" sz="3600" dirty="0" smtClean="0">
                <a:solidFill>
                  <a:schemeClr val="bg1"/>
                </a:solidFill>
              </a:rPr>
              <a:t>The </a:t>
            </a:r>
            <a:r>
              <a:rPr lang="en-US" sz="3600" dirty="0">
                <a:solidFill>
                  <a:srgbClr val="FFFF00"/>
                </a:solidFill>
              </a:rPr>
              <a:t>Educational Health Center of Wyoming (</a:t>
            </a:r>
            <a:r>
              <a:rPr lang="en-US" sz="3600" dirty="0" smtClean="0">
                <a:solidFill>
                  <a:srgbClr val="FFFF00"/>
                </a:solidFill>
              </a:rPr>
              <a:t>EHCW)</a:t>
            </a:r>
          </a:p>
          <a:p>
            <a:pPr marL="914400" lvl="1" indent="-457200" algn="l">
              <a:buFont typeface="Arial" panose="020B0604020202020204" pitchFamily="34" charset="0"/>
              <a:buChar char="•"/>
            </a:pPr>
            <a:endParaRPr lang="en-US" sz="3600" dirty="0">
              <a:solidFill>
                <a:srgbClr val="FFFF00"/>
              </a:solidFill>
            </a:endParaRPr>
          </a:p>
          <a:p>
            <a:pPr marL="457200" indent="-457200" algn="l">
              <a:buFont typeface="Arial" panose="020B0604020202020204" pitchFamily="34" charset="0"/>
              <a:buChar char="•"/>
            </a:pPr>
            <a:r>
              <a:rPr lang="en-US" sz="4000" dirty="0" smtClean="0">
                <a:solidFill>
                  <a:schemeClr val="bg1"/>
                </a:solidFill>
              </a:rPr>
              <a:t>The UW and the EHCW became HRSA co-applicants  </a:t>
            </a:r>
            <a:endParaRPr lang="en-US" sz="4000" dirty="0">
              <a:solidFill>
                <a:schemeClr val="bg1"/>
              </a:solidFill>
            </a:endParaRPr>
          </a:p>
          <a:p>
            <a:pPr marL="914400" lvl="1" indent="-457200" algn="l">
              <a:buFont typeface="Arial" panose="020B0604020202020204" pitchFamily="34" charset="0"/>
              <a:buChar char="•"/>
            </a:pPr>
            <a:endParaRPr lang="en-US" sz="3600" dirty="0" smtClean="0">
              <a:solidFill>
                <a:schemeClr val="bg1"/>
              </a:solidFill>
            </a:endParaRPr>
          </a:p>
          <a:p>
            <a:pPr marL="914400" lvl="1" indent="-457200" algn="l">
              <a:buFont typeface="Arial" panose="020B0604020202020204" pitchFamily="34" charset="0"/>
              <a:buChar char="•"/>
            </a:pPr>
            <a:endParaRPr lang="en-US" sz="3600" dirty="0">
              <a:solidFill>
                <a:schemeClr val="bg1"/>
              </a:solidFill>
            </a:endParaRPr>
          </a:p>
        </p:txBody>
      </p:sp>
    </p:spTree>
    <p:extLst>
      <p:ext uri="{BB962C8B-B14F-4D97-AF65-F5344CB8AC3E}">
        <p14:creationId xmlns:p14="http://schemas.microsoft.com/office/powerpoint/2010/main" val="104680540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838200" y="365125"/>
            <a:ext cx="10515600" cy="981075"/>
          </a:xfrm>
        </p:spPr>
        <p:txBody>
          <a:bodyPr>
            <a:noAutofit/>
          </a:bodyPr>
          <a:lstStyle/>
          <a:p>
            <a:r>
              <a:rPr lang="en-US" altLang="en-US" dirty="0" smtClean="0">
                <a:solidFill>
                  <a:srgbClr val="FFFF00"/>
                </a:solidFill>
                <a:latin typeface="Arial" panose="020B0604020202020204" pitchFamily="34" charset="0"/>
                <a:cs typeface="Arial" panose="020B0604020202020204" pitchFamily="34" charset="0"/>
              </a:rPr>
              <a:t>UW FMRP Clinics and EHCW</a:t>
            </a:r>
            <a:endParaRPr lang="en-US" altLang="en-US" dirty="0">
              <a:solidFill>
                <a:srgbClr val="FFFF00"/>
              </a:solidFill>
              <a:latin typeface="Arial" panose="020B0604020202020204" pitchFamily="34" charset="0"/>
              <a:cs typeface="Arial" panose="020B0604020202020204" pitchFamily="34" charset="0"/>
            </a:endParaRPr>
          </a:p>
        </p:txBody>
      </p:sp>
      <p:sp>
        <p:nvSpPr>
          <p:cNvPr id="6" name="Content Placeholder 1"/>
          <p:cNvSpPr txBox="1">
            <a:spLocks/>
          </p:cNvSpPr>
          <p:nvPr/>
        </p:nvSpPr>
        <p:spPr>
          <a:xfrm>
            <a:off x="711200" y="1538687"/>
            <a:ext cx="10905757" cy="494522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US" sz="4000" dirty="0" smtClean="0">
                <a:solidFill>
                  <a:schemeClr val="bg1"/>
                </a:solidFill>
              </a:rPr>
              <a:t>2016 </a:t>
            </a:r>
          </a:p>
          <a:p>
            <a:pPr marL="914400" lvl="1" indent="-457200" algn="l">
              <a:buFont typeface="Arial" panose="020B0604020202020204" pitchFamily="34" charset="0"/>
              <a:buChar char="•"/>
            </a:pPr>
            <a:r>
              <a:rPr lang="en-US" sz="3600" dirty="0" smtClean="0">
                <a:solidFill>
                  <a:schemeClr val="bg1"/>
                </a:solidFill>
              </a:rPr>
              <a:t>UW-EHCW applied to HRSA for funding that would establish a third clinic in Laramie</a:t>
            </a:r>
          </a:p>
          <a:p>
            <a:pPr marL="914400" lvl="1" indent="-457200" algn="l">
              <a:buFont typeface="Arial" panose="020B0604020202020204" pitchFamily="34" charset="0"/>
              <a:buChar char="•"/>
            </a:pPr>
            <a:r>
              <a:rPr lang="en-US" sz="3600" dirty="0" smtClean="0">
                <a:solidFill>
                  <a:schemeClr val="bg1"/>
                </a:solidFill>
              </a:rPr>
              <a:t>Funding was awarded to the Laramie Clinic as a “New Access Point”</a:t>
            </a:r>
          </a:p>
          <a:p>
            <a:pPr marL="914400" lvl="1" indent="-457200" algn="l">
              <a:buFont typeface="Arial" panose="020B0604020202020204" pitchFamily="34" charset="0"/>
              <a:buChar char="•"/>
            </a:pPr>
            <a:r>
              <a:rPr lang="en-US" sz="3600" dirty="0">
                <a:solidFill>
                  <a:schemeClr val="bg1"/>
                </a:solidFill>
              </a:rPr>
              <a:t>R</a:t>
            </a:r>
            <a:r>
              <a:rPr lang="en-US" sz="3600" dirty="0" smtClean="0">
                <a:solidFill>
                  <a:schemeClr val="bg1"/>
                </a:solidFill>
              </a:rPr>
              <a:t>esulted in the designation of a “full” FQHC</a:t>
            </a:r>
          </a:p>
        </p:txBody>
      </p:sp>
    </p:spTree>
    <p:extLst>
      <p:ext uri="{BB962C8B-B14F-4D97-AF65-F5344CB8AC3E}">
        <p14:creationId xmlns:p14="http://schemas.microsoft.com/office/powerpoint/2010/main" val="276643962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1124</TotalTime>
  <Words>941</Words>
  <Application>Microsoft Macintosh PowerPoint</Application>
  <PresentationFormat>Widescreen</PresentationFormat>
  <Paragraphs>163</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Mangal</vt:lpstr>
      <vt:lpstr>Office Theme</vt:lpstr>
      <vt:lpstr>The UW Family Medicine Residency Program   and    The Educational Health Center of Wyoming</vt:lpstr>
      <vt:lpstr>UW Family Medicine Residency Program (FMRP)</vt:lpstr>
      <vt:lpstr>UW FMRP Clinics: Benefit to the State</vt:lpstr>
      <vt:lpstr>UW FMRP Clinics: Benefit to the State</vt:lpstr>
      <vt:lpstr>UW FMRP Clinics</vt:lpstr>
      <vt:lpstr>UW FMRP Clinics</vt:lpstr>
      <vt:lpstr>UW FMRP Clinics</vt:lpstr>
      <vt:lpstr>UW FMRP Clinics</vt:lpstr>
      <vt:lpstr>UW FMRP Clinics and EHCW</vt:lpstr>
      <vt:lpstr>Educational Health Center of Wyoming (EHCW)</vt:lpstr>
      <vt:lpstr>The EHCW</vt:lpstr>
      <vt:lpstr>The EHCW, UW, and the State of Wyoming</vt:lpstr>
      <vt:lpstr>The EHCW, UW, and the State of Wyoming</vt:lpstr>
      <vt:lpstr>July 2017</vt:lpstr>
      <vt:lpstr>Addressing the HRSA issue</vt:lpstr>
      <vt:lpstr>General Fund / Clinic Revenue Levels </vt:lpstr>
      <vt:lpstr>Addressing the HRSA issue</vt:lpstr>
      <vt:lpstr>The EHCW, UW, and the State of Wyoming</vt:lpstr>
      <vt:lpstr>Desired Outcome of Select Committee Meetings</vt:lpstr>
      <vt:lpstr>PowerPoint Presentation</vt:lpstr>
      <vt:lpstr>Possible Model for EHCW:  ‘Block Grant’ Clinic Revenues</vt:lpstr>
      <vt:lpstr>Possible Model for EHCW:  501c3 Status</vt:lpstr>
      <vt:lpstr>Possible Model for EHCW:  Bluegrass Community Health Center </vt:lpstr>
      <vt:lpstr>Possible Model for EHCW:  Bluegrass Community Health Center</vt:lpstr>
      <vt:lpstr>Possible Model for EHCW:  Bluegrass Community Health Center</vt:lpstr>
      <vt:lpstr>PowerPoint Presentation</vt:lpstr>
    </vt:vector>
  </TitlesOfParts>
  <Company/>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HRSA Site Visit to Educational Health Center of Wyoming  March 28-30, 2018</dc:title>
  <dc:creator>David L Jones</dc:creator>
  <cp:lastModifiedBy>David L Jones</cp:lastModifiedBy>
  <cp:revision>73</cp:revision>
  <cp:lastPrinted>2018-06-13T04:50:05Z</cp:lastPrinted>
  <dcterms:created xsi:type="dcterms:W3CDTF">2018-03-27T18:39:32Z</dcterms:created>
  <dcterms:modified xsi:type="dcterms:W3CDTF">2018-07-03T20:36:05Z</dcterms:modified>
</cp:coreProperties>
</file>