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26"/>
  </p:notesMasterIdLst>
  <p:sldIdLst>
    <p:sldId id="363" r:id="rId5"/>
    <p:sldId id="413" r:id="rId6"/>
    <p:sldId id="414" r:id="rId7"/>
    <p:sldId id="418" r:id="rId8"/>
    <p:sldId id="416" r:id="rId9"/>
    <p:sldId id="417" r:id="rId10"/>
    <p:sldId id="377" r:id="rId11"/>
    <p:sldId id="409" r:id="rId12"/>
    <p:sldId id="402" r:id="rId13"/>
    <p:sldId id="403" r:id="rId14"/>
    <p:sldId id="405" r:id="rId15"/>
    <p:sldId id="404" r:id="rId16"/>
    <p:sldId id="401" r:id="rId17"/>
    <p:sldId id="407" r:id="rId18"/>
    <p:sldId id="398" r:id="rId19"/>
    <p:sldId id="396" r:id="rId20"/>
    <p:sldId id="412" r:id="rId21"/>
    <p:sldId id="397" r:id="rId22"/>
    <p:sldId id="400" r:id="rId23"/>
    <p:sldId id="411" r:id="rId24"/>
    <p:sldId id="408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ton Adkins" initials="NA" lastIdx="18" clrIdx="0"/>
  <p:cmAuthor id="2" name="Evan Baker" initials="E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3" autoAdjust="0"/>
    <p:restoredTop sz="93800" autoAdjust="0"/>
  </p:normalViewPr>
  <p:slideViewPr>
    <p:cSldViewPr>
      <p:cViewPr>
        <p:scale>
          <a:sx n="70" d="100"/>
          <a:sy n="70" d="100"/>
        </p:scale>
        <p:origin x="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CFAE-2FD0-4BC9-BBF6-D541AFD67211}" type="datetimeFigureOut">
              <a:rPr lang="en-US" smtClean="0"/>
              <a:t>7/11/2018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3F1CC-D614-4FB3-AC7D-98319C689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708025"/>
            <a:ext cx="4725987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48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Sticker price is the driving force</a:t>
            </a:r>
            <a:r>
              <a:rPr lang="en-US" baseline="0" dirty="0" smtClean="0"/>
              <a:t> behind recruitment opportunities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14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 with New Slide - Alex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288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our online graduate proposal?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860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 to new timeline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170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Pricing cloudiness</a:t>
            </a:r>
          </a:p>
          <a:p>
            <a:r>
              <a:rPr lang="en-US" dirty="0" smtClean="0"/>
              <a:t>	clear and transparent pricing</a:t>
            </a:r>
          </a:p>
          <a:p>
            <a:r>
              <a:rPr lang="en-US" dirty="0" smtClean="0"/>
              <a:t>	increasing</a:t>
            </a:r>
            <a:r>
              <a:rPr lang="en-US" baseline="0" dirty="0" smtClean="0"/>
              <a:t> out </a:t>
            </a:r>
            <a:r>
              <a:rPr lang="en-US" baseline="0" dirty="0" err="1" smtClean="0"/>
              <a:t>scholarshiping</a:t>
            </a:r>
            <a:r>
              <a:rPr lang="en-US" baseline="0" dirty="0" smtClean="0"/>
              <a:t> opportunities through the Foundation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8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8" name="Picture 4" descr="http://wyoweb.uwyo.edu/images/footer-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14" y="6172200"/>
            <a:ext cx="430457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51750" y="868680"/>
            <a:ext cx="1040499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19800"/>
            <a:ext cx="40237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852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5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52400" y="838200"/>
            <a:ext cx="86106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effectLst>
            <a:outerShdw dist="85090" dir="1596000" rotWithShape="0">
              <a:srgbClr val="FFCC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8001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0392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28600" y="6477000"/>
            <a:ext cx="7040880" cy="137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76160" y="6477000"/>
            <a:ext cx="1463040" cy="13716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749040" y="6431280"/>
            <a:ext cx="164592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pc="130" dirty="0">
                <a:solidFill>
                  <a:schemeClr val="tx1"/>
                </a:solidFill>
                <a:latin typeface="Arial Narrow" panose="020B0606020202030204" pitchFamily="34" charset="0"/>
              </a:rPr>
              <a:t>UNIVERSITY OF WYOMING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91440"/>
            <a:ext cx="40463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Tuition Recommendations for </a:t>
            </a:r>
            <a:r>
              <a:rPr lang="en-US" dirty="0" smtClean="0">
                <a:latin typeface="Arial Narrow" panose="020B0606020202030204" pitchFamily="34" charset="0"/>
              </a:rPr>
              <a:t>the 2019-2020 Academic Year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r>
              <a:rPr lang="en-US" dirty="0" smtClean="0"/>
              <a:t>David Jewell and Kyle Moore</a:t>
            </a:r>
          </a:p>
          <a:p>
            <a:r>
              <a:rPr lang="en-US" dirty="0" smtClean="0"/>
              <a:t>Financial Affairs and Enrollment Management</a:t>
            </a:r>
          </a:p>
          <a:p>
            <a:endParaRPr lang="en-US" dirty="0"/>
          </a:p>
          <a:p>
            <a:r>
              <a:rPr lang="en-US" i="1" dirty="0"/>
              <a:t>Presentation to the Board of Trustees - </a:t>
            </a:r>
            <a:r>
              <a:rPr lang="en-US" i="1" dirty="0" smtClean="0"/>
              <a:t>July </a:t>
            </a:r>
            <a:r>
              <a:rPr lang="en-US" i="1" dirty="0"/>
              <a:t>2018</a:t>
            </a:r>
          </a:p>
          <a:p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Direction – Huron Recap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" y="974173"/>
            <a:ext cx="7620000" cy="546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33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Direction – Huron Recap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37082"/>
            <a:ext cx="7467600" cy="541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55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Direction – Huron Recap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76" y="1066800"/>
            <a:ext cx="8207876" cy="507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0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opportunity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066800"/>
            <a:ext cx="5791202" cy="519872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3657600" y="4648200"/>
            <a:ext cx="533400" cy="45720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34662" y="4034117"/>
            <a:ext cx="2286000" cy="584775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16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Current UW market share – 10% drop from next market</a:t>
            </a:r>
            <a:endParaRPr kumimoji="0" lang="en-US" sz="16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810000" y="5224790"/>
            <a:ext cx="1981200" cy="642609"/>
          </a:xfrm>
          <a:prstGeom prst="ellipse">
            <a:avLst/>
          </a:prstGeom>
          <a:noFill/>
          <a:ln w="412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362702" y="5224790"/>
            <a:ext cx="2209800" cy="584775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16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Right pricing increases market share opportunity</a:t>
            </a:r>
            <a:r>
              <a:rPr kumimoji="0" lang="en-US" sz="1600" b="0" i="0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 </a:t>
            </a:r>
            <a:endParaRPr kumimoji="0" lang="en-US" sz="16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08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- comparison to competitors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29968"/>
            <a:ext cx="7772400" cy="551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8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background – current and suggested tuition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768574"/>
              </p:ext>
            </p:extLst>
          </p:nvPr>
        </p:nvGraphicFramePr>
        <p:xfrm>
          <a:off x="304800" y="1831721"/>
          <a:ext cx="8229600" cy="3815461"/>
        </p:xfrm>
        <a:graphic>
          <a:graphicData uri="http://schemas.openxmlformats.org/drawingml/2006/table">
            <a:tbl>
              <a:tblPr firstRow="1" firstCol="1" bandRow="1"/>
              <a:tblGrid>
                <a:gridCol w="2514600">
                  <a:extLst>
                    <a:ext uri="{9D8B030D-6E8A-4147-A177-3AD203B41FA5}">
                      <a16:colId xmlns:a16="http://schemas.microsoft.com/office/drawing/2014/main" val="2688159936"/>
                    </a:ext>
                  </a:extLst>
                </a:gridCol>
                <a:gridCol w="1964531">
                  <a:extLst>
                    <a:ext uri="{9D8B030D-6E8A-4147-A177-3AD203B41FA5}">
                      <a16:colId xmlns:a16="http://schemas.microsoft.com/office/drawing/2014/main" val="3627016049"/>
                    </a:ext>
                  </a:extLst>
                </a:gridCol>
                <a:gridCol w="1939253">
                  <a:extLst>
                    <a:ext uri="{9D8B030D-6E8A-4147-A177-3AD203B41FA5}">
                      <a16:colId xmlns:a16="http://schemas.microsoft.com/office/drawing/2014/main" val="939445397"/>
                    </a:ext>
                  </a:extLst>
                </a:gridCol>
                <a:gridCol w="1811216">
                  <a:extLst>
                    <a:ext uri="{9D8B030D-6E8A-4147-A177-3AD203B41FA5}">
                      <a16:colId xmlns:a16="http://schemas.microsoft.com/office/drawing/2014/main" val="3048439487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Current Tuition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Administration Recommendation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BOT Tuition Policy of 4% Increase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01581"/>
                  </a:ext>
                </a:extLst>
              </a:tr>
              <a:tr h="6661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2018-19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AY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(FY2018)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implemented</a:t>
                      </a:r>
                      <a:r>
                        <a:rPr lang="en-US" sz="1800" b="1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for </a:t>
                      </a:r>
                      <a:r>
                        <a:rPr lang="en-US" sz="1800" b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2018-19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AY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(FY2019)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AY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(FY2019)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0669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(Per Credit Hour)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(Per Credit Hour)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(Per Credit Hour)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379307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24176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Undergraduate Non-Resident Tuition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$534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$400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$417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869568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99457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ONLINE Graduate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Non-Resident Tuition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$780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$TBD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$TBD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43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53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Administration’s draft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 smtClean="0"/>
              <a:t>Non-resident focused tuition evaluation</a:t>
            </a:r>
          </a:p>
          <a:p>
            <a:pPr lvl="1"/>
            <a:r>
              <a:rPr lang="en-US" sz="1800" dirty="0" smtClean="0"/>
              <a:t>Re-set non-resident </a:t>
            </a:r>
            <a:r>
              <a:rPr lang="en-US" sz="1800" dirty="0"/>
              <a:t>u</a:t>
            </a:r>
            <a:r>
              <a:rPr lang="en-US" sz="1800" dirty="0" smtClean="0"/>
              <a:t>ndergraduate </a:t>
            </a:r>
            <a:r>
              <a:rPr lang="en-US" sz="1800" dirty="0"/>
              <a:t>t</a:t>
            </a:r>
            <a:r>
              <a:rPr lang="en-US" sz="1800" dirty="0" smtClean="0"/>
              <a:t>uition rate </a:t>
            </a:r>
          </a:p>
          <a:p>
            <a:pPr lvl="2"/>
            <a:r>
              <a:rPr lang="en-US" sz="1600" dirty="0" smtClean="0"/>
              <a:t>Establish cost conscious and nationally competitive rate</a:t>
            </a:r>
          </a:p>
          <a:p>
            <a:pPr lvl="2"/>
            <a:r>
              <a:rPr lang="en-US" sz="1600" b="1" dirty="0" smtClean="0"/>
              <a:t>$400/</a:t>
            </a:r>
            <a:r>
              <a:rPr lang="en-US" sz="1600" b="1" dirty="0" err="1" smtClean="0"/>
              <a:t>ch</a:t>
            </a:r>
            <a:r>
              <a:rPr lang="en-US" sz="1600" b="1" dirty="0" smtClean="0"/>
              <a:t> for non-resident undergraduate</a:t>
            </a:r>
          </a:p>
          <a:p>
            <a:pPr marL="914400" lvl="2" indent="0">
              <a:buNone/>
            </a:pPr>
            <a:endParaRPr lang="en-US" sz="1600" dirty="0" smtClean="0"/>
          </a:p>
          <a:p>
            <a:pPr lvl="1"/>
            <a:r>
              <a:rPr lang="en-US" sz="1800" dirty="0" smtClean="0"/>
              <a:t>Re-set non-resident ONLINE graduate </a:t>
            </a:r>
            <a:r>
              <a:rPr lang="en-US" sz="1800" dirty="0"/>
              <a:t>tuition </a:t>
            </a:r>
            <a:r>
              <a:rPr lang="en-US" sz="1800" dirty="0" smtClean="0"/>
              <a:t>rate</a:t>
            </a:r>
          </a:p>
          <a:p>
            <a:pPr lvl="2"/>
            <a:r>
              <a:rPr lang="en-US" sz="1600" dirty="0"/>
              <a:t>Establish cost conscious and nationally competitive </a:t>
            </a:r>
            <a:r>
              <a:rPr lang="en-US" sz="1600" dirty="0" smtClean="0"/>
              <a:t>rate</a:t>
            </a:r>
          </a:p>
          <a:p>
            <a:pPr lvl="2"/>
            <a:r>
              <a:rPr lang="en-US" sz="1600" b="1" i="1" dirty="0" smtClean="0"/>
              <a:t>*$#00/</a:t>
            </a:r>
            <a:r>
              <a:rPr lang="en-US" sz="1600" b="1" i="1" dirty="0" err="1" smtClean="0"/>
              <a:t>ch</a:t>
            </a:r>
            <a:r>
              <a:rPr lang="en-US" sz="1600" b="1" i="1" dirty="0" smtClean="0"/>
              <a:t> for ONLINE non-resident graduate rate</a:t>
            </a:r>
            <a:endParaRPr lang="en-US" sz="1600" b="1" i="1" dirty="0"/>
          </a:p>
          <a:p>
            <a:pPr lvl="2"/>
            <a:endParaRPr lang="en-US" sz="1600" dirty="0" smtClean="0"/>
          </a:p>
          <a:p>
            <a:endParaRPr lang="en-US" sz="1800" dirty="0"/>
          </a:p>
          <a:p>
            <a:pPr lvl="0"/>
            <a:endParaRPr lang="en-US" sz="1800" dirty="0" smtClean="0"/>
          </a:p>
          <a:p>
            <a:pPr marL="0" indent="0">
              <a:buNone/>
            </a:pPr>
            <a:r>
              <a:rPr lang="en-US" dirty="0" smtClean="0"/>
              <a:t>* Online Graduate pricing recommendation has not been finalized – further analysis is needed. NO Recommendation o of ONLINE graduate pricing is being made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8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</a:t>
            </a:r>
            <a:r>
              <a:rPr lang="en-US" dirty="0"/>
              <a:t>I</a:t>
            </a:r>
            <a:r>
              <a:rPr lang="en-US" dirty="0" smtClean="0"/>
              <a:t>mpact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238773" y="2577211"/>
          <a:ext cx="6713347" cy="927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1185">
                  <a:extLst>
                    <a:ext uri="{9D8B030D-6E8A-4147-A177-3AD203B41FA5}">
                      <a16:colId xmlns:a16="http://schemas.microsoft.com/office/drawing/2014/main" val="2661421826"/>
                    </a:ext>
                  </a:extLst>
                </a:gridCol>
                <a:gridCol w="943610">
                  <a:extLst>
                    <a:ext uri="{9D8B030D-6E8A-4147-A177-3AD203B41FA5}">
                      <a16:colId xmlns:a16="http://schemas.microsoft.com/office/drawing/2014/main" val="3574410777"/>
                    </a:ext>
                  </a:extLst>
                </a:gridCol>
                <a:gridCol w="943610">
                  <a:extLst>
                    <a:ext uri="{9D8B030D-6E8A-4147-A177-3AD203B41FA5}">
                      <a16:colId xmlns:a16="http://schemas.microsoft.com/office/drawing/2014/main" val="721326316"/>
                    </a:ext>
                  </a:extLst>
                </a:gridCol>
                <a:gridCol w="943610">
                  <a:extLst>
                    <a:ext uri="{9D8B030D-6E8A-4147-A177-3AD203B41FA5}">
                      <a16:colId xmlns:a16="http://schemas.microsoft.com/office/drawing/2014/main" val="2609082716"/>
                    </a:ext>
                  </a:extLst>
                </a:gridCol>
                <a:gridCol w="943610">
                  <a:extLst>
                    <a:ext uri="{9D8B030D-6E8A-4147-A177-3AD203B41FA5}">
                      <a16:colId xmlns:a16="http://schemas.microsoft.com/office/drawing/2014/main" val="1690108925"/>
                    </a:ext>
                  </a:extLst>
                </a:gridCol>
                <a:gridCol w="827722">
                  <a:extLst>
                    <a:ext uri="{9D8B030D-6E8A-4147-A177-3AD203B41FA5}">
                      <a16:colId xmlns:a16="http://schemas.microsoft.com/office/drawing/2014/main" val="2745647796"/>
                    </a:ext>
                  </a:extLst>
                </a:gridCol>
              </a:tblGrid>
              <a:tr h="340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Annual Tuition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(@ 30 Credit Hours)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16,080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$12,500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12,000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11,500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$9,500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5856142"/>
                  </a:ext>
                </a:extLst>
              </a:tr>
              <a:tr h="340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Cost Per </a:t>
                      </a:r>
                      <a:r>
                        <a:rPr lang="en-US" sz="1800" dirty="0">
                          <a:effectLst/>
                        </a:rPr>
                        <a:t>Credit Hour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536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417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$400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370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$316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1273215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9816" y="1053656"/>
            <a:ext cx="8503920" cy="585216"/>
          </a:xfrm>
        </p:spPr>
        <p:txBody>
          <a:bodyPr/>
          <a:lstStyle/>
          <a:p>
            <a:r>
              <a:rPr lang="en-US" dirty="0" smtClean="0"/>
              <a:t>Refer to </a:t>
            </a:r>
            <a:r>
              <a:rPr lang="en-US" b="1" i="1" dirty="0" smtClean="0"/>
              <a:t>Non-Resident Undergraduate Tuition Pricing for 2019-2020 Academic Year (FY2020)</a:t>
            </a:r>
            <a:r>
              <a:rPr lang="en-US" dirty="0" smtClean="0"/>
              <a:t> spreadsheet for financial impact analysis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38773" y="3810000"/>
            <a:ext cx="6713348" cy="2166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Moving 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 non-resident tuition of </a:t>
            </a:r>
            <a:r>
              <a:rPr lang="en-US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$400/credit </a:t>
            </a:r>
            <a:r>
              <a:rPr lang="en-US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hour </a:t>
            </a:r>
            <a:r>
              <a:rPr lang="en-US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($12,000/year </a:t>
            </a:r>
            <a:r>
              <a:rPr lang="en-US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30 credit hours)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Fall 2018 would result in an </a:t>
            </a:r>
            <a:r>
              <a:rPr lang="en-US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</a:t>
            </a:r>
            <a:r>
              <a:rPr lang="en-US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year plan for implementation solvency.</a:t>
            </a:r>
            <a:r>
              <a:rPr lang="en-US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UW recommends use of 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niversity reserves over a two year period to honor existing institutional commitments.  </a:t>
            </a:r>
            <a:r>
              <a:rPr lang="en-US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Continued dedication of </a:t>
            </a:r>
            <a:r>
              <a:rPr lang="en-US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$3.5M-$4.0M f</a:t>
            </a:r>
            <a:r>
              <a:rPr lang="en-US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 </a:t>
            </a:r>
            <a:r>
              <a:rPr lang="en-US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reserve </a:t>
            </a:r>
            <a:r>
              <a:rPr lang="en-US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maintain existing 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discount/waiver for existing </a:t>
            </a:r>
            <a:r>
              <a:rPr lang="en-US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full-time, 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non-resident undergraduate students who are currently paying an Average NTR less than </a:t>
            </a:r>
            <a:r>
              <a:rPr lang="en-US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$12,500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343486" y="1776984"/>
            <a:ext cx="8503920" cy="585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Ø"/>
              <a:defRPr sz="1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The Administration’s recommendation for non-resident undergraduate tuition re-set recommendation for the current (2018-2019) academic year would have been: $400/credit hr.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75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Administration’s proposed timeline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144167"/>
              </p:ext>
            </p:extLst>
          </p:nvPr>
        </p:nvGraphicFramePr>
        <p:xfrm>
          <a:off x="1638300" y="2209800"/>
          <a:ext cx="5867400" cy="2347976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191816">
                  <a:extLst>
                    <a:ext uri="{9D8B030D-6E8A-4147-A177-3AD203B41FA5}">
                      <a16:colId xmlns:a16="http://schemas.microsoft.com/office/drawing/2014/main" val="144973071"/>
                    </a:ext>
                  </a:extLst>
                </a:gridCol>
                <a:gridCol w="4675584">
                  <a:extLst>
                    <a:ext uri="{9D8B030D-6E8A-4147-A177-3AD203B41FA5}">
                      <a16:colId xmlns:a16="http://schemas.microsoft.com/office/drawing/2014/main" val="435668479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July 2018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Presentation to BOT</a:t>
                      </a:r>
                      <a:r>
                        <a:rPr lang="en-US" sz="1800" baseline="0" dirty="0" smtClean="0">
                          <a:effectLst/>
                        </a:rPr>
                        <a:t> of tuition reduction recommendation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0873253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August </a:t>
                      </a:r>
                      <a:r>
                        <a:rPr lang="en-US" sz="1800" dirty="0">
                          <a:effectLst/>
                        </a:rPr>
                        <a:t>2018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Public comments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85872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September </a:t>
                      </a:r>
                      <a:r>
                        <a:rPr lang="en-US" sz="1800" dirty="0">
                          <a:effectLst/>
                        </a:rPr>
                        <a:t>2018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Set tuition rates for 2019/2020. Adopt timeline for establishing tuition and recommend</a:t>
                      </a:r>
                      <a:r>
                        <a:rPr lang="en-US" sz="1800" baseline="0" dirty="0" smtClean="0">
                          <a:effectLst/>
                        </a:rPr>
                        <a:t> establishing timeframe and guidelines for new annual tuition increase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3842418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6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1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2019-20 Academic Year Tuition Rates According to BOT Policy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table below outlines the current 2018-19 Academic Year (AY) tuition rates and what the rates would be for the 2019-20 AY according to the existing Trustees tuition policy of a 4% increase.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45588" y="1831721"/>
          <a:ext cx="7652824" cy="4068572"/>
        </p:xfrm>
        <a:graphic>
          <a:graphicData uri="http://schemas.openxmlformats.org/drawingml/2006/table">
            <a:tbl>
              <a:tblPr firstRow="1" firstCol="1" bandRow="1"/>
              <a:tblGrid>
                <a:gridCol w="3749040">
                  <a:extLst>
                    <a:ext uri="{9D8B030D-6E8A-4147-A177-3AD203B41FA5}">
                      <a16:colId xmlns:a16="http://schemas.microsoft.com/office/drawing/2014/main" val="2688159936"/>
                    </a:ext>
                  </a:extLst>
                </a:gridCol>
                <a:gridCol w="1964531">
                  <a:extLst>
                    <a:ext uri="{9D8B030D-6E8A-4147-A177-3AD203B41FA5}">
                      <a16:colId xmlns:a16="http://schemas.microsoft.com/office/drawing/2014/main" val="3627016049"/>
                    </a:ext>
                  </a:extLst>
                </a:gridCol>
                <a:gridCol w="1939253">
                  <a:extLst>
                    <a:ext uri="{9D8B030D-6E8A-4147-A177-3AD203B41FA5}">
                      <a16:colId xmlns:a16="http://schemas.microsoft.com/office/drawing/2014/main" val="939445397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Current Tuition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BOT Tuition Policy of 4% Increase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01581"/>
                  </a:ext>
                </a:extLst>
              </a:tr>
              <a:tr h="6661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2018-19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AY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FY2019)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AY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FY2020)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0669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(Per Credit Hour)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(Per Credit Hour)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3793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Undergraduate Resident Tuition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$134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$139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241761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Undergraduate Non-Resident Tuition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$537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$558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86956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Resident Tuition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$261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$271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99457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Non-Resident Tuition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$780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$811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43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4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 smtClean="0"/>
              <a:t>Appendix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41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opportunity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61542"/>
            <a:ext cx="6096000" cy="545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91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On-Line Tuition Rates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Through the 2012-13 Academic Year (AY), the on-line tuition rate charged to both graduate and undergraduate non-resident students was equal to the corresponding resident rate. Beginning with the 2013-14 AY, a 4-year phase-in plan was implemented to increase the on-line non-resident rates to be equal to the Laramie campus non-resident rates by the 2016-17 AY.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31226" b="33156"/>
          <a:stretch/>
        </p:blipFill>
        <p:spPr>
          <a:xfrm>
            <a:off x="266547" y="2209800"/>
            <a:ext cx="8877453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298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On-line Non-Resident Graduate Tuition vs. Enrollment Headcount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Since the phase-in increase of on-line non-resident graduate tuition began in the Fall of 2013, there has been nearly a 40% decline in enrollment headcount through the Fall of 2017.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271" y="1652016"/>
            <a:ext cx="6191458" cy="47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271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</a:t>
            </a:r>
            <a:r>
              <a:rPr lang="en-US" dirty="0" err="1" smtClean="0"/>
              <a:t>Comparrison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31955" b="31727"/>
          <a:stretch/>
        </p:blipFill>
        <p:spPr>
          <a:xfrm>
            <a:off x="948693" y="983100"/>
            <a:ext cx="7246615" cy="52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5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"/>
            <a:ext cx="8153400" cy="548640"/>
          </a:xfrm>
        </p:spPr>
        <p:txBody>
          <a:bodyPr/>
          <a:lstStyle/>
          <a:p>
            <a:r>
              <a:rPr lang="en-US" dirty="0" smtClean="0"/>
              <a:t>Recommendation: 2019-20 On-line Non-Resident Graduate Tuition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Administration recommends that the Board of Trustees consider setting the per credit hour tuition for on-line, non-resident graduate tuition for the 2019-20 academic year at a rate so that UW’s tuition and fees per credit hour is in line with the median tuition and fees per credit hour of the market peers.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5276671"/>
            <a:ext cx="88620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>
                <a:latin typeface="Arial Narrow" panose="020B0606020202030204" pitchFamily="34" charset="0"/>
              </a:rPr>
              <a:t>About HEPI</a:t>
            </a:r>
          </a:p>
          <a:p>
            <a:r>
              <a:rPr lang="en-US" sz="1200" dirty="0">
                <a:latin typeface="Arial Narrow" panose="020B0606020202030204" pitchFamily="34" charset="0"/>
              </a:rPr>
              <a:t>The Higher Education Price Index (HEPI) is an inflation </a:t>
            </a:r>
            <a:r>
              <a:rPr lang="en-US" sz="1200" dirty="0" smtClean="0">
                <a:latin typeface="Arial Narrow" panose="020B0606020202030204" pitchFamily="34" charset="0"/>
              </a:rPr>
              <a:t>index designed </a:t>
            </a:r>
            <a:r>
              <a:rPr lang="en-US" sz="1200" dirty="0">
                <a:latin typeface="Arial Narrow" panose="020B0606020202030204" pitchFamily="34" charset="0"/>
              </a:rPr>
              <a:t>specifically for use by institutions of higher </a:t>
            </a:r>
            <a:r>
              <a:rPr lang="en-US" sz="1200" dirty="0" smtClean="0">
                <a:latin typeface="Arial Narrow" panose="020B0606020202030204" pitchFamily="34" charset="0"/>
              </a:rPr>
              <a:t>education. Compiled </a:t>
            </a:r>
            <a:r>
              <a:rPr lang="en-US" sz="1200" dirty="0">
                <a:latin typeface="Arial Narrow" panose="020B0606020202030204" pitchFamily="34" charset="0"/>
              </a:rPr>
              <a:t>from data reported by government </a:t>
            </a:r>
            <a:r>
              <a:rPr lang="en-US" sz="1200" dirty="0" smtClean="0">
                <a:latin typeface="Arial Narrow" panose="020B0606020202030204" pitchFamily="34" charset="0"/>
              </a:rPr>
              <a:t>agencies and </a:t>
            </a:r>
            <a:r>
              <a:rPr lang="en-US" sz="1200" dirty="0">
                <a:latin typeface="Arial Narrow" panose="020B0606020202030204" pitchFamily="34" charset="0"/>
              </a:rPr>
              <a:t>industry sources, HEPI measures the average relative </a:t>
            </a:r>
            <a:r>
              <a:rPr lang="en-US" sz="1200" dirty="0" smtClean="0">
                <a:latin typeface="Arial Narrow" panose="020B0606020202030204" pitchFamily="34" charset="0"/>
              </a:rPr>
              <a:t>level in </a:t>
            </a:r>
            <a:r>
              <a:rPr lang="en-US" sz="1200" dirty="0">
                <a:latin typeface="Arial Narrow" panose="020B0606020202030204" pitchFamily="34" charset="0"/>
              </a:rPr>
              <a:t>the price of a fixed market </a:t>
            </a:r>
            <a:r>
              <a:rPr lang="en-US" sz="1200" dirty="0" smtClean="0">
                <a:latin typeface="Arial Narrow" panose="020B0606020202030204" pitchFamily="34" charset="0"/>
              </a:rPr>
              <a:t>basket of </a:t>
            </a:r>
            <a:r>
              <a:rPr lang="en-US" sz="1200" dirty="0">
                <a:latin typeface="Arial Narrow" panose="020B0606020202030204" pitchFamily="34" charset="0"/>
              </a:rPr>
              <a:t>goods and services </a:t>
            </a:r>
            <a:r>
              <a:rPr lang="en-US" sz="1200" dirty="0" smtClean="0">
                <a:latin typeface="Arial Narrow" panose="020B0606020202030204" pitchFamily="34" charset="0"/>
              </a:rPr>
              <a:t>purchased by </a:t>
            </a:r>
            <a:r>
              <a:rPr lang="en-US" sz="1200" dirty="0">
                <a:latin typeface="Arial Narrow" panose="020B0606020202030204" pitchFamily="34" charset="0"/>
              </a:rPr>
              <a:t>colleges and universities each year through </a:t>
            </a:r>
            <a:r>
              <a:rPr lang="en-US" sz="1200" dirty="0" smtClean="0">
                <a:latin typeface="Arial Narrow" panose="020B0606020202030204" pitchFamily="34" charset="0"/>
              </a:rPr>
              <a:t>current fund educational </a:t>
            </a:r>
            <a:r>
              <a:rPr lang="en-US" sz="1200" dirty="0">
                <a:latin typeface="Arial Narrow" panose="020B0606020202030204" pitchFamily="34" charset="0"/>
              </a:rPr>
              <a:t>and general expenditures, excluding </a:t>
            </a:r>
            <a:r>
              <a:rPr lang="en-US" sz="1200" dirty="0" smtClean="0">
                <a:latin typeface="Arial Narrow" panose="020B0606020202030204" pitchFamily="34" charset="0"/>
              </a:rPr>
              <a:t>research. A </a:t>
            </a:r>
            <a:r>
              <a:rPr lang="en-US" sz="1200" dirty="0">
                <a:latin typeface="Arial Narrow" panose="020B0606020202030204" pitchFamily="34" charset="0"/>
              </a:rPr>
              <a:t>more accurate indicator of </a:t>
            </a:r>
            <a:r>
              <a:rPr lang="en-US" sz="1200" dirty="0" smtClean="0">
                <a:latin typeface="Arial Narrow" panose="020B0606020202030204" pitchFamily="34" charset="0"/>
              </a:rPr>
              <a:t>cost changes </a:t>
            </a:r>
            <a:r>
              <a:rPr lang="en-US" sz="1200" dirty="0">
                <a:latin typeface="Arial Narrow" panose="020B0606020202030204" pitchFamily="34" charset="0"/>
              </a:rPr>
              <a:t>for colleges </a:t>
            </a:r>
            <a:r>
              <a:rPr lang="en-US" sz="1200" dirty="0" smtClean="0">
                <a:latin typeface="Arial Narrow" panose="020B0606020202030204" pitchFamily="34" charset="0"/>
              </a:rPr>
              <a:t>and universities </a:t>
            </a:r>
            <a:r>
              <a:rPr lang="en-US" sz="1200" dirty="0">
                <a:latin typeface="Arial Narrow" panose="020B0606020202030204" pitchFamily="34" charset="0"/>
              </a:rPr>
              <a:t>than the Consumer Price Index (CPI), HEPI </a:t>
            </a:r>
            <a:r>
              <a:rPr lang="en-US" sz="1200" dirty="0" smtClean="0">
                <a:latin typeface="Arial Narrow" panose="020B0606020202030204" pitchFamily="34" charset="0"/>
              </a:rPr>
              <a:t>is used </a:t>
            </a:r>
            <a:r>
              <a:rPr lang="en-US" sz="1200" dirty="0">
                <a:latin typeface="Arial Narrow" panose="020B0606020202030204" pitchFamily="34" charset="0"/>
              </a:rPr>
              <a:t>primarily to project future budget increases required </a:t>
            </a:r>
            <a:r>
              <a:rPr lang="en-US" sz="1200" dirty="0" smtClean="0">
                <a:latin typeface="Arial Narrow" panose="020B0606020202030204" pitchFamily="34" charset="0"/>
              </a:rPr>
              <a:t>to preserve </a:t>
            </a:r>
            <a:r>
              <a:rPr lang="en-US" sz="1200" dirty="0">
                <a:latin typeface="Arial Narrow" panose="020B0606020202030204" pitchFamily="34" charset="0"/>
              </a:rPr>
              <a:t>purchasing power.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r="37217" b="31073"/>
          <a:stretch/>
        </p:blipFill>
        <p:spPr>
          <a:xfrm>
            <a:off x="1993797" y="2133600"/>
            <a:ext cx="5031286" cy="3108960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5638800" y="3200400"/>
            <a:ext cx="990600" cy="304800"/>
          </a:xfrm>
          <a:prstGeom prst="ellips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27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Direction - Education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181600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Step 1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 smtClean="0"/>
              <a:t>Increased enrollment</a:t>
            </a:r>
          </a:p>
          <a:p>
            <a:pPr marL="1428750" lvl="2"/>
            <a:r>
              <a:rPr lang="en-US" sz="1800" dirty="0" smtClean="0"/>
              <a:t>Demand increase</a:t>
            </a:r>
          </a:p>
          <a:p>
            <a:pPr marL="1428750" lvl="2"/>
            <a:r>
              <a:rPr lang="en-US" sz="1800" dirty="0" smtClean="0"/>
              <a:t>Out of state market development</a:t>
            </a:r>
          </a:p>
          <a:p>
            <a:pPr lvl="1" indent="0">
              <a:buNone/>
            </a:pPr>
            <a:endParaRPr lang="en-US" sz="1800" dirty="0" smtClean="0"/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 smtClean="0"/>
              <a:t>Revenue Generation</a:t>
            </a:r>
          </a:p>
          <a:p>
            <a:pPr marL="1428750" lvl="2"/>
            <a:r>
              <a:rPr lang="en-US" sz="1800" dirty="0" smtClean="0"/>
              <a:t>Transparency of price in the marketplace</a:t>
            </a:r>
          </a:p>
          <a:p>
            <a:pPr marL="1428750" lvl="2"/>
            <a:r>
              <a:rPr lang="en-US" sz="1800" dirty="0" smtClean="0"/>
              <a:t>Removal of Higher Education “sales” tactics</a:t>
            </a:r>
          </a:p>
          <a:p>
            <a:pPr lvl="1" indent="0">
              <a:buNone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Step 2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 smtClean="0"/>
              <a:t>Profile Improvement</a:t>
            </a:r>
          </a:p>
          <a:p>
            <a:pPr marL="1428750" lvl="2"/>
            <a:r>
              <a:rPr lang="en-US" sz="1800" dirty="0" smtClean="0"/>
              <a:t>Increased opportunity for academic talent</a:t>
            </a:r>
          </a:p>
          <a:p>
            <a:pPr marL="1200150" lvl="2" indent="0">
              <a:buNone/>
            </a:pPr>
            <a:endParaRPr lang="en-US" sz="1800" dirty="0"/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 smtClean="0"/>
              <a:t>Retention </a:t>
            </a:r>
            <a:r>
              <a:rPr lang="en-US" dirty="0" smtClean="0"/>
              <a:t>	</a:t>
            </a:r>
          </a:p>
          <a:p>
            <a:pPr marL="1428750" lvl="2"/>
            <a:r>
              <a:rPr lang="en-US" sz="1800" dirty="0" smtClean="0"/>
              <a:t>Enrollment through increased persistence</a:t>
            </a:r>
          </a:p>
          <a:p>
            <a:pPr marL="1200150" lvl="2" indent="0">
              <a:buNone/>
            </a:pPr>
            <a:endParaRPr lang="en-US" sz="1800" dirty="0" smtClean="0"/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 smtClean="0"/>
              <a:t>Academic efficiency 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4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Direction – Huron Recap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9144000" cy="518311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52400" y="2667000"/>
            <a:ext cx="8686800" cy="1219200"/>
          </a:xfrm>
          <a:prstGeom prst="ellipse">
            <a:avLst/>
          </a:prstGeom>
          <a:noFill/>
          <a:ln w="476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9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Direction – Huron Recap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963690"/>
            <a:ext cx="7315200" cy="525671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893884" y="3174126"/>
            <a:ext cx="4191000" cy="754381"/>
          </a:xfrm>
          <a:prstGeom prst="ellipse">
            <a:avLst/>
          </a:prstGeom>
          <a:noFill/>
          <a:ln w="476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7200" y="4648199"/>
            <a:ext cx="8686800" cy="990601"/>
          </a:xfrm>
          <a:prstGeom prst="ellipse">
            <a:avLst/>
          </a:prstGeom>
          <a:noFill/>
          <a:ln w="476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400" b="0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84BE6A5F9D29458023777D31892070" ma:contentTypeVersion="4" ma:contentTypeDescription="Create a new document." ma:contentTypeScope="" ma:versionID="712cac5a464fdb13705e8ec5fa64776d">
  <xsd:schema xmlns:xsd="http://www.w3.org/2001/XMLSchema" xmlns:xs="http://www.w3.org/2001/XMLSchema" xmlns:p="http://schemas.microsoft.com/office/2006/metadata/properties" xmlns:ns2="ed62a656-40af-4a34-ab28-29404ce770a4" targetNamespace="http://schemas.microsoft.com/office/2006/metadata/properties" ma:root="true" ma:fieldsID="a63774897b91daa7f7eec77990c21f16" ns2:_="">
    <xsd:import namespace="ed62a656-40af-4a34-ab28-29404ce770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2a656-40af-4a34-ab28-29404ce770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39E3E2-9427-4C03-ACEC-DFE40A174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2a656-40af-4a34-ab28-29404ce770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F78CDF-8A4A-486C-9176-7F29442CA8D7}">
  <ds:schemaRefs>
    <ds:schemaRef ds:uri="http://schemas.openxmlformats.org/package/2006/metadata/core-properties"/>
    <ds:schemaRef ds:uri="ed62a656-40af-4a34-ab28-29404ce770a4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9A21A92-AD20-4079-B871-E380B04A11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15808</TotalTime>
  <Words>882</Words>
  <Application>Microsoft Office PowerPoint</Application>
  <PresentationFormat>On-screen Show (4:3)</PresentationFormat>
  <Paragraphs>165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MS PGothic</vt:lpstr>
      <vt:lpstr>Arial</vt:lpstr>
      <vt:lpstr>Arial Narrow</vt:lpstr>
      <vt:lpstr>Calibri</vt:lpstr>
      <vt:lpstr>Courier New</vt:lpstr>
      <vt:lpstr>Times New Roman</vt:lpstr>
      <vt:lpstr>Wingdings</vt:lpstr>
      <vt:lpstr>1_Office Theme</vt:lpstr>
      <vt:lpstr>Tuition Recommendations for the 2019-2020 Academic Year</vt:lpstr>
      <vt:lpstr>2019-20 Academic Year Tuition Rates According to BOT Policy</vt:lpstr>
      <vt:lpstr>Historical On-Line Tuition Rates</vt:lpstr>
      <vt:lpstr>On-line Non-Resident Graduate Tuition vs. Enrollment Headcount</vt:lpstr>
      <vt:lpstr>Market Comparrison</vt:lpstr>
      <vt:lpstr>Recommendation: 2019-20 On-line Non-Resident Graduate Tuition</vt:lpstr>
      <vt:lpstr>Strategic Direction - Education</vt:lpstr>
      <vt:lpstr>Strategic Direction – Huron Recap</vt:lpstr>
      <vt:lpstr>Strategic Direction – Huron Recap</vt:lpstr>
      <vt:lpstr>Strategic Direction – Huron Recap</vt:lpstr>
      <vt:lpstr>Strategic Direction – Huron Recap</vt:lpstr>
      <vt:lpstr>Strategic Direction – Huron Recap</vt:lpstr>
      <vt:lpstr>Market opportunity</vt:lpstr>
      <vt:lpstr>Summary - comparison to competitors</vt:lpstr>
      <vt:lpstr>Additional background – current and suggested tuition</vt:lpstr>
      <vt:lpstr>Administration’s draft recommendations</vt:lpstr>
      <vt:lpstr>Financial Impact</vt:lpstr>
      <vt:lpstr>Administration’s proposed timeline</vt:lpstr>
      <vt:lpstr> </vt:lpstr>
      <vt:lpstr> </vt:lpstr>
      <vt:lpstr>Market opportunity</vt:lpstr>
    </vt:vector>
  </TitlesOfParts>
  <Company>Huron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Day Roadmap</dc:title>
  <dc:creator>Jessie Lum</dc:creator>
  <cp:lastModifiedBy>David Nathaniel Jewell</cp:lastModifiedBy>
  <cp:revision>416</cp:revision>
  <cp:lastPrinted>2018-06-27T22:00:09Z</cp:lastPrinted>
  <dcterms:created xsi:type="dcterms:W3CDTF">2016-07-20T07:12:02Z</dcterms:created>
  <dcterms:modified xsi:type="dcterms:W3CDTF">2018-07-12T13:00:01Z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0x0101004984BE6A5F9D29458023777D31892070</vt:lpwstr>
  </property>
</Properties>
</file>