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</p:sldMasterIdLst>
  <p:notesMasterIdLst>
    <p:notesMasterId r:id="rId22"/>
  </p:notesMasterIdLst>
  <p:sldIdLst>
    <p:sldId id="289" r:id="rId4"/>
    <p:sldId id="284" r:id="rId5"/>
    <p:sldId id="292" r:id="rId6"/>
    <p:sldId id="293" r:id="rId7"/>
    <p:sldId id="294" r:id="rId8"/>
    <p:sldId id="295" r:id="rId9"/>
    <p:sldId id="297" r:id="rId10"/>
    <p:sldId id="298" r:id="rId11"/>
    <p:sldId id="299" r:id="rId12"/>
    <p:sldId id="302" r:id="rId13"/>
    <p:sldId id="300" r:id="rId14"/>
    <p:sldId id="301" r:id="rId15"/>
    <p:sldId id="303" r:id="rId16"/>
    <p:sldId id="304" r:id="rId17"/>
    <p:sldId id="305" r:id="rId18"/>
    <p:sldId id="306" r:id="rId19"/>
    <p:sldId id="307" r:id="rId20"/>
    <p:sldId id="308" r:id="rId21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24"/>
    <a:srgbClr val="ECEDE3"/>
    <a:srgbClr val="E2E3D5"/>
    <a:srgbClr val="C9CBB1"/>
    <a:srgbClr val="FFC42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27466" cy="466087"/>
          </a:xfrm>
          <a:prstGeom prst="rect">
            <a:avLst/>
          </a:prstGeom>
        </p:spPr>
        <p:txBody>
          <a:bodyPr vert="horz" lIns="91212" tIns="45605" rIns="91212" bIns="456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2"/>
            <a:ext cx="3027466" cy="466087"/>
          </a:xfrm>
          <a:prstGeom prst="rect">
            <a:avLst/>
          </a:prstGeom>
        </p:spPr>
        <p:txBody>
          <a:bodyPr vert="horz" lIns="91212" tIns="45605" rIns="91212" bIns="45605" rtlCol="0"/>
          <a:lstStyle>
            <a:lvl1pPr algn="r">
              <a:defRPr sz="1200"/>
            </a:lvl1pPr>
          </a:lstStyle>
          <a:p>
            <a:fld id="{C744EDD5-1CCE-4365-BBFE-B29EB2DC83F3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12" tIns="45605" rIns="91212" bIns="456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67464"/>
            <a:ext cx="5586735" cy="3655774"/>
          </a:xfrm>
          <a:prstGeom prst="rect">
            <a:avLst/>
          </a:prstGeom>
        </p:spPr>
        <p:txBody>
          <a:bodyPr vert="horz" lIns="91212" tIns="45605" rIns="91212" bIns="4560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614"/>
            <a:ext cx="3027466" cy="466087"/>
          </a:xfrm>
          <a:prstGeom prst="rect">
            <a:avLst/>
          </a:prstGeom>
        </p:spPr>
        <p:txBody>
          <a:bodyPr vert="horz" lIns="91212" tIns="45605" rIns="91212" bIns="456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4"/>
            <a:ext cx="3027466" cy="466087"/>
          </a:xfrm>
          <a:prstGeom prst="rect">
            <a:avLst/>
          </a:prstGeom>
        </p:spPr>
        <p:txBody>
          <a:bodyPr vert="horz" lIns="91212" tIns="45605" rIns="91212" bIns="45605" rtlCol="0" anchor="b"/>
          <a:lstStyle>
            <a:lvl1pPr algn="r">
              <a:defRPr sz="1200"/>
            </a:lvl1pPr>
          </a:lstStyle>
          <a:p>
            <a:fld id="{22C40652-BC91-41D2-A9EE-F782A9F6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7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67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026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211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16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38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26"/>
              </a:spcBef>
              <a:buNone/>
            </a:pP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25600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GB"/>
              <a:t>Survey was compiled from 103 responses.</a:t>
            </a:r>
            <a:endParaRPr/>
          </a:p>
          <a:p>
            <a:pPr marL="0" indent="0">
              <a:buNone/>
            </a:pPr>
            <a:r>
              <a:rPr lang="en-GB"/>
              <a:t>Make point that no students indicated athletics was a part of their tour wants/expectation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310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94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GB"/>
              <a:t>Need to cut down on wording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79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610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758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67"/>
              </a:spcBef>
              <a:buNone/>
            </a:pPr>
            <a:endParaRPr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9834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1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66139C-467C-43E9-AFE5-C91725BE7FD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9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9088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66139C-467C-43E9-AFE5-C91725BE7FD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25600" y="20447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66139C-467C-43E9-AFE5-C91725BE7FD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2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08800" y="20447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08800" y="41783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66139C-467C-43E9-AFE5-C91725BE7FD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53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3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56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01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08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62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12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1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95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2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68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64467A-BBCE-864F-A7C7-3E8CDED4D0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26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9088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AE60CE-F9E4-8942-9F6E-E5A6D9145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03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25600" y="20447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745F3CA-54F0-1340-A5FB-983A304661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542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08800" y="20447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08800" y="41783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37B45D2-DC06-934B-B857-6C8D338E4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48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480"/>
              </a:spcBef>
              <a:spcAft>
                <a:spcPts val="0"/>
              </a:spcAft>
              <a:buSzPts val="1800"/>
              <a:buChar char="▪"/>
              <a:defRPr/>
            </a:lvl1pPr>
            <a:lvl2pPr marL="1219170" lvl="1" indent="-440256" rtl="0">
              <a:spcBef>
                <a:spcPts val="427"/>
              </a:spcBef>
              <a:spcAft>
                <a:spcPts val="0"/>
              </a:spcAft>
              <a:buSzPts val="1600"/>
              <a:buChar char="o"/>
              <a:defRPr/>
            </a:lvl2pPr>
            <a:lvl3pPr marL="1828754" lvl="2" indent="-423323" rtl="0">
              <a:spcBef>
                <a:spcPts val="373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06390" rtl="0">
              <a:spcBef>
                <a:spcPts val="320"/>
              </a:spcBef>
              <a:spcAft>
                <a:spcPts val="0"/>
              </a:spcAft>
              <a:buSzPts val="1200"/>
              <a:buChar char="➢"/>
              <a:defRPr/>
            </a:lvl4pPr>
            <a:lvl5pPr marL="3047924" lvl="4" indent="-406390" rtl="0">
              <a:spcBef>
                <a:spcPts val="320"/>
              </a:spcBef>
              <a:spcAft>
                <a:spcPts val="0"/>
              </a:spcAft>
              <a:buSzPts val="1200"/>
              <a:buChar char="»"/>
              <a:defRPr/>
            </a:lvl5pPr>
            <a:lvl6pPr marL="3657509" lvl="5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132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spcBef>
                <a:spcPts val="480"/>
              </a:spcBef>
              <a:spcAft>
                <a:spcPts val="0"/>
              </a:spcAft>
              <a:buSzPts val="1200"/>
              <a:buChar char="▪"/>
              <a:defRPr sz="1600"/>
            </a:lvl1pPr>
            <a:lvl2pPr marL="1219170" lvl="1" indent="-406390" rtl="0">
              <a:spcBef>
                <a:spcPts val="427"/>
              </a:spcBef>
              <a:spcAft>
                <a:spcPts val="0"/>
              </a:spcAft>
              <a:buSzPts val="1200"/>
              <a:buChar char="o"/>
              <a:defRPr sz="1600"/>
            </a:lvl2pPr>
            <a:lvl3pPr marL="1828754" lvl="2" indent="-406390" rtl="0">
              <a:spcBef>
                <a:spcPts val="373"/>
              </a:spcBef>
              <a:spcAft>
                <a:spcPts val="0"/>
              </a:spcAft>
              <a:buSzPts val="1200"/>
              <a:buChar char="•"/>
              <a:defRPr sz="1600"/>
            </a:lvl3pPr>
            <a:lvl4pPr marL="2438339" lvl="3" indent="-406390" rtl="0">
              <a:spcBef>
                <a:spcPts val="320"/>
              </a:spcBef>
              <a:spcAft>
                <a:spcPts val="0"/>
              </a:spcAft>
              <a:buSzPts val="1200"/>
              <a:buChar char="➢"/>
              <a:defRPr sz="1600"/>
            </a:lvl4pPr>
            <a:lvl5pPr marL="3047924" lvl="4" indent="-406390" rtl="0">
              <a:spcBef>
                <a:spcPts val="320"/>
              </a:spcBef>
              <a:spcAft>
                <a:spcPts val="0"/>
              </a:spcAft>
              <a:buSzPts val="1200"/>
              <a:buChar char="»"/>
              <a:defRPr sz="1600"/>
            </a:lvl5pPr>
            <a:lvl6pPr marL="3657509" lvl="5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6pPr>
            <a:lvl7pPr marL="4267093" lvl="6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7pPr>
            <a:lvl8pPr marL="4876678" lvl="7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8pPr>
            <a:lvl9pPr marL="5486263" lvl="8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21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26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73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8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9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11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88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56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8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66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53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7EDE-2BD6-4DFA-B307-2BACAA552976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7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7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0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6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66139C-467C-43E9-AFE5-C91725BE7FD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6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982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4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1194"/>
            <a:ext cx="12192000" cy="9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9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7EDE-2BD6-4DFA-B307-2BACAA552976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97992"/>
            <a:ext cx="12192002" cy="8653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479189"/>
            <a:ext cx="12192000" cy="1528176"/>
          </a:xfrm>
          <a:prstGeom prst="rect">
            <a:avLst/>
          </a:prstGeom>
          <a:solidFill>
            <a:srgbClr val="492F24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127" y="498712"/>
            <a:ext cx="2359942" cy="2506258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8" name="TextBox 7"/>
          <p:cNvSpPr txBox="1"/>
          <p:nvPr/>
        </p:nvSpPr>
        <p:spPr>
          <a:xfrm>
            <a:off x="-5902" y="3612661"/>
            <a:ext cx="12191999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cap="sm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Recruitment Direction</a:t>
            </a:r>
            <a:endParaRPr lang="en-US" sz="6000" cap="sm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585427"/>
            <a:ext cx="121919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cap="sm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July 12, 2018</a:t>
            </a:r>
            <a:endParaRPr lang="en-US" sz="1600" cap="sm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215516" y="864114"/>
            <a:ext cx="11482000" cy="67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4400" b="1" dirty="0">
                <a:solidFill>
                  <a:srgbClr val="492F24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What was the most beneficial part of your campus tour?</a:t>
            </a:r>
            <a:endParaRPr sz="4400" b="1" dirty="0">
              <a:solidFill>
                <a:srgbClr val="492F24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467" y="1541314"/>
            <a:ext cx="7265267" cy="435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94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820439" y="-1406"/>
            <a:ext cx="10470800" cy="83996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>
              <a:spcBef>
                <a:spcPts val="853"/>
              </a:spcBef>
              <a:buClr>
                <a:schemeClr val="dk1"/>
              </a:buClr>
              <a:buSzPts val="1100"/>
            </a:pPr>
            <a:r>
              <a:rPr lang="en-GB" b="1" dirty="0">
                <a:solidFill>
                  <a:srgbClr val="492F24"/>
                </a:solidFill>
                <a:latin typeface="Trebuchet MS"/>
                <a:ea typeface="Trebuchet MS"/>
                <a:cs typeface="Trebuchet MS"/>
                <a:sym typeface="Trebuchet MS"/>
              </a:rPr>
              <a:t>Revising the Campus Tour Experience</a:t>
            </a:r>
            <a:endParaRPr b="1" dirty="0">
              <a:solidFill>
                <a:srgbClr val="492F2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1906005" y="1032215"/>
            <a:ext cx="9278400" cy="113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667" dirty="0">
                <a:solidFill>
                  <a:schemeClr val="dk1"/>
                </a:solidFill>
              </a:rPr>
              <a:t>Focus on the </a:t>
            </a:r>
            <a:r>
              <a:rPr lang="en-GB" sz="2667" dirty="0" err="1">
                <a:solidFill>
                  <a:schemeClr val="dk1"/>
                </a:solidFill>
              </a:rPr>
              <a:t>center</a:t>
            </a:r>
            <a:r>
              <a:rPr lang="en-GB" sz="2667" dirty="0">
                <a:solidFill>
                  <a:schemeClr val="dk1"/>
                </a:solidFill>
              </a:rPr>
              <a:t> of campus and student activities to:</a:t>
            </a:r>
            <a:endParaRPr sz="2667" dirty="0">
              <a:solidFill>
                <a:schemeClr val="dk1"/>
              </a:solidFill>
            </a:endParaRPr>
          </a:p>
          <a:p>
            <a:pPr algn="ctr"/>
            <a:r>
              <a:rPr lang="en-GB" sz="2267" dirty="0">
                <a:solidFill>
                  <a:schemeClr val="dk1"/>
                </a:solidFill>
              </a:rPr>
              <a:t>Build better relationships, foster belonging, and incorporate an authentic UW experience</a:t>
            </a:r>
            <a:endParaRPr sz="2267" dirty="0">
              <a:solidFill>
                <a:schemeClr val="dk1"/>
              </a:solidFill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1906005" y="2613619"/>
            <a:ext cx="9278400" cy="136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667" dirty="0">
                <a:solidFill>
                  <a:schemeClr val="dk1"/>
                </a:solidFill>
              </a:rPr>
              <a:t>Reframe the Marian H. Rochelle Gateway </a:t>
            </a:r>
            <a:r>
              <a:rPr lang="en-GB" sz="2667" dirty="0" err="1">
                <a:solidFill>
                  <a:schemeClr val="dk1"/>
                </a:solidFill>
              </a:rPr>
              <a:t>Center</a:t>
            </a:r>
            <a:r>
              <a:rPr lang="en-GB" sz="2667" dirty="0">
                <a:solidFill>
                  <a:schemeClr val="dk1"/>
                </a:solidFill>
              </a:rPr>
              <a:t> experience to better showcase its value and </a:t>
            </a:r>
            <a:r>
              <a:rPr lang="en-GB" sz="2667" dirty="0" smtClean="0">
                <a:solidFill>
                  <a:schemeClr val="dk1"/>
                </a:solidFill>
              </a:rPr>
              <a:t>purpose creating a “signature moment”</a:t>
            </a:r>
            <a:endParaRPr sz="2667" b="1" dirty="0"/>
          </a:p>
        </p:txBody>
      </p:sp>
      <p:sp>
        <p:nvSpPr>
          <p:cNvPr id="281" name="Shape 281"/>
          <p:cNvSpPr txBox="1"/>
          <p:nvPr/>
        </p:nvSpPr>
        <p:spPr>
          <a:xfrm>
            <a:off x="1906005" y="4234029"/>
            <a:ext cx="9278400" cy="1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667" dirty="0">
                <a:solidFill>
                  <a:schemeClr val="dk1"/>
                </a:solidFill>
              </a:rPr>
              <a:t>Expose visitors to realistic, daily, student, and academic experiences </a:t>
            </a:r>
            <a:endParaRPr sz="2667" b="1" dirty="0"/>
          </a:p>
        </p:txBody>
      </p:sp>
      <p:grpSp>
        <p:nvGrpSpPr>
          <p:cNvPr id="282" name="Shape 282"/>
          <p:cNvGrpSpPr/>
          <p:nvPr/>
        </p:nvGrpSpPr>
        <p:grpSpPr>
          <a:xfrm>
            <a:off x="632581" y="560704"/>
            <a:ext cx="1553032" cy="1646929"/>
            <a:chOff x="1570550" y="918750"/>
            <a:chExt cx="1167226" cy="1135625"/>
          </a:xfrm>
        </p:grpSpPr>
        <p:sp>
          <p:nvSpPr>
            <p:cNvPr id="283" name="Shape 283"/>
            <p:cNvSpPr/>
            <p:nvPr/>
          </p:nvSpPr>
          <p:spPr>
            <a:xfrm>
              <a:off x="1570550" y="1258948"/>
              <a:ext cx="839700" cy="770700"/>
            </a:xfrm>
            <a:prstGeom prst="ellipse">
              <a:avLst/>
            </a:prstGeom>
            <a:solidFill>
              <a:srgbClr val="FBC244"/>
            </a:solidFill>
            <a:ln w="9525" cap="flat" cmpd="sng">
              <a:solidFill>
                <a:srgbClr val="FBC2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284" name="Shape 284"/>
            <p:cNvPicPr preferRelativeResize="0"/>
            <p:nvPr/>
          </p:nvPicPr>
          <p:blipFill rotWithShape="1">
            <a:blip r:embed="rId3">
              <a:alphaModFix/>
            </a:blip>
            <a:srcRect t="-38465" r="-39004"/>
            <a:stretch/>
          </p:blipFill>
          <p:spPr>
            <a:xfrm>
              <a:off x="1570551" y="918750"/>
              <a:ext cx="1167225" cy="11356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5" name="Shape 285"/>
          <p:cNvCxnSpPr/>
          <p:nvPr/>
        </p:nvCxnSpPr>
        <p:spPr>
          <a:xfrm rot="10800000" flipH="1">
            <a:off x="736239" y="2302783"/>
            <a:ext cx="10639200" cy="1056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Shape 286"/>
          <p:cNvSpPr/>
          <p:nvPr/>
        </p:nvSpPr>
        <p:spPr>
          <a:xfrm>
            <a:off x="630229" y="4442434"/>
            <a:ext cx="1119600" cy="1027600"/>
          </a:xfrm>
          <a:prstGeom prst="ellipse">
            <a:avLst/>
          </a:prstGeom>
          <a:solidFill>
            <a:srgbClr val="FBC244"/>
          </a:solidFill>
          <a:ln w="9525" cap="flat" cmpd="sng">
            <a:solidFill>
              <a:srgbClr val="FBC2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87" name="Shape 287"/>
          <p:cNvGrpSpPr/>
          <p:nvPr/>
        </p:nvGrpSpPr>
        <p:grpSpPr>
          <a:xfrm>
            <a:off x="632572" y="2782464"/>
            <a:ext cx="1119600" cy="1130360"/>
            <a:chOff x="311700" y="2567373"/>
            <a:chExt cx="839700" cy="770700"/>
          </a:xfrm>
        </p:grpSpPr>
        <p:sp>
          <p:nvSpPr>
            <p:cNvPr id="288" name="Shape 288"/>
            <p:cNvSpPr/>
            <p:nvPr/>
          </p:nvSpPr>
          <p:spPr>
            <a:xfrm>
              <a:off x="311700" y="2567373"/>
              <a:ext cx="839700" cy="770700"/>
            </a:xfrm>
            <a:prstGeom prst="ellipse">
              <a:avLst/>
            </a:prstGeom>
            <a:solidFill>
              <a:srgbClr val="FBC244"/>
            </a:solidFill>
            <a:ln w="9525" cap="flat" cmpd="sng">
              <a:solidFill>
                <a:srgbClr val="FBC2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289" name="Shape 28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2600" y="2626199"/>
              <a:ext cx="572700" cy="5727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0" name="Shape 290"/>
          <p:cNvCxnSpPr/>
          <p:nvPr/>
        </p:nvCxnSpPr>
        <p:spPr>
          <a:xfrm rot="10800000" flipH="1">
            <a:off x="736239" y="4172349"/>
            <a:ext cx="10639200" cy="1056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1" name="Shape 2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239" y="4587649"/>
            <a:ext cx="763600" cy="839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16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167839" y="423617"/>
            <a:ext cx="11459200" cy="71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b="1" dirty="0" smtClean="0">
                <a:solidFill>
                  <a:srgbClr val="492F24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Relocation: Benefits of the Student Union</a:t>
            </a:r>
            <a:endParaRPr sz="1333" b="1" dirty="0">
              <a:solidFill>
                <a:srgbClr val="492F24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grpSp>
        <p:nvGrpSpPr>
          <p:cNvPr id="297" name="Shape 297"/>
          <p:cNvGrpSpPr/>
          <p:nvPr/>
        </p:nvGrpSpPr>
        <p:grpSpPr>
          <a:xfrm>
            <a:off x="600414" y="3549538"/>
            <a:ext cx="3411319" cy="1797328"/>
            <a:chOff x="830400" y="3274596"/>
            <a:chExt cx="2501700" cy="1353953"/>
          </a:xfrm>
        </p:grpSpPr>
        <p:sp>
          <p:nvSpPr>
            <p:cNvPr id="298" name="Shape 298"/>
            <p:cNvSpPr/>
            <p:nvPr/>
          </p:nvSpPr>
          <p:spPr>
            <a:xfrm>
              <a:off x="830400" y="3360750"/>
              <a:ext cx="2501700" cy="1267800"/>
            </a:xfrm>
            <a:prstGeom prst="rect">
              <a:avLst/>
            </a:prstGeom>
            <a:solidFill>
              <a:srgbClr val="FBC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Shape 299"/>
            <p:cNvSpPr/>
            <p:nvPr/>
          </p:nvSpPr>
          <p:spPr>
            <a:xfrm>
              <a:off x="1059092" y="3274596"/>
              <a:ext cx="219600" cy="93600"/>
            </a:xfrm>
            <a:prstGeom prst="triangle">
              <a:avLst>
                <a:gd name="adj" fmla="val 50000"/>
              </a:avLst>
            </a:prstGeom>
            <a:solidFill>
              <a:srgbClr val="FBC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00" name="Shape 300"/>
          <p:cNvSpPr txBox="1">
            <a:spLocks noGrp="1"/>
          </p:cNvSpPr>
          <p:nvPr>
            <p:ph type="body" idx="4294967295"/>
          </p:nvPr>
        </p:nvSpPr>
        <p:spPr>
          <a:xfrm>
            <a:off x="449176" y="3719266"/>
            <a:ext cx="3450024" cy="162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23323">
              <a:spcBef>
                <a:spcPts val="480"/>
              </a:spcBef>
              <a:buClr>
                <a:schemeClr val="dk1"/>
              </a:buClr>
              <a:buSzPts val="1400"/>
              <a:buChar char="●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Students, Staff and Faculty engaging with one another 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423323">
              <a:spcBef>
                <a:spcPts val="0"/>
              </a:spcBef>
              <a:buClr>
                <a:schemeClr val="dk1"/>
              </a:buClr>
              <a:buSzPts val="1400"/>
              <a:buChar char="●"/>
            </a:pPr>
            <a:r>
              <a:rPr lang="en-GB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RSO’s are tabling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1" name="Shape 301"/>
          <p:cNvGrpSpPr/>
          <p:nvPr/>
        </p:nvGrpSpPr>
        <p:grpSpPr>
          <a:xfrm rot="10800000" flipH="1">
            <a:off x="4272001" y="1336859"/>
            <a:ext cx="3250876" cy="2298291"/>
            <a:chOff x="830400" y="3274596"/>
            <a:chExt cx="2501700" cy="1353953"/>
          </a:xfrm>
        </p:grpSpPr>
        <p:sp>
          <p:nvSpPr>
            <p:cNvPr id="302" name="Shape 302"/>
            <p:cNvSpPr/>
            <p:nvPr/>
          </p:nvSpPr>
          <p:spPr>
            <a:xfrm>
              <a:off x="830400" y="3360750"/>
              <a:ext cx="2501700" cy="1267800"/>
            </a:xfrm>
            <a:prstGeom prst="rect">
              <a:avLst/>
            </a:prstGeom>
            <a:solidFill>
              <a:srgbClr val="FBC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Shape 303"/>
            <p:cNvSpPr/>
            <p:nvPr/>
          </p:nvSpPr>
          <p:spPr>
            <a:xfrm>
              <a:off x="1059092" y="3274596"/>
              <a:ext cx="219600" cy="93600"/>
            </a:xfrm>
            <a:prstGeom prst="triangle">
              <a:avLst>
                <a:gd name="adj" fmla="val 50000"/>
              </a:avLst>
            </a:prstGeom>
            <a:solidFill>
              <a:srgbClr val="FBC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04" name="Shape 304"/>
          <p:cNvSpPr txBox="1">
            <a:spLocks noGrp="1"/>
          </p:cNvSpPr>
          <p:nvPr>
            <p:ph type="body" idx="4294967295"/>
          </p:nvPr>
        </p:nvSpPr>
        <p:spPr>
          <a:xfrm>
            <a:off x="4055586" y="1242590"/>
            <a:ext cx="3431496" cy="209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23323">
              <a:spcBef>
                <a:spcPts val="480"/>
              </a:spcBef>
              <a:buClr>
                <a:schemeClr val="dk1"/>
              </a:buClr>
              <a:buSzPts val="1400"/>
              <a:buChar char="●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Waiting area will be engaging for current students and prospective students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423323">
              <a:spcBef>
                <a:spcPts val="0"/>
              </a:spcBef>
              <a:buSzPts val="1400"/>
              <a:buChar char="●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Prospective students will be able to engage with current students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5" name="Shape 305"/>
          <p:cNvGrpSpPr/>
          <p:nvPr/>
        </p:nvGrpSpPr>
        <p:grpSpPr>
          <a:xfrm>
            <a:off x="7594467" y="3488906"/>
            <a:ext cx="3353267" cy="1898987"/>
            <a:chOff x="581425" y="3959289"/>
            <a:chExt cx="2501700" cy="1375944"/>
          </a:xfrm>
        </p:grpSpPr>
        <p:sp>
          <p:nvSpPr>
            <p:cNvPr id="306" name="Shape 306"/>
            <p:cNvSpPr/>
            <p:nvPr/>
          </p:nvSpPr>
          <p:spPr>
            <a:xfrm>
              <a:off x="581425" y="4043433"/>
              <a:ext cx="2501700" cy="1291800"/>
            </a:xfrm>
            <a:prstGeom prst="rect">
              <a:avLst/>
            </a:prstGeom>
            <a:solidFill>
              <a:srgbClr val="FBC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585" indent="-406390">
                <a:buSzPts val="1200"/>
                <a:buChar char="●"/>
              </a:pPr>
              <a:r>
                <a:rPr lang="en-GB" sz="16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Students will be able to spend more time on main campus</a:t>
              </a:r>
              <a:endParaRPr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09585" indent="-406390">
                <a:buClr>
                  <a:schemeClr val="dk1"/>
                </a:buClr>
                <a:buSzPts val="1200"/>
                <a:buChar char="●"/>
              </a:pPr>
              <a:r>
                <a:rPr lang="en-GB" sz="16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Students will be able to see more academic opportunities </a:t>
              </a:r>
              <a:endParaRPr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67467" y="3959289"/>
              <a:ext cx="219600" cy="93600"/>
            </a:xfrm>
            <a:prstGeom prst="triangle">
              <a:avLst>
                <a:gd name="adj" fmla="val 50000"/>
              </a:avLst>
            </a:prstGeom>
            <a:solidFill>
              <a:srgbClr val="FBC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t="6050"/>
          <a:stretch/>
        </p:blipFill>
        <p:spPr>
          <a:xfrm>
            <a:off x="7594467" y="1324768"/>
            <a:ext cx="3335600" cy="209173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7522877" y="2705973"/>
            <a:ext cx="1059600" cy="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  <a:buClr>
                <a:schemeClr val="dk1"/>
              </a:buClr>
              <a:buSzPts val="1100"/>
            </a:pPr>
            <a:r>
              <a:rPr lang="en-GB" sz="4000" b="1" dirty="0">
                <a:solidFill>
                  <a:srgbClr val="FBC244"/>
                </a:solidFill>
                <a:latin typeface="Lato"/>
                <a:ea typeface="Lato"/>
                <a:cs typeface="Lato"/>
                <a:sym typeface="Lato"/>
              </a:rPr>
              <a:t>03</a:t>
            </a:r>
            <a:endParaRPr sz="2400" dirty="0">
              <a:solidFill>
                <a:srgbClr val="FBC244"/>
              </a:solidFill>
            </a:endParaRP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4">
            <a:alphaModFix/>
          </a:blip>
          <a:srcRect l="12531" t="10961" r="5129" b="49974"/>
          <a:stretch/>
        </p:blipFill>
        <p:spPr>
          <a:xfrm>
            <a:off x="617934" y="1347967"/>
            <a:ext cx="3411468" cy="21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617934" y="2823611"/>
            <a:ext cx="875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4000" b="1" dirty="0">
                <a:solidFill>
                  <a:srgbClr val="FBC244"/>
                </a:solidFill>
                <a:latin typeface="Lato"/>
                <a:ea typeface="Lato"/>
                <a:cs typeface="Lato"/>
                <a:sym typeface="Lato"/>
              </a:rPr>
              <a:t>01</a:t>
            </a:r>
            <a:endParaRPr sz="2400" dirty="0">
              <a:solidFill>
                <a:srgbClr val="FBC244"/>
              </a:solidFill>
            </a:endParaRPr>
          </a:p>
          <a:p>
            <a:pPr>
              <a:spcBef>
                <a:spcPts val="2133"/>
              </a:spcBef>
            </a:pPr>
            <a:endParaRPr sz="2400" dirty="0">
              <a:solidFill>
                <a:srgbClr val="FBC244"/>
              </a:solidFill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5">
            <a:alphaModFix/>
          </a:blip>
          <a:srcRect t="4097" b="53923"/>
          <a:stretch/>
        </p:blipFill>
        <p:spPr>
          <a:xfrm>
            <a:off x="4219334" y="3623100"/>
            <a:ext cx="3185199" cy="178279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4162971" y="3594279"/>
            <a:ext cx="875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  <a:buClr>
                <a:schemeClr val="dk1"/>
              </a:buClr>
              <a:buSzPts val="1100"/>
            </a:pPr>
            <a:r>
              <a:rPr lang="en-GB" sz="4000" b="1" dirty="0">
                <a:solidFill>
                  <a:srgbClr val="FBC244"/>
                </a:solidFill>
                <a:latin typeface="Lato"/>
                <a:ea typeface="Lato"/>
                <a:cs typeface="Lato"/>
                <a:sym typeface="Lato"/>
              </a:rPr>
              <a:t>02</a:t>
            </a:r>
            <a:endParaRPr sz="2400" dirty="0">
              <a:solidFill>
                <a:srgbClr val="FBC2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8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192349" y="839165"/>
            <a:ext cx="11456000" cy="76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GB" sz="4400" b="1" dirty="0" smtClean="0">
                <a:solidFill>
                  <a:srgbClr val="492F24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Location, Space and Immersion into UW Student Life</a:t>
            </a:r>
            <a:endParaRPr sz="4400" b="1" dirty="0">
              <a:solidFill>
                <a:srgbClr val="492F24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6" name="Shape 366"/>
          <p:cNvPicPr preferRelativeResize="0"/>
          <p:nvPr/>
        </p:nvPicPr>
        <p:blipFill rotWithShape="1">
          <a:blip r:embed="rId3">
            <a:alphaModFix/>
          </a:blip>
          <a:srcRect t="15690" b="12501"/>
          <a:stretch/>
        </p:blipFill>
        <p:spPr>
          <a:xfrm>
            <a:off x="2955717" y="3027364"/>
            <a:ext cx="8853992" cy="31099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68"/>
          <p:cNvSpPr/>
          <p:nvPr/>
        </p:nvSpPr>
        <p:spPr>
          <a:xfrm rot="1681603">
            <a:off x="6519934" y="2795436"/>
            <a:ext cx="460764" cy="85440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BC244"/>
          </a:solidFill>
          <a:ln w="9525" cap="flat" cmpd="sng">
            <a:solidFill>
              <a:srgbClr val="FBC2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369"/>
          <p:cNvSpPr/>
          <p:nvPr/>
        </p:nvSpPr>
        <p:spPr>
          <a:xfrm rot="1681603">
            <a:off x="8688550" y="2942088"/>
            <a:ext cx="460764" cy="85440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BC244"/>
          </a:solidFill>
          <a:ln w="9525" cap="flat" cmpd="sng">
            <a:solidFill>
              <a:srgbClr val="FBC2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370"/>
          <p:cNvSpPr/>
          <p:nvPr/>
        </p:nvSpPr>
        <p:spPr>
          <a:xfrm rot="1681603">
            <a:off x="10448163" y="3333070"/>
            <a:ext cx="460764" cy="85440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BC244"/>
          </a:solidFill>
          <a:ln w="9525" cap="flat" cmpd="sng">
            <a:solidFill>
              <a:srgbClr val="FBC2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4">
            <a:alphaModFix/>
          </a:blip>
          <a:srcRect l="2248" t="6678" b="34062"/>
          <a:stretch/>
        </p:blipFill>
        <p:spPr>
          <a:xfrm>
            <a:off x="366238" y="1579214"/>
            <a:ext cx="4842590" cy="2275434"/>
          </a:xfrm>
          <a:prstGeom prst="rect">
            <a:avLst/>
          </a:prstGeom>
          <a:noFill/>
          <a:ln w="19050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37386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242800" y="189503"/>
            <a:ext cx="115052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GB" b="1" dirty="0">
                <a:solidFill>
                  <a:srgbClr val="492F24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Upgraded Tour Route</a:t>
            </a:r>
            <a:endParaRPr b="1" dirty="0">
              <a:solidFill>
                <a:srgbClr val="492F24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379" name="Shape 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00" y="1156239"/>
            <a:ext cx="11706397" cy="47374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Shape 380"/>
          <p:cNvGrpSpPr/>
          <p:nvPr/>
        </p:nvGrpSpPr>
        <p:grpSpPr>
          <a:xfrm>
            <a:off x="535444" y="1883362"/>
            <a:ext cx="6531211" cy="3238843"/>
            <a:chOff x="401583" y="1830967"/>
            <a:chExt cx="4898408" cy="2429132"/>
          </a:xfrm>
        </p:grpSpPr>
        <p:grpSp>
          <p:nvGrpSpPr>
            <p:cNvPr id="381" name="Shape 381"/>
            <p:cNvGrpSpPr/>
            <p:nvPr/>
          </p:nvGrpSpPr>
          <p:grpSpPr>
            <a:xfrm>
              <a:off x="401583" y="1830967"/>
              <a:ext cx="3722517" cy="2429132"/>
              <a:chOff x="401583" y="1830967"/>
              <a:chExt cx="3722517" cy="2429132"/>
            </a:xfrm>
          </p:grpSpPr>
          <p:sp>
            <p:nvSpPr>
              <p:cNvPr id="382" name="Shape 382"/>
              <p:cNvSpPr/>
              <p:nvPr/>
            </p:nvSpPr>
            <p:spPr>
              <a:xfrm>
                <a:off x="401583" y="1830967"/>
                <a:ext cx="2478500" cy="1564350"/>
              </a:xfrm>
              <a:custGeom>
                <a:avLst/>
                <a:gdLst/>
                <a:ahLst/>
                <a:cxnLst/>
                <a:rect l="0" t="0" r="0" b="0"/>
                <a:pathLst>
                  <a:path w="99140" h="62574" extrusionOk="0">
                    <a:moveTo>
                      <a:pt x="78959" y="61253"/>
                    </a:moveTo>
                    <a:cubicBezTo>
                      <a:pt x="76545" y="59745"/>
                      <a:pt x="73811" y="56991"/>
                      <a:pt x="71110" y="57890"/>
                    </a:cubicBezTo>
                    <a:cubicBezTo>
                      <a:pt x="69118" y="58553"/>
                      <a:pt x="67822" y="60744"/>
                      <a:pt x="65785" y="61253"/>
                    </a:cubicBezTo>
                    <a:cubicBezTo>
                      <a:pt x="60524" y="62567"/>
                      <a:pt x="54927" y="61324"/>
                      <a:pt x="49527" y="61814"/>
                    </a:cubicBezTo>
                    <a:cubicBezTo>
                      <a:pt x="43943" y="62321"/>
                      <a:pt x="38028" y="63308"/>
                      <a:pt x="32709" y="61534"/>
                    </a:cubicBezTo>
                    <a:cubicBezTo>
                      <a:pt x="26536" y="59475"/>
                      <a:pt x="22213" y="53578"/>
                      <a:pt x="16171" y="51163"/>
                    </a:cubicBezTo>
                    <a:cubicBezTo>
                      <a:pt x="11705" y="49378"/>
                      <a:pt x="6000" y="51676"/>
                      <a:pt x="1876" y="49201"/>
                    </a:cubicBezTo>
                    <a:cubicBezTo>
                      <a:pt x="-956" y="47501"/>
                      <a:pt x="475" y="42694"/>
                      <a:pt x="475" y="39390"/>
                    </a:cubicBezTo>
                    <a:cubicBezTo>
                      <a:pt x="475" y="33223"/>
                      <a:pt x="-538" y="26973"/>
                      <a:pt x="475" y="20890"/>
                    </a:cubicBezTo>
                    <a:cubicBezTo>
                      <a:pt x="976" y="17881"/>
                      <a:pt x="4669" y="16421"/>
                      <a:pt x="6361" y="13883"/>
                    </a:cubicBezTo>
                    <a:cubicBezTo>
                      <a:pt x="8981" y="9952"/>
                      <a:pt x="10755" y="5472"/>
                      <a:pt x="12247" y="989"/>
                    </a:cubicBezTo>
                    <a:cubicBezTo>
                      <a:pt x="12380" y="590"/>
                      <a:pt x="11949" y="-149"/>
                      <a:pt x="12247" y="148"/>
                    </a:cubicBezTo>
                    <a:cubicBezTo>
                      <a:pt x="14408" y="2301"/>
                      <a:pt x="13648" y="7075"/>
                      <a:pt x="16452" y="8277"/>
                    </a:cubicBezTo>
                    <a:cubicBezTo>
                      <a:pt x="19014" y="9375"/>
                      <a:pt x="23976" y="7518"/>
                      <a:pt x="24580" y="10239"/>
                    </a:cubicBezTo>
                    <a:cubicBezTo>
                      <a:pt x="26535" y="19043"/>
                      <a:pt x="20341" y="31514"/>
                      <a:pt x="27383" y="37148"/>
                    </a:cubicBezTo>
                    <a:cubicBezTo>
                      <a:pt x="30746" y="39839"/>
                      <a:pt x="35723" y="34879"/>
                      <a:pt x="39997" y="34345"/>
                    </a:cubicBezTo>
                    <a:cubicBezTo>
                      <a:pt x="45034" y="33716"/>
                      <a:pt x="50077" y="35567"/>
                      <a:pt x="55133" y="36026"/>
                    </a:cubicBezTo>
                    <a:cubicBezTo>
                      <a:pt x="59634" y="36435"/>
                      <a:pt x="64103" y="33785"/>
                      <a:pt x="68588" y="34345"/>
                    </a:cubicBezTo>
                    <a:cubicBezTo>
                      <a:pt x="73965" y="35017"/>
                      <a:pt x="76083" y="42229"/>
                      <a:pt x="80360" y="45557"/>
                    </a:cubicBezTo>
                    <a:cubicBezTo>
                      <a:pt x="85379" y="49462"/>
                      <a:pt x="92780" y="48920"/>
                      <a:pt x="99140" y="48920"/>
                    </a:cubicBezTo>
                  </a:path>
                </a:pathLst>
              </a:custGeom>
              <a:noFill/>
              <a:ln w="57150" cap="flat" cmpd="sng">
                <a:solidFill>
                  <a:srgbClr val="FBC24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83" name="Shape 383"/>
              <p:cNvSpPr/>
              <p:nvPr/>
            </p:nvSpPr>
            <p:spPr>
              <a:xfrm>
                <a:off x="2854450" y="3055702"/>
                <a:ext cx="871150" cy="1176975"/>
              </a:xfrm>
              <a:custGeom>
                <a:avLst/>
                <a:gdLst/>
                <a:ahLst/>
                <a:cxnLst/>
                <a:rect l="0" t="0" r="0" b="0"/>
                <a:pathLst>
                  <a:path w="34846" h="47079" extrusionOk="0">
                    <a:moveTo>
                      <a:pt x="0" y="0"/>
                    </a:moveTo>
                    <a:cubicBezTo>
                      <a:pt x="3189" y="0"/>
                      <a:pt x="6010" y="4628"/>
                      <a:pt x="5560" y="7785"/>
                    </a:cubicBezTo>
                    <a:cubicBezTo>
                      <a:pt x="4975" y="11888"/>
                      <a:pt x="850" y="16702"/>
                      <a:pt x="3336" y="20018"/>
                    </a:cubicBezTo>
                    <a:cubicBezTo>
                      <a:pt x="7480" y="25545"/>
                      <a:pt x="17978" y="19893"/>
                      <a:pt x="23725" y="23725"/>
                    </a:cubicBezTo>
                    <a:cubicBezTo>
                      <a:pt x="26620" y="25655"/>
                      <a:pt x="26007" y="30322"/>
                      <a:pt x="26690" y="33734"/>
                    </a:cubicBezTo>
                    <a:cubicBezTo>
                      <a:pt x="27713" y="38846"/>
                      <a:pt x="32512" y="42417"/>
                      <a:pt x="34846" y="47079"/>
                    </a:cubicBezTo>
                  </a:path>
                </a:pathLst>
              </a:custGeom>
              <a:noFill/>
              <a:ln w="57150" cap="flat" cmpd="sng">
                <a:solidFill>
                  <a:srgbClr val="FBC24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84" name="Shape 384"/>
              <p:cNvSpPr/>
              <p:nvPr/>
            </p:nvSpPr>
            <p:spPr>
              <a:xfrm>
                <a:off x="3670000" y="4137749"/>
                <a:ext cx="454100" cy="122350"/>
              </a:xfrm>
              <a:custGeom>
                <a:avLst/>
                <a:gdLst/>
                <a:ahLst/>
                <a:cxnLst/>
                <a:rect l="0" t="0" r="0" b="0"/>
                <a:pathLst>
                  <a:path w="18164" h="4894" extrusionOk="0">
                    <a:moveTo>
                      <a:pt x="0" y="446"/>
                    </a:moveTo>
                    <a:cubicBezTo>
                      <a:pt x="6234" y="446"/>
                      <a:pt x="18164" y="-1340"/>
                      <a:pt x="18164" y="4894"/>
                    </a:cubicBezTo>
                  </a:path>
                </a:pathLst>
              </a:custGeom>
              <a:noFill/>
              <a:ln w="57150" cap="flat" cmpd="sng">
                <a:solidFill>
                  <a:srgbClr val="FBC24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85" name="Shape 385"/>
              <p:cNvSpPr/>
              <p:nvPr/>
            </p:nvSpPr>
            <p:spPr>
              <a:xfrm>
                <a:off x="2632025" y="3518840"/>
                <a:ext cx="361425" cy="83400"/>
              </a:xfrm>
              <a:custGeom>
                <a:avLst/>
                <a:gdLst/>
                <a:ahLst/>
                <a:cxnLst/>
                <a:rect l="0" t="0" r="0" b="0"/>
                <a:pathLst>
                  <a:path w="14457" h="3336" extrusionOk="0">
                    <a:moveTo>
                      <a:pt x="14457" y="3336"/>
                    </a:moveTo>
                    <a:cubicBezTo>
                      <a:pt x="9579" y="2522"/>
                      <a:pt x="4946" y="0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rgbClr val="FBC24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386" name="Shape 386"/>
            <p:cNvSpPr txBox="1"/>
            <p:nvPr/>
          </p:nvSpPr>
          <p:spPr>
            <a:xfrm>
              <a:off x="3568485" y="2016531"/>
              <a:ext cx="1731506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GB" sz="2400" b="1" dirty="0" smtClean="0">
                  <a:solidFill>
                    <a:srgbClr val="FBC244"/>
                  </a:solidFill>
                </a:rPr>
                <a:t>New Tour </a:t>
              </a:r>
              <a:r>
                <a:rPr lang="en-GB" sz="2400" b="1" dirty="0">
                  <a:solidFill>
                    <a:srgbClr val="FBC244"/>
                  </a:solidFill>
                </a:rPr>
                <a:t>Route</a:t>
              </a:r>
              <a:endParaRPr sz="2400" b="1" dirty="0">
                <a:solidFill>
                  <a:srgbClr val="FBC244"/>
                </a:solidFill>
              </a:endParaRPr>
            </a:p>
          </p:txBody>
        </p:sp>
      </p:grpSp>
      <p:grpSp>
        <p:nvGrpSpPr>
          <p:cNvPr id="387" name="Shape 387"/>
          <p:cNvGrpSpPr/>
          <p:nvPr/>
        </p:nvGrpSpPr>
        <p:grpSpPr>
          <a:xfrm>
            <a:off x="2781954" y="231410"/>
            <a:ext cx="9056224" cy="5452195"/>
            <a:chOff x="2095609" y="653438"/>
            <a:chExt cx="6792168" cy="4089146"/>
          </a:xfrm>
        </p:grpSpPr>
        <p:grpSp>
          <p:nvGrpSpPr>
            <p:cNvPr id="388" name="Shape 388"/>
            <p:cNvGrpSpPr/>
            <p:nvPr/>
          </p:nvGrpSpPr>
          <p:grpSpPr>
            <a:xfrm>
              <a:off x="2095609" y="3454845"/>
              <a:ext cx="6792168" cy="1287739"/>
              <a:chOff x="2095609" y="3454845"/>
              <a:chExt cx="6792168" cy="1287739"/>
            </a:xfrm>
          </p:grpSpPr>
          <p:sp>
            <p:nvSpPr>
              <p:cNvPr id="389" name="Shape 389"/>
              <p:cNvSpPr/>
              <p:nvPr/>
            </p:nvSpPr>
            <p:spPr>
              <a:xfrm>
                <a:off x="2095609" y="3454845"/>
                <a:ext cx="54500" cy="676550"/>
              </a:xfrm>
              <a:custGeom>
                <a:avLst/>
                <a:gdLst/>
                <a:ahLst/>
                <a:cxnLst/>
                <a:rect l="0" t="0" r="0" b="0"/>
                <a:pathLst>
                  <a:path w="2180" h="27062" extrusionOk="0">
                    <a:moveTo>
                      <a:pt x="2180" y="0"/>
                    </a:moveTo>
                    <a:cubicBezTo>
                      <a:pt x="-1849" y="8079"/>
                      <a:pt x="1068" y="18034"/>
                      <a:pt x="1068" y="27062"/>
                    </a:cubicBezTo>
                  </a:path>
                </a:pathLst>
              </a:custGeom>
              <a:noFill/>
              <a:ln w="57150" cap="flat" cmpd="sng">
                <a:solidFill>
                  <a:srgbClr val="492F2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90" name="Shape 390"/>
              <p:cNvSpPr/>
              <p:nvPr/>
            </p:nvSpPr>
            <p:spPr>
              <a:xfrm>
                <a:off x="2122300" y="4135724"/>
                <a:ext cx="46350" cy="583850"/>
              </a:xfrm>
              <a:custGeom>
                <a:avLst/>
                <a:gdLst/>
                <a:ahLst/>
                <a:cxnLst/>
                <a:rect l="0" t="0" r="0" b="0"/>
                <a:pathLst>
                  <a:path w="1854" h="23354" extrusionOk="0">
                    <a:moveTo>
                      <a:pt x="0" y="0"/>
                    </a:moveTo>
                    <a:cubicBezTo>
                      <a:pt x="1285" y="7703"/>
                      <a:pt x="1854" y="15545"/>
                      <a:pt x="1854" y="23354"/>
                    </a:cubicBezTo>
                  </a:path>
                </a:pathLst>
              </a:custGeom>
              <a:noFill/>
              <a:ln w="57150" cap="flat" cmpd="sng">
                <a:solidFill>
                  <a:srgbClr val="492F2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391" name="Shape 391"/>
              <p:cNvCxnSpPr/>
              <p:nvPr/>
            </p:nvCxnSpPr>
            <p:spPr>
              <a:xfrm rot="10800000" flipH="1">
                <a:off x="2159375" y="4631284"/>
                <a:ext cx="6728400" cy="11130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492F2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92" name="Shape 392"/>
              <p:cNvSpPr/>
              <p:nvPr/>
            </p:nvSpPr>
            <p:spPr>
              <a:xfrm>
                <a:off x="8646675" y="3826060"/>
                <a:ext cx="241102" cy="767858"/>
              </a:xfrm>
              <a:custGeom>
                <a:avLst/>
                <a:gdLst/>
                <a:ahLst/>
                <a:cxnLst/>
                <a:rect l="0" t="0" r="0" b="0"/>
                <a:pathLst>
                  <a:path w="11318" h="29607" extrusionOk="0">
                    <a:moveTo>
                      <a:pt x="10380" y="29607"/>
                    </a:moveTo>
                    <a:cubicBezTo>
                      <a:pt x="10380" y="20079"/>
                      <a:pt x="13160" y="9583"/>
                      <a:pt x="8897" y="1062"/>
                    </a:cubicBezTo>
                    <a:cubicBezTo>
                      <a:pt x="7565" y="-1599"/>
                      <a:pt x="2976" y="1804"/>
                      <a:pt x="0" y="1804"/>
                    </a:cubicBezTo>
                  </a:path>
                </a:pathLst>
              </a:custGeom>
              <a:noFill/>
              <a:ln w="57150" cap="flat" cmpd="sng">
                <a:solidFill>
                  <a:srgbClr val="492F2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393" name="Shape 393"/>
            <p:cNvSpPr txBox="1"/>
            <p:nvPr/>
          </p:nvSpPr>
          <p:spPr>
            <a:xfrm>
              <a:off x="6869068" y="653438"/>
              <a:ext cx="1140000" cy="30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GB" sz="2400" b="1" dirty="0">
                  <a:solidFill>
                    <a:srgbClr val="492F24"/>
                  </a:solidFill>
                </a:rPr>
                <a:t>Bus Route</a:t>
              </a:r>
              <a:endParaRPr sz="2400" b="1" dirty="0">
                <a:solidFill>
                  <a:srgbClr val="492F24"/>
                </a:solidFill>
              </a:endParaRPr>
            </a:p>
          </p:txBody>
        </p:sp>
      </p:grpSp>
      <p:grpSp>
        <p:nvGrpSpPr>
          <p:cNvPr id="394" name="Shape 394"/>
          <p:cNvGrpSpPr/>
          <p:nvPr/>
        </p:nvGrpSpPr>
        <p:grpSpPr>
          <a:xfrm>
            <a:off x="8963733" y="262751"/>
            <a:ext cx="3164150" cy="4532533"/>
            <a:chOff x="6722799" y="752669"/>
            <a:chExt cx="2373112" cy="3399400"/>
          </a:xfrm>
        </p:grpSpPr>
        <p:grpSp>
          <p:nvGrpSpPr>
            <p:cNvPr id="395" name="Shape 395"/>
            <p:cNvGrpSpPr/>
            <p:nvPr/>
          </p:nvGrpSpPr>
          <p:grpSpPr>
            <a:xfrm>
              <a:off x="6722799" y="2211380"/>
              <a:ext cx="1868281" cy="1940689"/>
              <a:chOff x="6722799" y="2211380"/>
              <a:chExt cx="1868281" cy="1940689"/>
            </a:xfrm>
          </p:grpSpPr>
          <p:grpSp>
            <p:nvGrpSpPr>
              <p:cNvPr id="396" name="Shape 396"/>
              <p:cNvGrpSpPr/>
              <p:nvPr/>
            </p:nvGrpSpPr>
            <p:grpSpPr>
              <a:xfrm>
                <a:off x="6722799" y="2211380"/>
                <a:ext cx="1868281" cy="1940689"/>
                <a:chOff x="6722799" y="2211380"/>
                <a:chExt cx="1868281" cy="1940689"/>
              </a:xfrm>
            </p:grpSpPr>
            <p:sp>
              <p:nvSpPr>
                <p:cNvPr id="397" name="Shape 397"/>
                <p:cNvSpPr/>
                <p:nvPr/>
              </p:nvSpPr>
              <p:spPr>
                <a:xfrm>
                  <a:off x="6951580" y="3878294"/>
                  <a:ext cx="1639500" cy="273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580" h="10951" extrusionOk="0">
                      <a:moveTo>
                        <a:pt x="65580" y="9267"/>
                      </a:moveTo>
                      <a:cubicBezTo>
                        <a:pt x="64528" y="857"/>
                        <a:pt x="48683" y="4267"/>
                        <a:pt x="40372" y="5931"/>
                      </a:cubicBezTo>
                      <a:cubicBezTo>
                        <a:pt x="37901" y="6426"/>
                        <a:pt x="35119" y="5745"/>
                        <a:pt x="32958" y="4448"/>
                      </a:cubicBezTo>
                      <a:cubicBezTo>
                        <a:pt x="32131" y="3951"/>
                        <a:pt x="31269" y="1792"/>
                        <a:pt x="30734" y="2595"/>
                      </a:cubicBezTo>
                      <a:cubicBezTo>
                        <a:pt x="28488" y="5969"/>
                        <a:pt x="25093" y="9342"/>
                        <a:pt x="21095" y="10009"/>
                      </a:cubicBezTo>
                      <a:cubicBezTo>
                        <a:pt x="14803" y="11059"/>
                        <a:pt x="6017" y="12146"/>
                        <a:pt x="2190" y="7043"/>
                      </a:cubicBezTo>
                      <a:cubicBezTo>
                        <a:pt x="1294" y="5848"/>
                        <a:pt x="-719" y="4022"/>
                        <a:pt x="336" y="2965"/>
                      </a:cubicBezTo>
                      <a:cubicBezTo>
                        <a:pt x="2056" y="1243"/>
                        <a:pt x="4832" y="1089"/>
                        <a:pt x="7009" y="0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88888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8" name="Shape 398"/>
                <p:cNvSpPr/>
                <p:nvPr/>
              </p:nvSpPr>
              <p:spPr>
                <a:xfrm>
                  <a:off x="6722799" y="2729225"/>
                  <a:ext cx="274250" cy="12418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70" h="49675" extrusionOk="0">
                      <a:moveTo>
                        <a:pt x="10970" y="49675"/>
                      </a:moveTo>
                      <a:cubicBezTo>
                        <a:pt x="-3374" y="40709"/>
                        <a:pt x="590" y="16916"/>
                        <a:pt x="590" y="0"/>
                      </a:cubicBezTo>
                    </a:path>
                  </a:pathLst>
                </a:custGeom>
                <a:noFill/>
                <a:ln w="57150" cap="flat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9" name="Shape 399"/>
                <p:cNvSpPr/>
                <p:nvPr/>
              </p:nvSpPr>
              <p:spPr>
                <a:xfrm>
                  <a:off x="6746825" y="2211380"/>
                  <a:ext cx="1204775" cy="6568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191" h="26275" extrusionOk="0">
                      <a:moveTo>
                        <a:pt x="0" y="6998"/>
                      </a:moveTo>
                      <a:cubicBezTo>
                        <a:pt x="0" y="-2352"/>
                        <a:pt x="19440" y="-890"/>
                        <a:pt x="27803" y="3291"/>
                      </a:cubicBezTo>
                      <a:cubicBezTo>
                        <a:pt x="34856" y="6817"/>
                        <a:pt x="35481" y="17152"/>
                        <a:pt x="40406" y="23309"/>
                      </a:cubicBezTo>
                      <a:cubicBezTo>
                        <a:pt x="42141" y="25478"/>
                        <a:pt x="45708" y="25032"/>
                        <a:pt x="48191" y="26275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88888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400" name="Shape 400"/>
              <p:cNvSpPr/>
              <p:nvPr/>
            </p:nvSpPr>
            <p:spPr>
              <a:xfrm>
                <a:off x="7821850" y="3044325"/>
                <a:ext cx="148300" cy="954575"/>
              </a:xfrm>
              <a:custGeom>
                <a:avLst/>
                <a:gdLst/>
                <a:ahLst/>
                <a:cxnLst/>
                <a:rect l="0" t="0" r="0" b="0"/>
                <a:pathLst>
                  <a:path w="5932" h="38183" extrusionOk="0">
                    <a:moveTo>
                      <a:pt x="5932" y="0"/>
                    </a:moveTo>
                    <a:cubicBezTo>
                      <a:pt x="5932" y="2699"/>
                      <a:pt x="4915" y="5371"/>
                      <a:pt x="3707" y="7785"/>
                    </a:cubicBezTo>
                    <a:cubicBezTo>
                      <a:pt x="1937" y="11323"/>
                      <a:pt x="3587" y="15722"/>
                      <a:pt x="4078" y="19648"/>
                    </a:cubicBezTo>
                    <a:cubicBezTo>
                      <a:pt x="4863" y="25925"/>
                      <a:pt x="2829" y="32525"/>
                      <a:pt x="0" y="38183"/>
                    </a:cubicBezTo>
                  </a:path>
                </a:pathLst>
              </a:custGeom>
              <a:noFill/>
              <a:ln w="57150" cap="flat" cmpd="sng">
                <a:solidFill>
                  <a:srgbClr val="88888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01" name="Shape 401"/>
            <p:cNvSpPr txBox="1"/>
            <p:nvPr/>
          </p:nvSpPr>
          <p:spPr>
            <a:xfrm>
              <a:off x="7715011" y="752669"/>
              <a:ext cx="1380900" cy="30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GB" sz="2400" b="1" dirty="0">
                  <a:solidFill>
                    <a:srgbClr val="888888"/>
                  </a:solidFill>
                </a:rPr>
                <a:t>Athletic Tour</a:t>
              </a:r>
              <a:endParaRPr sz="2400" b="1" dirty="0">
                <a:solidFill>
                  <a:srgbClr val="888888"/>
                </a:solidFill>
              </a:endParaRPr>
            </a:p>
          </p:txBody>
        </p:sp>
      </p:grpSp>
      <p:sp>
        <p:nvSpPr>
          <p:cNvPr id="26" name="Shape 390"/>
          <p:cNvSpPr/>
          <p:nvPr/>
        </p:nvSpPr>
        <p:spPr>
          <a:xfrm>
            <a:off x="6395894" y="5103901"/>
            <a:ext cx="45719" cy="186098"/>
          </a:xfrm>
          <a:custGeom>
            <a:avLst/>
            <a:gdLst/>
            <a:ahLst/>
            <a:cxnLst/>
            <a:rect l="0" t="0" r="0" b="0"/>
            <a:pathLst>
              <a:path w="1854" h="23354" extrusionOk="0">
                <a:moveTo>
                  <a:pt x="0" y="0"/>
                </a:moveTo>
                <a:cubicBezTo>
                  <a:pt x="1285" y="7703"/>
                  <a:pt x="1854" y="15545"/>
                  <a:pt x="1854" y="23354"/>
                </a:cubicBezTo>
              </a:path>
            </a:pathLst>
          </a:custGeom>
          <a:noFill/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390"/>
          <p:cNvSpPr/>
          <p:nvPr/>
        </p:nvSpPr>
        <p:spPr>
          <a:xfrm flipH="1">
            <a:off x="6142231" y="5247158"/>
            <a:ext cx="309669" cy="394377"/>
          </a:xfrm>
          <a:custGeom>
            <a:avLst/>
            <a:gdLst/>
            <a:ahLst/>
            <a:cxnLst/>
            <a:rect l="0" t="0" r="0" b="0"/>
            <a:pathLst>
              <a:path w="1854" h="23354" extrusionOk="0">
                <a:moveTo>
                  <a:pt x="0" y="0"/>
                </a:moveTo>
                <a:cubicBezTo>
                  <a:pt x="1285" y="7703"/>
                  <a:pt x="1854" y="15545"/>
                  <a:pt x="1854" y="23354"/>
                </a:cubicBezTo>
              </a:path>
            </a:pathLst>
          </a:custGeom>
          <a:noFill/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7156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332733" y="913200"/>
            <a:ext cx="115052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Upgraded Tour Route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7" name="Shape 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33" y="2120485"/>
            <a:ext cx="5649400" cy="37709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Shape 408"/>
          <p:cNvGrpSpPr/>
          <p:nvPr/>
        </p:nvGrpSpPr>
        <p:grpSpPr>
          <a:xfrm>
            <a:off x="6197997" y="3436772"/>
            <a:ext cx="1186800" cy="1138400"/>
            <a:chOff x="6333486" y="2300904"/>
            <a:chExt cx="890100" cy="853800"/>
          </a:xfrm>
        </p:grpSpPr>
        <p:sp>
          <p:nvSpPr>
            <p:cNvPr id="409" name="Shape 409"/>
            <p:cNvSpPr/>
            <p:nvPr/>
          </p:nvSpPr>
          <p:spPr>
            <a:xfrm>
              <a:off x="6333486" y="2300904"/>
              <a:ext cx="890100" cy="853800"/>
            </a:xfrm>
            <a:prstGeom prst="ellipse">
              <a:avLst/>
            </a:prstGeom>
            <a:solidFill>
              <a:srgbClr val="FBC244"/>
            </a:solidFill>
            <a:ln w="9525" cap="flat" cmpd="sng">
              <a:solidFill>
                <a:srgbClr val="FBC2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10" name="Shape 4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57824" y="2407100"/>
              <a:ext cx="641400" cy="641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1" name="Shape 411"/>
          <p:cNvGrpSpPr/>
          <p:nvPr/>
        </p:nvGrpSpPr>
        <p:grpSpPr>
          <a:xfrm>
            <a:off x="6198031" y="1974739"/>
            <a:ext cx="1186695" cy="1138523"/>
            <a:chOff x="3033950" y="1257601"/>
            <a:chExt cx="1299300" cy="1225800"/>
          </a:xfrm>
        </p:grpSpPr>
        <p:sp>
          <p:nvSpPr>
            <p:cNvPr id="412" name="Shape 412"/>
            <p:cNvSpPr/>
            <p:nvPr/>
          </p:nvSpPr>
          <p:spPr>
            <a:xfrm>
              <a:off x="3033950" y="1257601"/>
              <a:ext cx="1299300" cy="1225800"/>
            </a:xfrm>
            <a:prstGeom prst="ellipse">
              <a:avLst/>
            </a:prstGeom>
            <a:solidFill>
              <a:srgbClr val="FBC244"/>
            </a:solidFill>
            <a:ln w="9525" cap="flat" cmpd="sng">
              <a:solidFill>
                <a:srgbClr val="FBC2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13" name="Shape 4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27902" y="1414802"/>
              <a:ext cx="911400" cy="911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4" name="Shape 414"/>
          <p:cNvSpPr txBox="1"/>
          <p:nvPr/>
        </p:nvSpPr>
        <p:spPr>
          <a:xfrm>
            <a:off x="7384801" y="1974733"/>
            <a:ext cx="2759600" cy="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4800" b="1">
                <a:latin typeface="Trebuchet MS"/>
                <a:ea typeface="Trebuchet MS"/>
                <a:cs typeface="Trebuchet MS"/>
                <a:sym typeface="Trebuchet MS"/>
              </a:rPr>
              <a:t>1 </a:t>
            </a:r>
            <a:r>
              <a:rPr lang="en-GB" sz="3200" b="1">
                <a:latin typeface="Trebuchet MS"/>
                <a:ea typeface="Trebuchet MS"/>
                <a:cs typeface="Trebuchet MS"/>
                <a:sym typeface="Trebuchet MS"/>
              </a:rPr>
              <a:t>hour</a:t>
            </a:r>
            <a:endParaRPr sz="32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7384800" y="3450600"/>
            <a:ext cx="3304000" cy="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4800" b="1">
                <a:latin typeface="Trebuchet MS"/>
                <a:ea typeface="Trebuchet MS"/>
                <a:cs typeface="Trebuchet MS"/>
                <a:sym typeface="Trebuchet MS"/>
              </a:rPr>
              <a:t>1.2 </a:t>
            </a:r>
            <a:r>
              <a:rPr lang="en-GB" sz="3200" b="1">
                <a:latin typeface="Trebuchet MS"/>
                <a:ea typeface="Trebuchet MS"/>
                <a:cs typeface="Trebuchet MS"/>
                <a:sym typeface="Trebuchet MS"/>
              </a:rPr>
              <a:t>miles</a:t>
            </a:r>
            <a:endParaRPr sz="32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7468767" y="4967100"/>
            <a:ext cx="4589600" cy="12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4800" b="1">
                <a:latin typeface="Trebuchet MS"/>
                <a:ea typeface="Trebuchet MS"/>
                <a:cs typeface="Trebuchet MS"/>
                <a:sym typeface="Trebuchet MS"/>
              </a:rPr>
              <a:t>Plenty </a:t>
            </a:r>
            <a:r>
              <a:rPr lang="en-GB" sz="2133" b="1">
                <a:latin typeface="Trebuchet MS"/>
                <a:ea typeface="Trebuchet MS"/>
                <a:cs typeface="Trebuchet MS"/>
                <a:sym typeface="Trebuchet MS"/>
              </a:rPr>
              <a:t>of time for academic and activity inclusions</a:t>
            </a:r>
            <a:endParaRPr sz="2133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17" name="Shape 417"/>
          <p:cNvGrpSpPr/>
          <p:nvPr/>
        </p:nvGrpSpPr>
        <p:grpSpPr>
          <a:xfrm>
            <a:off x="6197997" y="4898672"/>
            <a:ext cx="1186800" cy="1138400"/>
            <a:chOff x="3020848" y="3825929"/>
            <a:chExt cx="890100" cy="853800"/>
          </a:xfrm>
        </p:grpSpPr>
        <p:sp>
          <p:nvSpPr>
            <p:cNvPr id="418" name="Shape 418"/>
            <p:cNvSpPr/>
            <p:nvPr/>
          </p:nvSpPr>
          <p:spPr>
            <a:xfrm>
              <a:off x="3020848" y="3825929"/>
              <a:ext cx="890100" cy="853800"/>
            </a:xfrm>
            <a:prstGeom prst="ellipse">
              <a:avLst/>
            </a:prstGeom>
            <a:solidFill>
              <a:srgbClr val="FBC244"/>
            </a:solidFill>
            <a:ln w="9525" cap="flat" cmpd="sng">
              <a:solidFill>
                <a:srgbClr val="FBC2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19" name="Shape 4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79548" y="3966475"/>
              <a:ext cx="572700" cy="572700"/>
            </a:xfrm>
            <a:prstGeom prst="rect">
              <a:avLst/>
            </a:prstGeom>
            <a:noFill/>
            <a:ln w="9525" cap="flat" cmpd="sng">
              <a:solidFill>
                <a:srgbClr val="FBC244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  <p:extLst>
      <p:ext uri="{BB962C8B-B14F-4D97-AF65-F5344CB8AC3E}">
        <p14:creationId xmlns:p14="http://schemas.microsoft.com/office/powerpoint/2010/main" val="1825214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1077225" y="203002"/>
            <a:ext cx="4218400" cy="7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b="1" dirty="0">
                <a:solidFill>
                  <a:srgbClr val="492F24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Fundamental Need</a:t>
            </a:r>
            <a:endParaRPr b="1" dirty="0">
              <a:solidFill>
                <a:srgbClr val="492F24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grpSp>
        <p:nvGrpSpPr>
          <p:cNvPr id="555" name="Shape 555"/>
          <p:cNvGrpSpPr/>
          <p:nvPr/>
        </p:nvGrpSpPr>
        <p:grpSpPr>
          <a:xfrm>
            <a:off x="458098" y="1756839"/>
            <a:ext cx="6909463" cy="3832146"/>
            <a:chOff x="267375" y="1229525"/>
            <a:chExt cx="3561823" cy="2169468"/>
          </a:xfrm>
        </p:grpSpPr>
        <p:sp>
          <p:nvSpPr>
            <p:cNvPr id="556" name="Shape 556"/>
            <p:cNvSpPr/>
            <p:nvPr/>
          </p:nvSpPr>
          <p:spPr>
            <a:xfrm>
              <a:off x="267375" y="1229525"/>
              <a:ext cx="458700" cy="424500"/>
            </a:xfrm>
            <a:prstGeom prst="ellipse">
              <a:avLst/>
            </a:prstGeom>
            <a:solidFill>
              <a:srgbClr val="FBC244"/>
            </a:solidFill>
            <a:ln w="9525" cap="flat" cmpd="sng">
              <a:solidFill>
                <a:srgbClr val="FBC2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557" name="Shape 5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7537" y="1282575"/>
              <a:ext cx="318375" cy="318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8" name="Shape 558"/>
            <p:cNvSpPr txBox="1"/>
            <p:nvPr/>
          </p:nvSpPr>
          <p:spPr>
            <a:xfrm>
              <a:off x="816900" y="1260650"/>
              <a:ext cx="24306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GB" sz="2400" dirty="0"/>
                <a:t>A true UW experience</a:t>
              </a:r>
              <a:endParaRPr sz="2400" dirty="0"/>
            </a:p>
          </p:txBody>
        </p:sp>
        <p:sp>
          <p:nvSpPr>
            <p:cNvPr id="559" name="Shape 559"/>
            <p:cNvSpPr/>
            <p:nvPr/>
          </p:nvSpPr>
          <p:spPr>
            <a:xfrm>
              <a:off x="267375" y="1805791"/>
              <a:ext cx="458700" cy="424500"/>
            </a:xfrm>
            <a:prstGeom prst="ellipse">
              <a:avLst/>
            </a:prstGeom>
            <a:solidFill>
              <a:srgbClr val="FBC244"/>
            </a:solidFill>
            <a:ln w="9525" cap="flat" cmpd="sng">
              <a:solidFill>
                <a:srgbClr val="FBC2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560" name="Shape 56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7525" y="1858855"/>
              <a:ext cx="318376" cy="318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1" name="Shape 561"/>
            <p:cNvSpPr txBox="1"/>
            <p:nvPr/>
          </p:nvSpPr>
          <p:spPr>
            <a:xfrm>
              <a:off x="816898" y="1818263"/>
              <a:ext cx="30123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GB" sz="2400" dirty="0"/>
                <a:t>Shorten the physical demand when </a:t>
              </a:r>
              <a:r>
                <a:rPr lang="en-GB" sz="2400" dirty="0" smtClean="0"/>
                <a:t>touring @7220</a:t>
              </a:r>
              <a:endParaRPr sz="2400" dirty="0"/>
            </a:p>
          </p:txBody>
        </p:sp>
        <p:sp>
          <p:nvSpPr>
            <p:cNvPr id="562" name="Shape 562"/>
            <p:cNvSpPr/>
            <p:nvPr/>
          </p:nvSpPr>
          <p:spPr>
            <a:xfrm>
              <a:off x="267375" y="2382055"/>
              <a:ext cx="458700" cy="424500"/>
            </a:xfrm>
            <a:prstGeom prst="ellipse">
              <a:avLst/>
            </a:prstGeom>
            <a:solidFill>
              <a:srgbClr val="FBC244"/>
            </a:solidFill>
            <a:ln w="9525" cap="flat" cmpd="sng">
              <a:solidFill>
                <a:srgbClr val="FBC2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563" name="Shape 56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538" y="2435129"/>
              <a:ext cx="318375" cy="318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4" name="Shape 564"/>
            <p:cNvSpPr txBox="1"/>
            <p:nvPr/>
          </p:nvSpPr>
          <p:spPr>
            <a:xfrm>
              <a:off x="816898" y="2397655"/>
              <a:ext cx="26928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GB" sz="2400" dirty="0" err="1"/>
                <a:t>Center</a:t>
              </a:r>
              <a:r>
                <a:rPr lang="en-GB" sz="2400" dirty="0"/>
                <a:t> visits around students</a:t>
              </a:r>
              <a:endParaRPr sz="2400" dirty="0"/>
            </a:p>
          </p:txBody>
        </p:sp>
        <p:grpSp>
          <p:nvGrpSpPr>
            <p:cNvPr id="565" name="Shape 565"/>
            <p:cNvGrpSpPr/>
            <p:nvPr/>
          </p:nvGrpSpPr>
          <p:grpSpPr>
            <a:xfrm>
              <a:off x="267375" y="2974491"/>
              <a:ext cx="458728" cy="424502"/>
              <a:chOff x="311700" y="1774383"/>
              <a:chExt cx="839700" cy="770700"/>
            </a:xfrm>
          </p:grpSpPr>
          <p:sp>
            <p:nvSpPr>
              <p:cNvPr id="566" name="Shape 566"/>
              <p:cNvSpPr/>
              <p:nvPr/>
            </p:nvSpPr>
            <p:spPr>
              <a:xfrm>
                <a:off x="311700" y="1774383"/>
                <a:ext cx="839700" cy="770700"/>
              </a:xfrm>
              <a:prstGeom prst="ellipse">
                <a:avLst/>
              </a:prstGeom>
              <a:solidFill>
                <a:srgbClr val="FBC244"/>
              </a:solidFill>
              <a:ln w="9525" cap="flat" cmpd="sng">
                <a:solidFill>
                  <a:srgbClr val="FBC24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pic>
            <p:nvPicPr>
              <p:cNvPr id="567" name="Shape 56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52600" y="1833209"/>
                <a:ext cx="572700" cy="572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68" name="Shape 568"/>
            <p:cNvSpPr txBox="1"/>
            <p:nvPr/>
          </p:nvSpPr>
          <p:spPr>
            <a:xfrm>
              <a:off x="816898" y="2913898"/>
              <a:ext cx="26928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sz="2400" dirty="0" smtClean="0"/>
                <a:t>Develop Marian H. Rochelle Gateway Center Signature Moment</a:t>
              </a:r>
              <a:endParaRPr sz="2400" dirty="0"/>
            </a:p>
          </p:txBody>
        </p:sp>
      </p:grpSp>
      <p:pic>
        <p:nvPicPr>
          <p:cNvPr id="569" name="Shape 5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01700" y="1082051"/>
            <a:ext cx="3566968" cy="5350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92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1077225" y="203002"/>
            <a:ext cx="4218400" cy="7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b="1" dirty="0" smtClean="0">
                <a:solidFill>
                  <a:srgbClr val="492F24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Yield Strategy</a:t>
            </a:r>
            <a:endParaRPr b="1" dirty="0">
              <a:solidFill>
                <a:srgbClr val="492F24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grpSp>
        <p:nvGrpSpPr>
          <p:cNvPr id="555" name="Shape 555"/>
          <p:cNvGrpSpPr/>
          <p:nvPr/>
        </p:nvGrpSpPr>
        <p:grpSpPr>
          <a:xfrm>
            <a:off x="458098" y="1756837"/>
            <a:ext cx="5781046" cy="3720035"/>
            <a:chOff x="267375" y="1229525"/>
            <a:chExt cx="2980125" cy="1791264"/>
          </a:xfrm>
        </p:grpSpPr>
        <p:sp>
          <p:nvSpPr>
            <p:cNvPr id="556" name="Shape 556"/>
            <p:cNvSpPr/>
            <p:nvPr/>
          </p:nvSpPr>
          <p:spPr>
            <a:xfrm>
              <a:off x="267375" y="1229525"/>
              <a:ext cx="458700" cy="424500"/>
            </a:xfrm>
            <a:prstGeom prst="ellipse">
              <a:avLst/>
            </a:prstGeom>
            <a:solidFill>
              <a:srgbClr val="FBC244"/>
            </a:solidFill>
            <a:ln w="9525" cap="flat" cmpd="sng">
              <a:solidFill>
                <a:srgbClr val="FBC2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557" name="Shape 5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7537" y="1282575"/>
              <a:ext cx="318375" cy="318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8" name="Shape 558"/>
            <p:cNvSpPr txBox="1"/>
            <p:nvPr/>
          </p:nvSpPr>
          <p:spPr>
            <a:xfrm>
              <a:off x="816900" y="1260649"/>
              <a:ext cx="2430600" cy="1760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Launch of Cowboy Joe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2,943 Students Texted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9.5% opt-out</a:t>
              </a:r>
            </a:p>
            <a:p>
              <a:pPr lvl="1"/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Week One engagement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10% unique student engagement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22,360 messages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97% correctly handled by CJ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Knowledge base 1,088 answers</a:t>
              </a:r>
            </a:p>
            <a:p>
              <a:pPr lvl="1"/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Dynamic messaging- student time</a:t>
              </a:r>
              <a:endParaRPr lang="en-GB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sz="24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76" y="1483271"/>
            <a:ext cx="5714998" cy="353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0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7991"/>
            <a:ext cx="12192000" cy="86539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479189"/>
            <a:ext cx="12192000" cy="1528176"/>
          </a:xfrm>
          <a:prstGeom prst="rect">
            <a:avLst/>
          </a:prstGeom>
          <a:solidFill>
            <a:srgbClr val="492F24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127" y="498712"/>
            <a:ext cx="2359942" cy="2506258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8" name="TextBox 7"/>
          <p:cNvSpPr txBox="1"/>
          <p:nvPr/>
        </p:nvSpPr>
        <p:spPr>
          <a:xfrm>
            <a:off x="-5902" y="3612661"/>
            <a:ext cx="12191999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cap="sm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Recruitment Direction</a:t>
            </a:r>
            <a:endParaRPr lang="en-US" sz="6000" cap="sm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585427"/>
            <a:ext cx="121919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cap="small" smtClean="0">
                <a:solidFill>
                  <a:schemeClr val="bg1"/>
                </a:solidFill>
                <a:latin typeface="Book Antiqua" panose="02040602050305030304" pitchFamily="18" charset="0"/>
              </a:rPr>
              <a:t>July 12, </a:t>
            </a:r>
            <a:r>
              <a:rPr lang="en-US" sz="1600" cap="sm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2018</a:t>
            </a:r>
            <a:endParaRPr lang="en-US" sz="1600" cap="small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878" y="5698156"/>
            <a:ext cx="1386038" cy="76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078302"/>
            <a:ext cx="5264989" cy="4754148"/>
          </a:xfrm>
        </p:spPr>
        <p:txBody>
          <a:bodyPr/>
          <a:lstStyle/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17411" y="1078302"/>
            <a:ext cx="5264989" cy="47541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43621"/>
              </p:ext>
            </p:extLst>
          </p:nvPr>
        </p:nvGraphicFramePr>
        <p:xfrm>
          <a:off x="105878" y="106723"/>
          <a:ext cx="11971103" cy="6199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4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8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492F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Enrollment</a:t>
                      </a:r>
                      <a:r>
                        <a:rPr lang="en-US" sz="3600" b="1" baseline="0" dirty="0" smtClean="0">
                          <a:solidFill>
                            <a:srgbClr val="492F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Projections</a:t>
                      </a:r>
                      <a:endParaRPr lang="en-US" sz="3600" b="1" dirty="0" smtClean="0">
                        <a:solidFill>
                          <a:srgbClr val="492F2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4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441">
                <a:tc>
                  <a:txBody>
                    <a:bodyPr/>
                    <a:lstStyle/>
                    <a:p>
                      <a:pPr marL="173038" indent="0">
                        <a:tabLst>
                          <a:tab pos="4227513" algn="l"/>
                        </a:tabLst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year students</a:t>
                      </a:r>
                    </a:p>
                    <a:p>
                      <a:pPr marL="173038" indent="0">
                        <a:tabLst>
                          <a:tab pos="4227513" algn="l"/>
                        </a:tabLst>
                      </a:pP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9CBB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5685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27.27%*</a:t>
                      </a:r>
                      <a:endParaRPr lang="en-US" sz="18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1705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enrolled		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6.5%*</a:t>
                      </a:r>
                      <a:endParaRPr lang="en-US" sz="18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9C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612">
                <a:tc>
                  <a:txBody>
                    <a:bodyPr/>
                    <a:lstStyle/>
                    <a:p>
                      <a:pPr marL="173038" indent="0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Students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D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1779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	        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13.02%*</a:t>
                      </a:r>
                      <a:endParaRPr lang="en-US" sz="18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enrolled			 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21.22%*</a:t>
                      </a:r>
                      <a:endParaRPr lang="en-US" sz="18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514">
                <a:tc>
                  <a:txBody>
                    <a:bodyPr/>
                    <a:lstStyle/>
                    <a:p>
                      <a:pPr marL="1730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Returning Students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9CBB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		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37.2%*</a:t>
                      </a:r>
                      <a:endParaRPr lang="en-US" sz="18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enrolled		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18.69%*</a:t>
                      </a:r>
                      <a:endParaRPr lang="en-US" sz="18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9C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336">
                <a:tc>
                  <a:txBody>
                    <a:bodyPr/>
                    <a:lstStyle/>
                    <a:p>
                      <a:pPr marL="173038" indent="0">
                        <a:tabLst>
                          <a:tab pos="231775" algn="l"/>
                        </a:tabLst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 Students 	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D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2,522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 12.84%*</a:t>
                      </a: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enrolled	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 8.71%*</a:t>
                      </a: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809">
                <a:tc>
                  <a:txBody>
                    <a:bodyPr/>
                    <a:lstStyle/>
                    <a:p>
                      <a:pPr marL="173038" indent="0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First time Freshmen 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9CBB1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1750                                  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~3%^</a:t>
                      </a:r>
                    </a:p>
                    <a:p>
                      <a:pPr marL="1730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9C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548">
                <a:tc>
                  <a:txBody>
                    <a:bodyPr/>
                    <a:lstStyle/>
                    <a:p>
                      <a:pPr marL="1730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Transfers 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DE3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1140                                  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~5%^</a:t>
                      </a:r>
                    </a:p>
                    <a:p>
                      <a:pPr marL="1730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8748">
                <a:tc>
                  <a:txBody>
                    <a:bodyPr/>
                    <a:lstStyle/>
                    <a:p>
                      <a:pPr marL="1730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Federal Total 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9CBB1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12,#00                               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~2.5%^</a:t>
                      </a:r>
                    </a:p>
                    <a:p>
                      <a:pPr marL="1730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9C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55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compared to Fall 2017 enrollment at this time last year.</a:t>
                      </a:r>
                    </a:p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^As compared to Census day Fall 2017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DE3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/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5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Pressing Recruitment objectives</a:t>
            </a:r>
            <a:endParaRPr lang="en-US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3259"/>
            <a:ext cx="6953573" cy="471908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demand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Market developments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California – 127%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increase in enrolled students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Nebraska – 61%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increase in enrolled students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Communications overhaul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Inbound Marketing and redirect campaign </a:t>
            </a:r>
          </a:p>
          <a:p>
            <a:pPr marL="457200" lvl="1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campus lead development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Cross campus integration of lead collection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Centralize name collection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 support to program level recruitment efforts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515" y="2294625"/>
            <a:ext cx="2697193" cy="4045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08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Pressing Recruitment objectives</a:t>
            </a:r>
            <a:endParaRPr lang="en-US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3259"/>
            <a:ext cx="10949796" cy="245633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Systems and Policy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Replace antiquated systems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queues and pathways for follow up and completion of requests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Standardize student experiences across the academic plateau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Review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Remove institutional barriers to student enrollment –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Centralize and empower Policy within the Office of the Registrar</a:t>
            </a:r>
          </a:p>
          <a:p>
            <a:pPr marL="0" indent="0">
              <a:buNone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the Registrar complete overhaul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and revise PDQs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Mandate automation and systemize process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Transcript evaluations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Course Catalog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hape 4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9942" y="2646408"/>
            <a:ext cx="3339454" cy="2817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7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Pressing Recruitment objectives</a:t>
            </a:r>
            <a:endParaRPr lang="en-US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63259"/>
            <a:ext cx="7712989" cy="487407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Campus event revisions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Optimize planning and stakeholder involvement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 of year, focus and implement takeaway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Stackable experiences</a:t>
            </a:r>
          </a:p>
          <a:p>
            <a:pPr marL="0" indent="0">
              <a:buNone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 and focus on daily Campus Visit experience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enrollment yield of daily campus visits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at 44% (56 / 100 seniors who visit decide to not attend)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number of daily campus visits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# of campus tours is 1200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data + tours #s should equal freshmen applications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Utilize campus visit as funnel progression tool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Apply the theory of X+1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hape 4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4101" y="2706241"/>
            <a:ext cx="3733327" cy="282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4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63259"/>
            <a:ext cx="7620000" cy="487407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 and focus on daily Campus Visit experience – Continued</a:t>
            </a:r>
          </a:p>
          <a:p>
            <a:pPr marL="0" indent="0">
              <a:buNone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Build relationships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Know who is visiting before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arrive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Find ways to develop and build upon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Foster belonging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Pronoun use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campus visit engagement</a:t>
            </a:r>
          </a:p>
          <a:p>
            <a:pPr marL="457200" lvl="1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Authenticity of the Student Experience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Where do students spend their time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hape 4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7159" y="2406260"/>
            <a:ext cx="4159425" cy="31421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5317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Pressing Recruitment Objectives</a:t>
            </a:r>
            <a:endParaRPr lang="en-US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48501" y="1262363"/>
            <a:ext cx="11482000" cy="49628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Aft>
                <a:spcPts val="1067"/>
              </a:spcAft>
              <a:buClr>
                <a:schemeClr val="dk1"/>
              </a:buClr>
              <a:buSzPts val="1100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Incorporating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“Alexa” questions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grpSp>
        <p:nvGrpSpPr>
          <p:cNvPr id="155" name="Shape 155"/>
          <p:cNvGrpSpPr/>
          <p:nvPr/>
        </p:nvGrpSpPr>
        <p:grpSpPr>
          <a:xfrm>
            <a:off x="445567" y="1956485"/>
            <a:ext cx="4598807" cy="1017633"/>
            <a:chOff x="4537750" y="1431113"/>
            <a:chExt cx="3449105" cy="763225"/>
          </a:xfrm>
        </p:grpSpPr>
        <p:grpSp>
          <p:nvGrpSpPr>
            <p:cNvPr id="156" name="Shape 156"/>
            <p:cNvGrpSpPr/>
            <p:nvPr/>
          </p:nvGrpSpPr>
          <p:grpSpPr>
            <a:xfrm>
              <a:off x="4754891" y="1431113"/>
              <a:ext cx="3231964" cy="763225"/>
              <a:chOff x="481850" y="1324375"/>
              <a:chExt cx="2976300" cy="763225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481850" y="1324375"/>
                <a:ext cx="2976300" cy="763200"/>
              </a:xfrm>
              <a:prstGeom prst="rect">
                <a:avLst/>
              </a:prstGeom>
              <a:solidFill>
                <a:srgbClr val="FBC244"/>
              </a:solidFill>
              <a:ln w="9525" cap="flat" cmpd="sng">
                <a:solidFill>
                  <a:srgbClr val="FBC24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8" name="Shape 158"/>
              <p:cNvSpPr txBox="1"/>
              <p:nvPr/>
            </p:nvSpPr>
            <p:spPr>
              <a:xfrm>
                <a:off x="690280" y="1331900"/>
                <a:ext cx="2695200" cy="755700"/>
              </a:xfrm>
              <a:prstGeom prst="rect">
                <a:avLst/>
              </a:prstGeom>
              <a:solidFill>
                <a:srgbClr val="FBC244"/>
              </a:solidFill>
              <a:ln w="9525" cap="flat" cmpd="sng">
                <a:solidFill>
                  <a:srgbClr val="FBC24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480"/>
                  </a:spcBef>
                </a:pPr>
                <a:r>
                  <a:rPr lang="en-GB" sz="2133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Where will I sleep?</a:t>
                </a:r>
                <a:endParaRPr sz="2133"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4537750" y="1609925"/>
              <a:ext cx="471000" cy="405600"/>
              <a:chOff x="4002300" y="1367075"/>
              <a:chExt cx="471000" cy="405600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4002300" y="1367075"/>
                <a:ext cx="471000" cy="405600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95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pic>
            <p:nvPicPr>
              <p:cNvPr id="161" name="Shape 161"/>
              <p:cNvPicPr preferRelativeResize="0"/>
              <p:nvPr/>
            </p:nvPicPr>
            <p:blipFill rotWithShape="1">
              <a:blip r:embed="rId3">
                <a:alphaModFix/>
              </a:blip>
              <a:srcRect l="12740" r="-12739"/>
              <a:stretch/>
            </p:blipFill>
            <p:spPr>
              <a:xfrm>
                <a:off x="4111075" y="1410700"/>
                <a:ext cx="318375" cy="3183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2" name="Shape 162"/>
          <p:cNvGrpSpPr/>
          <p:nvPr/>
        </p:nvGrpSpPr>
        <p:grpSpPr>
          <a:xfrm>
            <a:off x="445567" y="3255269"/>
            <a:ext cx="4598807" cy="1017633"/>
            <a:chOff x="4537750" y="1431113"/>
            <a:chExt cx="3449105" cy="763225"/>
          </a:xfrm>
        </p:grpSpPr>
        <p:grpSp>
          <p:nvGrpSpPr>
            <p:cNvPr id="163" name="Shape 163"/>
            <p:cNvGrpSpPr/>
            <p:nvPr/>
          </p:nvGrpSpPr>
          <p:grpSpPr>
            <a:xfrm>
              <a:off x="4754891" y="1431113"/>
              <a:ext cx="3231964" cy="763225"/>
              <a:chOff x="481850" y="1324375"/>
              <a:chExt cx="2976300" cy="763225"/>
            </a:xfrm>
          </p:grpSpPr>
          <p:sp>
            <p:nvSpPr>
              <p:cNvPr id="164" name="Shape 164"/>
              <p:cNvSpPr/>
              <p:nvPr/>
            </p:nvSpPr>
            <p:spPr>
              <a:xfrm>
                <a:off x="481850" y="1324375"/>
                <a:ext cx="2976300" cy="763200"/>
              </a:xfrm>
              <a:prstGeom prst="rect">
                <a:avLst/>
              </a:prstGeom>
              <a:solidFill>
                <a:srgbClr val="FBC244"/>
              </a:solidFill>
              <a:ln w="9525" cap="flat" cmpd="sng">
                <a:solidFill>
                  <a:srgbClr val="FBC24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" name="Shape 165"/>
              <p:cNvSpPr txBox="1"/>
              <p:nvPr/>
            </p:nvSpPr>
            <p:spPr>
              <a:xfrm>
                <a:off x="690280" y="1331900"/>
                <a:ext cx="2695200" cy="755700"/>
              </a:xfrm>
              <a:prstGeom prst="rect">
                <a:avLst/>
              </a:prstGeom>
              <a:solidFill>
                <a:srgbClr val="FBC244"/>
              </a:solidFill>
              <a:ln w="9525" cap="flat" cmpd="sng">
                <a:solidFill>
                  <a:srgbClr val="FBC24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480"/>
                  </a:spcBef>
                </a:pPr>
                <a:r>
                  <a:rPr lang="en-GB" sz="2133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Where will I eat?</a:t>
                </a:r>
                <a:endParaRPr sz="2133"/>
              </a:p>
            </p:txBody>
          </p:sp>
        </p:grpSp>
        <p:grpSp>
          <p:nvGrpSpPr>
            <p:cNvPr id="166" name="Shape 166"/>
            <p:cNvGrpSpPr/>
            <p:nvPr/>
          </p:nvGrpSpPr>
          <p:grpSpPr>
            <a:xfrm>
              <a:off x="4537750" y="1609925"/>
              <a:ext cx="471000" cy="405600"/>
              <a:chOff x="4002300" y="1367075"/>
              <a:chExt cx="471000" cy="405600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4002300" y="1367075"/>
                <a:ext cx="471000" cy="405600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95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pic>
            <p:nvPicPr>
              <p:cNvPr id="168" name="Shape 168"/>
              <p:cNvPicPr preferRelativeResize="0"/>
              <p:nvPr/>
            </p:nvPicPr>
            <p:blipFill rotWithShape="1">
              <a:blip r:embed="rId3">
                <a:alphaModFix/>
              </a:blip>
              <a:srcRect l="12740" r="-12739"/>
              <a:stretch/>
            </p:blipFill>
            <p:spPr>
              <a:xfrm>
                <a:off x="4111075" y="1410700"/>
                <a:ext cx="318375" cy="3183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9" name="Shape 169"/>
          <p:cNvGrpSpPr/>
          <p:nvPr/>
        </p:nvGrpSpPr>
        <p:grpSpPr>
          <a:xfrm>
            <a:off x="445567" y="4544206"/>
            <a:ext cx="4598807" cy="1017633"/>
            <a:chOff x="4537750" y="1431113"/>
            <a:chExt cx="3449105" cy="763225"/>
          </a:xfrm>
        </p:grpSpPr>
        <p:grpSp>
          <p:nvGrpSpPr>
            <p:cNvPr id="170" name="Shape 170"/>
            <p:cNvGrpSpPr/>
            <p:nvPr/>
          </p:nvGrpSpPr>
          <p:grpSpPr>
            <a:xfrm>
              <a:off x="4754891" y="1431113"/>
              <a:ext cx="3231964" cy="763225"/>
              <a:chOff x="481850" y="1324375"/>
              <a:chExt cx="2976300" cy="763225"/>
            </a:xfrm>
          </p:grpSpPr>
          <p:sp>
            <p:nvSpPr>
              <p:cNvPr id="171" name="Shape 171"/>
              <p:cNvSpPr/>
              <p:nvPr/>
            </p:nvSpPr>
            <p:spPr>
              <a:xfrm>
                <a:off x="481850" y="1324375"/>
                <a:ext cx="2976300" cy="763200"/>
              </a:xfrm>
              <a:prstGeom prst="rect">
                <a:avLst/>
              </a:prstGeom>
              <a:solidFill>
                <a:srgbClr val="FBC244"/>
              </a:solidFill>
              <a:ln w="9525" cap="flat" cmpd="sng">
                <a:solidFill>
                  <a:srgbClr val="FBC24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2" name="Shape 172"/>
              <p:cNvSpPr txBox="1"/>
              <p:nvPr/>
            </p:nvSpPr>
            <p:spPr>
              <a:xfrm>
                <a:off x="690280" y="1331900"/>
                <a:ext cx="2695200" cy="755700"/>
              </a:xfrm>
              <a:prstGeom prst="rect">
                <a:avLst/>
              </a:prstGeom>
              <a:solidFill>
                <a:srgbClr val="FBC244"/>
              </a:solidFill>
              <a:ln w="9525" cap="flat" cmpd="sng">
                <a:solidFill>
                  <a:srgbClr val="FBC24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480"/>
                  </a:spcBef>
                </a:pPr>
                <a:r>
                  <a:rPr lang="en-GB" sz="2133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Where will I study?</a:t>
                </a:r>
                <a:endParaRPr sz="2133"/>
              </a:p>
            </p:txBody>
          </p:sp>
        </p:grpSp>
        <p:grpSp>
          <p:nvGrpSpPr>
            <p:cNvPr id="173" name="Shape 173"/>
            <p:cNvGrpSpPr/>
            <p:nvPr/>
          </p:nvGrpSpPr>
          <p:grpSpPr>
            <a:xfrm>
              <a:off x="4537750" y="1609925"/>
              <a:ext cx="471000" cy="405600"/>
              <a:chOff x="4002300" y="1367075"/>
              <a:chExt cx="471000" cy="405600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4002300" y="1367075"/>
                <a:ext cx="471000" cy="405600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95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pic>
            <p:nvPicPr>
              <p:cNvPr id="175" name="Shape 175"/>
              <p:cNvPicPr preferRelativeResize="0"/>
              <p:nvPr/>
            </p:nvPicPr>
            <p:blipFill rotWithShape="1">
              <a:blip r:embed="rId3">
                <a:alphaModFix/>
              </a:blip>
              <a:srcRect l="12740" r="-12739"/>
              <a:stretch/>
            </p:blipFill>
            <p:spPr>
              <a:xfrm>
                <a:off x="4111075" y="1410700"/>
                <a:ext cx="318375" cy="3183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6" name="Shape 176"/>
          <p:cNvGrpSpPr/>
          <p:nvPr/>
        </p:nvGrpSpPr>
        <p:grpSpPr>
          <a:xfrm>
            <a:off x="6089400" y="4554239"/>
            <a:ext cx="4598807" cy="1017617"/>
            <a:chOff x="4537750" y="1431113"/>
            <a:chExt cx="3449105" cy="763213"/>
          </a:xfrm>
        </p:grpSpPr>
        <p:grpSp>
          <p:nvGrpSpPr>
            <p:cNvPr id="177" name="Shape 177"/>
            <p:cNvGrpSpPr/>
            <p:nvPr/>
          </p:nvGrpSpPr>
          <p:grpSpPr>
            <a:xfrm>
              <a:off x="4754891" y="1431113"/>
              <a:ext cx="3231964" cy="763213"/>
              <a:chOff x="481850" y="1324375"/>
              <a:chExt cx="2976300" cy="763213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481850" y="1324375"/>
                <a:ext cx="2976300" cy="763200"/>
              </a:xfrm>
              <a:prstGeom prst="rect">
                <a:avLst/>
              </a:prstGeom>
              <a:solidFill>
                <a:srgbClr val="FBC244"/>
              </a:solidFill>
              <a:ln w="9525" cap="flat" cmpd="sng">
                <a:solidFill>
                  <a:srgbClr val="FBC24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" name="Shape 179"/>
              <p:cNvSpPr txBox="1"/>
              <p:nvPr/>
            </p:nvSpPr>
            <p:spPr>
              <a:xfrm>
                <a:off x="690280" y="1331888"/>
                <a:ext cx="2767800" cy="755700"/>
              </a:xfrm>
              <a:prstGeom prst="rect">
                <a:avLst/>
              </a:prstGeom>
              <a:solidFill>
                <a:srgbClr val="FBC244"/>
              </a:solidFill>
              <a:ln w="9525" cap="flat" cmpd="sng">
                <a:solidFill>
                  <a:srgbClr val="FBC24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480"/>
                  </a:spcBef>
                  <a:buClr>
                    <a:schemeClr val="dk1"/>
                  </a:buClr>
                  <a:buSzPts val="1100"/>
                </a:pPr>
                <a:r>
                  <a:rPr lang="en-GB" sz="2133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How do I choose a field of study?</a:t>
                </a:r>
                <a:endParaRPr sz="2133"/>
              </a:p>
            </p:txBody>
          </p:sp>
        </p:grpSp>
        <p:grpSp>
          <p:nvGrpSpPr>
            <p:cNvPr id="180" name="Shape 180"/>
            <p:cNvGrpSpPr/>
            <p:nvPr/>
          </p:nvGrpSpPr>
          <p:grpSpPr>
            <a:xfrm>
              <a:off x="4537750" y="1609925"/>
              <a:ext cx="471000" cy="405600"/>
              <a:chOff x="4002300" y="1367075"/>
              <a:chExt cx="471000" cy="405600"/>
            </a:xfrm>
          </p:grpSpPr>
          <p:sp>
            <p:nvSpPr>
              <p:cNvPr id="181" name="Shape 181"/>
              <p:cNvSpPr/>
              <p:nvPr/>
            </p:nvSpPr>
            <p:spPr>
              <a:xfrm>
                <a:off x="4002300" y="1367075"/>
                <a:ext cx="471000" cy="405600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95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pic>
            <p:nvPicPr>
              <p:cNvPr id="182" name="Shape 182"/>
              <p:cNvPicPr preferRelativeResize="0"/>
              <p:nvPr/>
            </p:nvPicPr>
            <p:blipFill rotWithShape="1">
              <a:blip r:embed="rId3">
                <a:alphaModFix/>
              </a:blip>
              <a:srcRect l="12740" r="-12739"/>
              <a:stretch/>
            </p:blipFill>
            <p:spPr>
              <a:xfrm>
                <a:off x="4111075" y="1410700"/>
                <a:ext cx="318375" cy="3183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3" name="Shape 183"/>
          <p:cNvGrpSpPr/>
          <p:nvPr/>
        </p:nvGrpSpPr>
        <p:grpSpPr>
          <a:xfrm>
            <a:off x="6089400" y="3240449"/>
            <a:ext cx="4598807" cy="1017633"/>
            <a:chOff x="4537750" y="1431113"/>
            <a:chExt cx="3449105" cy="763225"/>
          </a:xfrm>
        </p:grpSpPr>
        <p:grpSp>
          <p:nvGrpSpPr>
            <p:cNvPr id="184" name="Shape 184"/>
            <p:cNvGrpSpPr/>
            <p:nvPr/>
          </p:nvGrpSpPr>
          <p:grpSpPr>
            <a:xfrm>
              <a:off x="4754891" y="1431113"/>
              <a:ext cx="3231964" cy="763225"/>
              <a:chOff x="481850" y="1324375"/>
              <a:chExt cx="2976300" cy="763225"/>
            </a:xfrm>
          </p:grpSpPr>
          <p:sp>
            <p:nvSpPr>
              <p:cNvPr id="185" name="Shape 185"/>
              <p:cNvSpPr/>
              <p:nvPr/>
            </p:nvSpPr>
            <p:spPr>
              <a:xfrm>
                <a:off x="481850" y="1324375"/>
                <a:ext cx="2976300" cy="763200"/>
              </a:xfrm>
              <a:prstGeom prst="rect">
                <a:avLst/>
              </a:prstGeom>
              <a:solidFill>
                <a:srgbClr val="FBC244"/>
              </a:solidFill>
              <a:ln w="9525" cap="flat" cmpd="sng">
                <a:solidFill>
                  <a:srgbClr val="FBC24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" name="Shape 186"/>
              <p:cNvSpPr txBox="1"/>
              <p:nvPr/>
            </p:nvSpPr>
            <p:spPr>
              <a:xfrm>
                <a:off x="690280" y="1331900"/>
                <a:ext cx="2695200" cy="755700"/>
              </a:xfrm>
              <a:prstGeom prst="rect">
                <a:avLst/>
              </a:prstGeom>
              <a:solidFill>
                <a:srgbClr val="FBC244"/>
              </a:solidFill>
              <a:ln w="9525" cap="flat" cmpd="sng">
                <a:solidFill>
                  <a:srgbClr val="FBC24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480"/>
                  </a:spcBef>
                  <a:buClr>
                    <a:schemeClr val="dk1"/>
                  </a:buClr>
                  <a:buSzPts val="1100"/>
                </a:pPr>
                <a:r>
                  <a:rPr lang="en-GB" sz="2133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How will I get involved and meet new people?</a:t>
                </a:r>
                <a:endParaRPr sz="2133" dirty="0"/>
              </a:p>
            </p:txBody>
          </p:sp>
        </p:grpSp>
        <p:grpSp>
          <p:nvGrpSpPr>
            <p:cNvPr id="187" name="Shape 187"/>
            <p:cNvGrpSpPr/>
            <p:nvPr/>
          </p:nvGrpSpPr>
          <p:grpSpPr>
            <a:xfrm>
              <a:off x="4537750" y="1609925"/>
              <a:ext cx="471000" cy="405600"/>
              <a:chOff x="4002300" y="1367075"/>
              <a:chExt cx="471000" cy="405600"/>
            </a:xfrm>
          </p:grpSpPr>
          <p:sp>
            <p:nvSpPr>
              <p:cNvPr id="188" name="Shape 188"/>
              <p:cNvSpPr/>
              <p:nvPr/>
            </p:nvSpPr>
            <p:spPr>
              <a:xfrm>
                <a:off x="4002300" y="1367075"/>
                <a:ext cx="471000" cy="405600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95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pic>
            <p:nvPicPr>
              <p:cNvPr id="189" name="Shape 189"/>
              <p:cNvPicPr preferRelativeResize="0"/>
              <p:nvPr/>
            </p:nvPicPr>
            <p:blipFill rotWithShape="1">
              <a:blip r:embed="rId3">
                <a:alphaModFix/>
              </a:blip>
              <a:srcRect l="12740" r="-12739"/>
              <a:stretch/>
            </p:blipFill>
            <p:spPr>
              <a:xfrm>
                <a:off x="4111075" y="1410700"/>
                <a:ext cx="318375" cy="3183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0" name="Shape 190"/>
          <p:cNvGrpSpPr/>
          <p:nvPr/>
        </p:nvGrpSpPr>
        <p:grpSpPr>
          <a:xfrm>
            <a:off x="6089501" y="1956485"/>
            <a:ext cx="4598807" cy="1017633"/>
            <a:chOff x="4537750" y="1431113"/>
            <a:chExt cx="3449105" cy="763225"/>
          </a:xfrm>
        </p:grpSpPr>
        <p:grpSp>
          <p:nvGrpSpPr>
            <p:cNvPr id="191" name="Shape 191"/>
            <p:cNvGrpSpPr/>
            <p:nvPr/>
          </p:nvGrpSpPr>
          <p:grpSpPr>
            <a:xfrm>
              <a:off x="4754891" y="1431113"/>
              <a:ext cx="3231964" cy="763225"/>
              <a:chOff x="481850" y="1324375"/>
              <a:chExt cx="2976300" cy="763225"/>
            </a:xfrm>
          </p:grpSpPr>
          <p:sp>
            <p:nvSpPr>
              <p:cNvPr id="192" name="Shape 192"/>
              <p:cNvSpPr/>
              <p:nvPr/>
            </p:nvSpPr>
            <p:spPr>
              <a:xfrm>
                <a:off x="481850" y="1324375"/>
                <a:ext cx="2976300" cy="763200"/>
              </a:xfrm>
              <a:prstGeom prst="rect">
                <a:avLst/>
              </a:prstGeom>
              <a:solidFill>
                <a:srgbClr val="FBC244"/>
              </a:solidFill>
              <a:ln w="9525" cap="flat" cmpd="sng">
                <a:solidFill>
                  <a:srgbClr val="FBC24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" name="Shape 193"/>
              <p:cNvSpPr txBox="1"/>
              <p:nvPr/>
            </p:nvSpPr>
            <p:spPr>
              <a:xfrm>
                <a:off x="690280" y="1331900"/>
                <a:ext cx="2695200" cy="755700"/>
              </a:xfrm>
              <a:prstGeom prst="rect">
                <a:avLst/>
              </a:prstGeom>
              <a:solidFill>
                <a:srgbClr val="FBC244"/>
              </a:solidFill>
              <a:ln w="9525" cap="flat" cmpd="sng">
                <a:solidFill>
                  <a:srgbClr val="FBC24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480"/>
                  </a:spcBef>
                  <a:buClr>
                    <a:schemeClr val="dk1"/>
                  </a:buClr>
                  <a:buSzPts val="1100"/>
                </a:pPr>
                <a:r>
                  <a:rPr lang="en-GB" sz="2133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Who will I study with?</a:t>
                </a:r>
                <a:endParaRPr sz="2133"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537750" y="1609925"/>
              <a:ext cx="471000" cy="405600"/>
              <a:chOff x="4002300" y="1367075"/>
              <a:chExt cx="471000" cy="405600"/>
            </a:xfrm>
          </p:grpSpPr>
          <p:sp>
            <p:nvSpPr>
              <p:cNvPr id="195" name="Shape 195"/>
              <p:cNvSpPr/>
              <p:nvPr/>
            </p:nvSpPr>
            <p:spPr>
              <a:xfrm>
                <a:off x="4002300" y="1367075"/>
                <a:ext cx="471000" cy="405600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95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pic>
            <p:nvPicPr>
              <p:cNvPr id="196" name="Shape 196"/>
              <p:cNvPicPr preferRelativeResize="0"/>
              <p:nvPr/>
            </p:nvPicPr>
            <p:blipFill rotWithShape="1">
              <a:blip r:embed="rId3">
                <a:alphaModFix/>
              </a:blip>
              <a:srcRect l="12740" r="-12739"/>
              <a:stretch/>
            </p:blipFill>
            <p:spPr>
              <a:xfrm>
                <a:off x="4111075" y="1410700"/>
                <a:ext cx="318375" cy="3183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" name="Rectangle 1"/>
          <p:cNvSpPr/>
          <p:nvPr/>
        </p:nvSpPr>
        <p:spPr>
          <a:xfrm>
            <a:off x="590600" y="336351"/>
            <a:ext cx="10334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Energize Daily Campus </a:t>
            </a:r>
            <a:r>
              <a:rPr lang="en-US" sz="4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379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43400" y="179928"/>
            <a:ext cx="115052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GB" b="1" dirty="0">
                <a:solidFill>
                  <a:srgbClr val="492F24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Current Tour Route</a:t>
            </a:r>
            <a:endParaRPr b="1" dirty="0">
              <a:solidFill>
                <a:srgbClr val="492F24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943528"/>
            <a:ext cx="11785600" cy="476948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/>
          <p:nvPr/>
        </p:nvSpPr>
        <p:spPr>
          <a:xfrm>
            <a:off x="3868734" y="4012564"/>
            <a:ext cx="25133" cy="175867"/>
          </a:xfrm>
          <a:custGeom>
            <a:avLst/>
            <a:gdLst/>
            <a:ahLst/>
            <a:cxnLst/>
            <a:rect l="0" t="0" r="0" b="0"/>
            <a:pathLst>
              <a:path w="754" h="5276" extrusionOk="0">
                <a:moveTo>
                  <a:pt x="754" y="0"/>
                </a:moveTo>
                <a:cubicBezTo>
                  <a:pt x="754" y="1777"/>
                  <a:pt x="0" y="3499"/>
                  <a:pt x="0" y="5276"/>
                </a:cubicBezTo>
              </a:path>
            </a:pathLst>
          </a:custGeom>
          <a:noFill/>
          <a:ln w="38100" cap="flat" cmpd="sng">
            <a:solidFill>
              <a:srgbClr val="FBC24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/>
          <p:nvPr/>
        </p:nvSpPr>
        <p:spPr>
          <a:xfrm>
            <a:off x="9043634" y="3816401"/>
            <a:ext cx="376833" cy="615467"/>
          </a:xfrm>
          <a:custGeom>
            <a:avLst/>
            <a:gdLst/>
            <a:ahLst/>
            <a:cxnLst/>
            <a:rect l="0" t="0" r="0" b="0"/>
            <a:pathLst>
              <a:path w="11305" h="18464" extrusionOk="0">
                <a:moveTo>
                  <a:pt x="11305" y="18464"/>
                </a:moveTo>
                <a:cubicBezTo>
                  <a:pt x="10442" y="15013"/>
                  <a:pt x="5907" y="13819"/>
                  <a:pt x="3392" y="11304"/>
                </a:cubicBezTo>
                <a:cubicBezTo>
                  <a:pt x="610" y="8522"/>
                  <a:pt x="1761" y="3518"/>
                  <a:pt x="0" y="0"/>
                </a:cubicBezTo>
              </a:path>
            </a:pathLst>
          </a:custGeom>
          <a:noFill/>
          <a:ln w="57150" cap="flat" cmpd="sng">
            <a:solidFill>
              <a:srgbClr val="FBC24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/>
          <p:nvPr/>
        </p:nvSpPr>
        <p:spPr>
          <a:xfrm>
            <a:off x="4973535" y="3708041"/>
            <a:ext cx="4132900" cy="1287567"/>
          </a:xfrm>
          <a:custGeom>
            <a:avLst/>
            <a:gdLst/>
            <a:ahLst/>
            <a:cxnLst/>
            <a:rect l="0" t="0" r="0" b="0"/>
            <a:pathLst>
              <a:path w="123987" h="38627" extrusionOk="0">
                <a:moveTo>
                  <a:pt x="123987" y="14888"/>
                </a:moveTo>
                <a:cubicBezTo>
                  <a:pt x="119687" y="14888"/>
                  <a:pt x="115392" y="17239"/>
                  <a:pt x="111176" y="16395"/>
                </a:cubicBezTo>
                <a:cubicBezTo>
                  <a:pt x="104896" y="15138"/>
                  <a:pt x="102350" y="6876"/>
                  <a:pt x="96857" y="3583"/>
                </a:cubicBezTo>
                <a:cubicBezTo>
                  <a:pt x="90478" y="-241"/>
                  <a:pt x="82062" y="1699"/>
                  <a:pt x="74625" y="1699"/>
                </a:cubicBezTo>
                <a:cubicBezTo>
                  <a:pt x="71600" y="1699"/>
                  <a:pt x="67397" y="-1474"/>
                  <a:pt x="65581" y="946"/>
                </a:cubicBezTo>
                <a:cubicBezTo>
                  <a:pt x="63319" y="3960"/>
                  <a:pt x="67519" y="9019"/>
                  <a:pt x="65581" y="12250"/>
                </a:cubicBezTo>
                <a:cubicBezTo>
                  <a:pt x="63616" y="15526"/>
                  <a:pt x="56568" y="11077"/>
                  <a:pt x="54277" y="14134"/>
                </a:cubicBezTo>
                <a:cubicBezTo>
                  <a:pt x="51549" y="17775"/>
                  <a:pt x="59854" y="25665"/>
                  <a:pt x="55784" y="27699"/>
                </a:cubicBezTo>
                <a:cubicBezTo>
                  <a:pt x="53200" y="28990"/>
                  <a:pt x="49978" y="27290"/>
                  <a:pt x="47118" y="27699"/>
                </a:cubicBezTo>
                <a:cubicBezTo>
                  <a:pt x="36584" y="29204"/>
                  <a:pt x="25962" y="30098"/>
                  <a:pt x="15465" y="31844"/>
                </a:cubicBezTo>
                <a:cubicBezTo>
                  <a:pt x="10484" y="32672"/>
                  <a:pt x="2650" y="28835"/>
                  <a:pt x="393" y="33352"/>
                </a:cubicBezTo>
                <a:cubicBezTo>
                  <a:pt x="-393" y="34925"/>
                  <a:pt x="393" y="36869"/>
                  <a:pt x="393" y="38627"/>
                </a:cubicBezTo>
              </a:path>
            </a:pathLst>
          </a:custGeom>
          <a:noFill/>
          <a:ln w="57150" cap="flat" cmpd="sng">
            <a:solidFill>
              <a:srgbClr val="FBC24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/>
          <p:nvPr/>
        </p:nvSpPr>
        <p:spPr>
          <a:xfrm>
            <a:off x="3542167" y="3930901"/>
            <a:ext cx="1431900" cy="841567"/>
          </a:xfrm>
          <a:custGeom>
            <a:avLst/>
            <a:gdLst/>
            <a:ahLst/>
            <a:cxnLst/>
            <a:rect l="0" t="0" r="0" b="0"/>
            <a:pathLst>
              <a:path w="42957" h="25247" extrusionOk="0">
                <a:moveTo>
                  <a:pt x="42957" y="25247"/>
                </a:moveTo>
                <a:cubicBezTo>
                  <a:pt x="42957" y="22037"/>
                  <a:pt x="37235" y="22274"/>
                  <a:pt x="34667" y="20348"/>
                </a:cubicBezTo>
                <a:cubicBezTo>
                  <a:pt x="31106" y="17678"/>
                  <a:pt x="34048" y="10683"/>
                  <a:pt x="30899" y="7537"/>
                </a:cubicBezTo>
                <a:cubicBezTo>
                  <a:pt x="27641" y="4281"/>
                  <a:pt x="21940" y="4899"/>
                  <a:pt x="17334" y="4899"/>
                </a:cubicBezTo>
                <a:cubicBezTo>
                  <a:pt x="13227" y="4899"/>
                  <a:pt x="10136" y="0"/>
                  <a:pt x="6029" y="0"/>
                </a:cubicBezTo>
                <a:cubicBezTo>
                  <a:pt x="3517" y="0"/>
                  <a:pt x="1123" y="2275"/>
                  <a:pt x="0" y="4522"/>
                </a:cubicBezTo>
              </a:path>
            </a:pathLst>
          </a:custGeom>
          <a:noFill/>
          <a:ln w="57150" cap="flat" cmpd="sng">
            <a:solidFill>
              <a:srgbClr val="FBC24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/>
          <p:nvPr/>
        </p:nvSpPr>
        <p:spPr>
          <a:xfrm>
            <a:off x="1009321" y="2730863"/>
            <a:ext cx="2967800" cy="1350400"/>
          </a:xfrm>
          <a:custGeom>
            <a:avLst/>
            <a:gdLst/>
            <a:ahLst/>
            <a:cxnLst/>
            <a:rect l="0" t="0" r="0" b="0"/>
            <a:pathLst>
              <a:path w="89034" h="40512" extrusionOk="0">
                <a:moveTo>
                  <a:pt x="76362" y="40512"/>
                </a:moveTo>
                <a:cubicBezTo>
                  <a:pt x="75432" y="33076"/>
                  <a:pt x="66421" y="27426"/>
                  <a:pt x="59029" y="26193"/>
                </a:cubicBezTo>
                <a:cubicBezTo>
                  <a:pt x="56204" y="25722"/>
                  <a:pt x="53574" y="28049"/>
                  <a:pt x="50739" y="28454"/>
                </a:cubicBezTo>
                <a:cubicBezTo>
                  <a:pt x="47608" y="28901"/>
                  <a:pt x="44438" y="26804"/>
                  <a:pt x="41318" y="27324"/>
                </a:cubicBezTo>
                <a:cubicBezTo>
                  <a:pt x="33744" y="28587"/>
                  <a:pt x="25862" y="30338"/>
                  <a:pt x="18333" y="28831"/>
                </a:cubicBezTo>
                <a:cubicBezTo>
                  <a:pt x="11718" y="27507"/>
                  <a:pt x="3127" y="25299"/>
                  <a:pt x="623" y="19034"/>
                </a:cubicBezTo>
                <a:cubicBezTo>
                  <a:pt x="-795" y="15487"/>
                  <a:pt x="542" y="11006"/>
                  <a:pt x="2507" y="7730"/>
                </a:cubicBezTo>
                <a:cubicBezTo>
                  <a:pt x="4529" y="4358"/>
                  <a:pt x="9156" y="1966"/>
                  <a:pt x="13057" y="2454"/>
                </a:cubicBezTo>
                <a:cubicBezTo>
                  <a:pt x="15975" y="2819"/>
                  <a:pt x="18617" y="6562"/>
                  <a:pt x="21347" y="5469"/>
                </a:cubicBezTo>
                <a:cubicBezTo>
                  <a:pt x="24998" y="4008"/>
                  <a:pt x="28042" y="-579"/>
                  <a:pt x="31898" y="193"/>
                </a:cubicBezTo>
                <a:cubicBezTo>
                  <a:pt x="35841" y="982"/>
                  <a:pt x="39764" y="4480"/>
                  <a:pt x="43579" y="3208"/>
                </a:cubicBezTo>
                <a:cubicBezTo>
                  <a:pt x="48634" y="1522"/>
                  <a:pt x="54149" y="71"/>
                  <a:pt x="59405" y="947"/>
                </a:cubicBezTo>
                <a:cubicBezTo>
                  <a:pt x="63284" y="1594"/>
                  <a:pt x="61901" y="8718"/>
                  <a:pt x="64681" y="11498"/>
                </a:cubicBezTo>
                <a:cubicBezTo>
                  <a:pt x="70259" y="17076"/>
                  <a:pt x="84517" y="8210"/>
                  <a:pt x="88043" y="15266"/>
                </a:cubicBezTo>
                <a:cubicBezTo>
                  <a:pt x="91150" y="21482"/>
                  <a:pt x="85782" y="29042"/>
                  <a:pt x="85782" y="35991"/>
                </a:cubicBezTo>
              </a:path>
            </a:pathLst>
          </a:custGeom>
          <a:noFill/>
          <a:ln w="57150" cap="flat" cmpd="sng">
            <a:solidFill>
              <a:srgbClr val="FBC24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/>
          <p:nvPr/>
        </p:nvSpPr>
        <p:spPr>
          <a:xfrm>
            <a:off x="8980701" y="3874023"/>
            <a:ext cx="138167" cy="351700"/>
          </a:xfrm>
          <a:custGeom>
            <a:avLst/>
            <a:gdLst/>
            <a:ahLst/>
            <a:cxnLst/>
            <a:rect l="0" t="0" r="0" b="0"/>
            <a:pathLst>
              <a:path w="4145" h="10551" extrusionOk="0">
                <a:moveTo>
                  <a:pt x="4145" y="10551"/>
                </a:moveTo>
                <a:cubicBezTo>
                  <a:pt x="4145" y="6772"/>
                  <a:pt x="1690" y="3380"/>
                  <a:pt x="0" y="0"/>
                </a:cubicBezTo>
              </a:path>
            </a:pathLst>
          </a:custGeom>
          <a:noFill/>
          <a:ln w="38100" cap="flat" cmpd="sng">
            <a:solidFill>
              <a:srgbClr val="FBC24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/>
          <p:nvPr/>
        </p:nvSpPr>
        <p:spPr>
          <a:xfrm>
            <a:off x="9420334" y="4002962"/>
            <a:ext cx="339133" cy="452167"/>
          </a:xfrm>
          <a:custGeom>
            <a:avLst/>
            <a:gdLst/>
            <a:ahLst/>
            <a:cxnLst/>
            <a:rect l="0" t="0" r="0" b="0"/>
            <a:pathLst>
              <a:path w="10174" h="13565" extrusionOk="0">
                <a:moveTo>
                  <a:pt x="0" y="13565"/>
                </a:moveTo>
                <a:cubicBezTo>
                  <a:pt x="0" y="7913"/>
                  <a:pt x="7646" y="5055"/>
                  <a:pt x="10174" y="0"/>
                </a:cubicBezTo>
              </a:path>
            </a:pathLst>
          </a:custGeom>
          <a:noFill/>
          <a:ln w="57150" cap="flat" cmpd="sng">
            <a:solidFill>
              <a:srgbClr val="FBC24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/>
          <p:nvPr/>
        </p:nvSpPr>
        <p:spPr>
          <a:xfrm>
            <a:off x="9395200" y="4261296"/>
            <a:ext cx="2122733" cy="246667"/>
          </a:xfrm>
          <a:custGeom>
            <a:avLst/>
            <a:gdLst/>
            <a:ahLst/>
            <a:cxnLst/>
            <a:rect l="0" t="0" r="0" b="0"/>
            <a:pathLst>
              <a:path w="63682" h="7400" extrusionOk="0">
                <a:moveTo>
                  <a:pt x="63682" y="7400"/>
                </a:moveTo>
                <a:cubicBezTo>
                  <a:pt x="62272" y="-1056"/>
                  <a:pt x="46921" y="1289"/>
                  <a:pt x="38435" y="2502"/>
                </a:cubicBezTo>
                <a:cubicBezTo>
                  <a:pt x="34509" y="3063"/>
                  <a:pt x="30601" y="-721"/>
                  <a:pt x="26754" y="241"/>
                </a:cubicBezTo>
                <a:cubicBezTo>
                  <a:pt x="23633" y="1022"/>
                  <a:pt x="22270" y="5252"/>
                  <a:pt x="19218" y="6270"/>
                </a:cubicBezTo>
                <a:cubicBezTo>
                  <a:pt x="13067" y="8321"/>
                  <a:pt x="5800" y="6155"/>
                  <a:pt x="0" y="3255"/>
                </a:cubicBezTo>
              </a:path>
            </a:pathLst>
          </a:custGeom>
          <a:noFill/>
          <a:ln w="57150" cap="flat" cmpd="sng">
            <a:solidFill>
              <a:srgbClr val="FBC244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8552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37433" y="228422"/>
            <a:ext cx="115052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GB" b="1" dirty="0" smtClean="0">
                <a:solidFill>
                  <a:srgbClr val="492F24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Current Tour Route</a:t>
            </a:r>
            <a:endParaRPr b="1" dirty="0">
              <a:solidFill>
                <a:srgbClr val="492F24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33" y="1083509"/>
            <a:ext cx="3049686" cy="3968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Shape 223"/>
          <p:cNvGrpSpPr/>
          <p:nvPr/>
        </p:nvGrpSpPr>
        <p:grpSpPr>
          <a:xfrm>
            <a:off x="4027831" y="1083499"/>
            <a:ext cx="1186693" cy="1138523"/>
            <a:chOff x="3033950" y="1257601"/>
            <a:chExt cx="1299300" cy="1225800"/>
          </a:xfrm>
        </p:grpSpPr>
        <p:sp>
          <p:nvSpPr>
            <p:cNvPr id="224" name="Shape 224"/>
            <p:cNvSpPr/>
            <p:nvPr/>
          </p:nvSpPr>
          <p:spPr>
            <a:xfrm>
              <a:off x="3033950" y="1257601"/>
              <a:ext cx="1299300" cy="1225800"/>
            </a:xfrm>
            <a:prstGeom prst="ellipse">
              <a:avLst/>
            </a:prstGeom>
            <a:solidFill>
              <a:srgbClr val="FBC244"/>
            </a:solidFill>
            <a:ln w="9525" cap="flat" cmpd="sng">
              <a:solidFill>
                <a:srgbClr val="FBC2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225" name="Shape 2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27902" y="1414802"/>
              <a:ext cx="911400" cy="911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Shape 226"/>
          <p:cNvSpPr txBox="1"/>
          <p:nvPr/>
        </p:nvSpPr>
        <p:spPr>
          <a:xfrm>
            <a:off x="5083284" y="1225160"/>
            <a:ext cx="2373600" cy="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4800" b="1">
                <a:latin typeface="Trebuchet MS"/>
                <a:ea typeface="Trebuchet MS"/>
                <a:cs typeface="Trebuchet MS"/>
                <a:sym typeface="Trebuchet MS"/>
              </a:rPr>
              <a:t>2 </a:t>
            </a:r>
            <a:r>
              <a:rPr lang="en-GB" sz="3200" b="1">
                <a:latin typeface="Trebuchet MS"/>
                <a:ea typeface="Trebuchet MS"/>
                <a:cs typeface="Trebuchet MS"/>
                <a:sym typeface="Trebuchet MS"/>
              </a:rPr>
              <a:t>hours</a:t>
            </a:r>
            <a:endParaRPr sz="32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5336404" y="2960593"/>
            <a:ext cx="6092400" cy="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4800" b="1">
                <a:latin typeface="Trebuchet MS"/>
                <a:ea typeface="Trebuchet MS"/>
                <a:cs typeface="Trebuchet MS"/>
                <a:sym typeface="Trebuchet MS"/>
              </a:rPr>
              <a:t>&gt;5 </a:t>
            </a:r>
            <a:r>
              <a:rPr lang="en-GB" sz="3200" b="1">
                <a:latin typeface="Trebuchet MS"/>
                <a:ea typeface="Trebuchet MS"/>
                <a:cs typeface="Trebuchet MS"/>
                <a:sym typeface="Trebuchet MS"/>
              </a:rPr>
              <a:t>miles </a:t>
            </a:r>
            <a:endParaRPr sz="32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4027797" y="2818993"/>
            <a:ext cx="1186800" cy="1138400"/>
          </a:xfrm>
          <a:prstGeom prst="ellipse">
            <a:avLst/>
          </a:prstGeom>
          <a:solidFill>
            <a:srgbClr val="FBC244"/>
          </a:solidFill>
          <a:ln w="9525" cap="flat" cmpd="sng">
            <a:solidFill>
              <a:srgbClr val="FBC2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Shape 229"/>
          <p:cNvSpPr/>
          <p:nvPr/>
        </p:nvSpPr>
        <p:spPr>
          <a:xfrm>
            <a:off x="4027797" y="4605299"/>
            <a:ext cx="1186800" cy="1138400"/>
          </a:xfrm>
          <a:prstGeom prst="ellipse">
            <a:avLst/>
          </a:prstGeom>
          <a:solidFill>
            <a:srgbClr val="FBC244"/>
          </a:solidFill>
          <a:ln w="9525" cap="flat" cmpd="sng">
            <a:solidFill>
              <a:srgbClr val="FBC2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3565" y="2960593"/>
            <a:ext cx="855200" cy="8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5336400" y="4605295"/>
            <a:ext cx="609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4800" b="1">
                <a:latin typeface="Trebuchet MS"/>
                <a:ea typeface="Trebuchet MS"/>
                <a:cs typeface="Trebuchet MS"/>
                <a:sym typeface="Trebuchet MS"/>
              </a:rPr>
              <a:t>NO</a:t>
            </a:r>
            <a:r>
              <a:rPr lang="en-GB" sz="2933" b="1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267" b="1">
                <a:latin typeface="Trebuchet MS"/>
                <a:ea typeface="Trebuchet MS"/>
                <a:cs typeface="Trebuchet MS"/>
                <a:sym typeface="Trebuchet MS"/>
              </a:rPr>
              <a:t>time for academic buildings </a:t>
            </a:r>
            <a:endParaRPr sz="2267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2" name="Shape 2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4974" y="4746961"/>
            <a:ext cx="763600" cy="763600"/>
          </a:xfrm>
          <a:prstGeom prst="rect">
            <a:avLst/>
          </a:prstGeom>
          <a:noFill/>
          <a:ln w="9525" cap="flat" cmpd="sng">
            <a:solidFill>
              <a:srgbClr val="FBC244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835244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-Line" id="{46C7858F-A61D-456D-8FE6-B6E3DAF85D2E}" vid="{38ACF808-6BA9-43B1-9A2D-0AF1323659B7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Theme-Line</Template>
  <TotalTime>14484</TotalTime>
  <Words>679</Words>
  <Application>Microsoft Office PowerPoint</Application>
  <PresentationFormat>Widescreen</PresentationFormat>
  <Paragraphs>142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Narrow</vt:lpstr>
      <vt:lpstr>Book Antiqua</vt:lpstr>
      <vt:lpstr>Calibri</vt:lpstr>
      <vt:lpstr>Calibri Light</vt:lpstr>
      <vt:lpstr>Cambria</vt:lpstr>
      <vt:lpstr>Lato</vt:lpstr>
      <vt:lpstr>Trebuchet MS</vt:lpstr>
      <vt:lpstr>Theme-Line</vt:lpstr>
      <vt:lpstr>1_Custom Design</vt:lpstr>
      <vt:lpstr>Custom Design</vt:lpstr>
      <vt:lpstr>PowerPoint Presentation</vt:lpstr>
      <vt:lpstr>PowerPoint Presentation</vt:lpstr>
      <vt:lpstr>Pressing Recruitment objectives</vt:lpstr>
      <vt:lpstr>Pressing Recruitment objectives</vt:lpstr>
      <vt:lpstr>Pressing Recruitment objectives</vt:lpstr>
      <vt:lpstr>PowerPoint Presentation</vt:lpstr>
      <vt:lpstr>Incorporating “Alexa” questions</vt:lpstr>
      <vt:lpstr>Current Tour Route</vt:lpstr>
      <vt:lpstr>Current Tour Route</vt:lpstr>
      <vt:lpstr>What was the most beneficial part of your campus tour?</vt:lpstr>
      <vt:lpstr>Revising the Campus Tour Experience</vt:lpstr>
      <vt:lpstr>Relocation: Benefits of the Student Union</vt:lpstr>
      <vt:lpstr>Location, Space and Immersion into UW Student Life</vt:lpstr>
      <vt:lpstr>Upgraded Tour Route</vt:lpstr>
      <vt:lpstr>Upgraded Tour Route</vt:lpstr>
      <vt:lpstr>Fundamental Need</vt:lpstr>
      <vt:lpstr>Yield Strategy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</dc:title>
  <dc:creator>Jennifer Petty</dc:creator>
  <cp:lastModifiedBy>Kyle Bruce Moore</cp:lastModifiedBy>
  <cp:revision>171</cp:revision>
  <cp:lastPrinted>2018-06-01T17:22:00Z</cp:lastPrinted>
  <dcterms:created xsi:type="dcterms:W3CDTF">2017-08-24T16:53:27Z</dcterms:created>
  <dcterms:modified xsi:type="dcterms:W3CDTF">2018-07-09T23:23:17Z</dcterms:modified>
</cp:coreProperties>
</file>