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4"/>
  </p:notesMasterIdLst>
  <p:handoutMasterIdLst>
    <p:handoutMasterId r:id="rId25"/>
  </p:handoutMasterIdLst>
  <p:sldIdLst>
    <p:sldId id="258" r:id="rId3"/>
    <p:sldId id="259" r:id="rId4"/>
    <p:sldId id="260" r:id="rId5"/>
    <p:sldId id="282" r:id="rId6"/>
    <p:sldId id="283" r:id="rId7"/>
    <p:sldId id="284" r:id="rId8"/>
    <p:sldId id="285" r:id="rId9"/>
    <p:sldId id="261" r:id="rId10"/>
    <p:sldId id="262" r:id="rId11"/>
    <p:sldId id="279" r:id="rId12"/>
    <p:sldId id="280" r:id="rId13"/>
    <p:sldId id="281" r:id="rId14"/>
    <p:sldId id="263" r:id="rId15"/>
    <p:sldId id="264" r:id="rId16"/>
    <p:sldId id="265" r:id="rId17"/>
    <p:sldId id="266" r:id="rId18"/>
    <p:sldId id="267" r:id="rId19"/>
    <p:sldId id="268" r:id="rId20"/>
    <p:sldId id="269" r:id="rId21"/>
    <p:sldId id="278" r:id="rId22"/>
    <p:sldId id="276"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201A"/>
    <a:srgbClr val="5A5512"/>
    <a:srgbClr val="F3B3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1" d="100"/>
          <a:sy n="61" d="100"/>
        </p:scale>
        <p:origin x="1291"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E823891-7189-BA41-A3DD-E01342C8E5E7}" type="datetimeFigureOut">
              <a:rPr lang="en-US" smtClean="0"/>
              <a:t>7/10/2018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AABDE10-8C36-5043-A9A3-922B91D0887D}" type="slidenum">
              <a:rPr lang="en-US" smtClean="0"/>
              <a:t>‹#›</a:t>
            </a:fld>
            <a:endParaRPr lang="en-US"/>
          </a:p>
        </p:txBody>
      </p:sp>
    </p:spTree>
    <p:extLst>
      <p:ext uri="{BB962C8B-B14F-4D97-AF65-F5344CB8AC3E}">
        <p14:creationId xmlns:p14="http://schemas.microsoft.com/office/powerpoint/2010/main" val="15030327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9EADBE-9808-BC4D-9FBA-D42E0E100901}" type="datetimeFigureOut">
              <a:rPr lang="en-US" smtClean="0"/>
              <a:t>7/10/2018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22DE4C-8D77-9B4B-A123-21AEDB639375}" type="slidenum">
              <a:rPr lang="en-US" smtClean="0"/>
              <a:t>‹#›</a:t>
            </a:fld>
            <a:endParaRPr lang="en-US"/>
          </a:p>
        </p:txBody>
      </p:sp>
    </p:spTree>
    <p:extLst>
      <p:ext uri="{BB962C8B-B14F-4D97-AF65-F5344CB8AC3E}">
        <p14:creationId xmlns:p14="http://schemas.microsoft.com/office/powerpoint/2010/main" val="19952671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4400">
                <a:solidFill>
                  <a:schemeClr val="tx1"/>
                </a:solidFill>
                <a:latin typeface="Impact" charset="0"/>
                <a:ea typeface="ＭＳ Ｐゴシック" charset="0"/>
              </a:defRPr>
            </a:lvl1pPr>
            <a:lvl2pPr marL="742950" indent="-285750">
              <a:defRPr sz="4400">
                <a:solidFill>
                  <a:schemeClr val="tx1"/>
                </a:solidFill>
                <a:latin typeface="Impact" charset="0"/>
                <a:ea typeface="ＭＳ Ｐゴシック" charset="0"/>
              </a:defRPr>
            </a:lvl2pPr>
            <a:lvl3pPr marL="1143000" indent="-228600">
              <a:defRPr sz="4400">
                <a:solidFill>
                  <a:schemeClr val="tx1"/>
                </a:solidFill>
                <a:latin typeface="Impact" charset="0"/>
                <a:ea typeface="ＭＳ Ｐゴシック" charset="0"/>
              </a:defRPr>
            </a:lvl3pPr>
            <a:lvl4pPr marL="1600200" indent="-228600">
              <a:defRPr sz="4400">
                <a:solidFill>
                  <a:schemeClr val="tx1"/>
                </a:solidFill>
                <a:latin typeface="Impact" charset="0"/>
                <a:ea typeface="ＭＳ Ｐゴシック" charset="0"/>
              </a:defRPr>
            </a:lvl4pPr>
            <a:lvl5pPr marL="2057400" indent="-228600">
              <a:defRPr sz="4400">
                <a:solidFill>
                  <a:schemeClr val="tx1"/>
                </a:solidFill>
                <a:latin typeface="Impact" charset="0"/>
                <a:ea typeface="ＭＳ Ｐゴシック" charset="0"/>
              </a:defRPr>
            </a:lvl5pPr>
            <a:lvl6pPr marL="2514600" indent="-228600" eaLnBrk="0" fontAlgn="base" hangingPunct="0">
              <a:spcBef>
                <a:spcPct val="0"/>
              </a:spcBef>
              <a:spcAft>
                <a:spcPct val="0"/>
              </a:spcAft>
              <a:defRPr sz="4400">
                <a:solidFill>
                  <a:schemeClr val="tx1"/>
                </a:solidFill>
                <a:latin typeface="Impact" charset="0"/>
                <a:ea typeface="ＭＳ Ｐゴシック" charset="0"/>
              </a:defRPr>
            </a:lvl6pPr>
            <a:lvl7pPr marL="2971800" indent="-228600" eaLnBrk="0" fontAlgn="base" hangingPunct="0">
              <a:spcBef>
                <a:spcPct val="0"/>
              </a:spcBef>
              <a:spcAft>
                <a:spcPct val="0"/>
              </a:spcAft>
              <a:defRPr sz="4400">
                <a:solidFill>
                  <a:schemeClr val="tx1"/>
                </a:solidFill>
                <a:latin typeface="Impact" charset="0"/>
                <a:ea typeface="ＭＳ Ｐゴシック" charset="0"/>
              </a:defRPr>
            </a:lvl7pPr>
            <a:lvl8pPr marL="3429000" indent="-228600" eaLnBrk="0" fontAlgn="base" hangingPunct="0">
              <a:spcBef>
                <a:spcPct val="0"/>
              </a:spcBef>
              <a:spcAft>
                <a:spcPct val="0"/>
              </a:spcAft>
              <a:defRPr sz="4400">
                <a:solidFill>
                  <a:schemeClr val="tx1"/>
                </a:solidFill>
                <a:latin typeface="Impact" charset="0"/>
                <a:ea typeface="ＭＳ Ｐゴシック" charset="0"/>
              </a:defRPr>
            </a:lvl8pPr>
            <a:lvl9pPr marL="3886200" indent="-228600" eaLnBrk="0" fontAlgn="base" hangingPunct="0">
              <a:spcBef>
                <a:spcPct val="0"/>
              </a:spcBef>
              <a:spcAft>
                <a:spcPct val="0"/>
              </a:spcAft>
              <a:defRPr sz="4400">
                <a:solidFill>
                  <a:schemeClr val="tx1"/>
                </a:solidFill>
                <a:latin typeface="Impact" charset="0"/>
                <a:ea typeface="ＭＳ Ｐゴシック" charset="0"/>
              </a:defRPr>
            </a:lvl9pPr>
          </a:lstStyle>
          <a:p>
            <a:fld id="{6D4A47CA-E380-4D4A-86CB-974A4F3AA72D}" type="slidenum">
              <a:rPr lang="en-US" sz="1200">
                <a:latin typeface="Times New Roman" charset="0"/>
              </a:rPr>
              <a:pPr/>
              <a:t>1</a:t>
            </a:fld>
            <a:endParaRPr lang="en-US" sz="1200">
              <a:latin typeface="Times New Roman"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4400">
                <a:solidFill>
                  <a:schemeClr val="tx1"/>
                </a:solidFill>
                <a:latin typeface="Impact" charset="0"/>
                <a:ea typeface="ＭＳ Ｐゴシック" charset="0"/>
              </a:defRPr>
            </a:lvl1pPr>
            <a:lvl2pPr marL="742950" indent="-285750">
              <a:defRPr sz="4400">
                <a:solidFill>
                  <a:schemeClr val="tx1"/>
                </a:solidFill>
                <a:latin typeface="Impact" charset="0"/>
                <a:ea typeface="ＭＳ Ｐゴシック" charset="0"/>
              </a:defRPr>
            </a:lvl2pPr>
            <a:lvl3pPr marL="1143000" indent="-228600">
              <a:defRPr sz="4400">
                <a:solidFill>
                  <a:schemeClr val="tx1"/>
                </a:solidFill>
                <a:latin typeface="Impact" charset="0"/>
                <a:ea typeface="ＭＳ Ｐゴシック" charset="0"/>
              </a:defRPr>
            </a:lvl3pPr>
            <a:lvl4pPr marL="1600200" indent="-228600">
              <a:defRPr sz="4400">
                <a:solidFill>
                  <a:schemeClr val="tx1"/>
                </a:solidFill>
                <a:latin typeface="Impact" charset="0"/>
                <a:ea typeface="ＭＳ Ｐゴシック" charset="0"/>
              </a:defRPr>
            </a:lvl4pPr>
            <a:lvl5pPr marL="2057400" indent="-228600">
              <a:defRPr sz="4400">
                <a:solidFill>
                  <a:schemeClr val="tx1"/>
                </a:solidFill>
                <a:latin typeface="Impact" charset="0"/>
                <a:ea typeface="ＭＳ Ｐゴシック" charset="0"/>
              </a:defRPr>
            </a:lvl5pPr>
            <a:lvl6pPr marL="2514600" indent="-228600" eaLnBrk="0" fontAlgn="base" hangingPunct="0">
              <a:spcBef>
                <a:spcPct val="0"/>
              </a:spcBef>
              <a:spcAft>
                <a:spcPct val="0"/>
              </a:spcAft>
              <a:defRPr sz="4400">
                <a:solidFill>
                  <a:schemeClr val="tx1"/>
                </a:solidFill>
                <a:latin typeface="Impact" charset="0"/>
                <a:ea typeface="ＭＳ Ｐゴシック" charset="0"/>
              </a:defRPr>
            </a:lvl6pPr>
            <a:lvl7pPr marL="2971800" indent="-228600" eaLnBrk="0" fontAlgn="base" hangingPunct="0">
              <a:spcBef>
                <a:spcPct val="0"/>
              </a:spcBef>
              <a:spcAft>
                <a:spcPct val="0"/>
              </a:spcAft>
              <a:defRPr sz="4400">
                <a:solidFill>
                  <a:schemeClr val="tx1"/>
                </a:solidFill>
                <a:latin typeface="Impact" charset="0"/>
                <a:ea typeface="ＭＳ Ｐゴシック" charset="0"/>
              </a:defRPr>
            </a:lvl7pPr>
            <a:lvl8pPr marL="3429000" indent="-228600" eaLnBrk="0" fontAlgn="base" hangingPunct="0">
              <a:spcBef>
                <a:spcPct val="0"/>
              </a:spcBef>
              <a:spcAft>
                <a:spcPct val="0"/>
              </a:spcAft>
              <a:defRPr sz="4400">
                <a:solidFill>
                  <a:schemeClr val="tx1"/>
                </a:solidFill>
                <a:latin typeface="Impact" charset="0"/>
                <a:ea typeface="ＭＳ Ｐゴシック" charset="0"/>
              </a:defRPr>
            </a:lvl8pPr>
            <a:lvl9pPr marL="3886200" indent="-228600" eaLnBrk="0" fontAlgn="base" hangingPunct="0">
              <a:spcBef>
                <a:spcPct val="0"/>
              </a:spcBef>
              <a:spcAft>
                <a:spcPct val="0"/>
              </a:spcAft>
              <a:defRPr sz="4400">
                <a:solidFill>
                  <a:schemeClr val="tx1"/>
                </a:solidFill>
                <a:latin typeface="Impact" charset="0"/>
                <a:ea typeface="ＭＳ Ｐゴシック" charset="0"/>
              </a:defRPr>
            </a:lvl9pPr>
          </a:lstStyle>
          <a:p>
            <a:fld id="{18E59DBA-0006-3048-9F1C-D3F598AC3BBA}" type="slidenum">
              <a:rPr lang="en-US" sz="1200">
                <a:latin typeface="Times New Roman" charset="0"/>
              </a:rPr>
              <a:pPr/>
              <a:t>2</a:t>
            </a:fld>
            <a:endParaRPr lang="en-US" sz="1200">
              <a:latin typeface="Times New Roman"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4400">
                <a:solidFill>
                  <a:schemeClr val="tx1"/>
                </a:solidFill>
                <a:latin typeface="Impact" charset="0"/>
                <a:ea typeface="ＭＳ Ｐゴシック" charset="0"/>
              </a:defRPr>
            </a:lvl1pPr>
            <a:lvl2pPr marL="742950" indent="-285750">
              <a:defRPr sz="4400">
                <a:solidFill>
                  <a:schemeClr val="tx1"/>
                </a:solidFill>
                <a:latin typeface="Impact" charset="0"/>
                <a:ea typeface="ＭＳ Ｐゴシック" charset="0"/>
              </a:defRPr>
            </a:lvl2pPr>
            <a:lvl3pPr marL="1143000" indent="-228600">
              <a:defRPr sz="4400">
                <a:solidFill>
                  <a:schemeClr val="tx1"/>
                </a:solidFill>
                <a:latin typeface="Impact" charset="0"/>
                <a:ea typeface="ＭＳ Ｐゴシック" charset="0"/>
              </a:defRPr>
            </a:lvl3pPr>
            <a:lvl4pPr marL="1600200" indent="-228600">
              <a:defRPr sz="4400">
                <a:solidFill>
                  <a:schemeClr val="tx1"/>
                </a:solidFill>
                <a:latin typeface="Impact" charset="0"/>
                <a:ea typeface="ＭＳ Ｐゴシック" charset="0"/>
              </a:defRPr>
            </a:lvl4pPr>
            <a:lvl5pPr marL="2057400" indent="-228600">
              <a:defRPr sz="4400">
                <a:solidFill>
                  <a:schemeClr val="tx1"/>
                </a:solidFill>
                <a:latin typeface="Impact" charset="0"/>
                <a:ea typeface="ＭＳ Ｐゴシック" charset="0"/>
              </a:defRPr>
            </a:lvl5pPr>
            <a:lvl6pPr marL="2514600" indent="-228600" eaLnBrk="0" fontAlgn="base" hangingPunct="0">
              <a:spcBef>
                <a:spcPct val="0"/>
              </a:spcBef>
              <a:spcAft>
                <a:spcPct val="0"/>
              </a:spcAft>
              <a:defRPr sz="4400">
                <a:solidFill>
                  <a:schemeClr val="tx1"/>
                </a:solidFill>
                <a:latin typeface="Impact" charset="0"/>
                <a:ea typeface="ＭＳ Ｐゴシック" charset="0"/>
              </a:defRPr>
            </a:lvl6pPr>
            <a:lvl7pPr marL="2971800" indent="-228600" eaLnBrk="0" fontAlgn="base" hangingPunct="0">
              <a:spcBef>
                <a:spcPct val="0"/>
              </a:spcBef>
              <a:spcAft>
                <a:spcPct val="0"/>
              </a:spcAft>
              <a:defRPr sz="4400">
                <a:solidFill>
                  <a:schemeClr val="tx1"/>
                </a:solidFill>
                <a:latin typeface="Impact" charset="0"/>
                <a:ea typeface="ＭＳ Ｐゴシック" charset="0"/>
              </a:defRPr>
            </a:lvl7pPr>
            <a:lvl8pPr marL="3429000" indent="-228600" eaLnBrk="0" fontAlgn="base" hangingPunct="0">
              <a:spcBef>
                <a:spcPct val="0"/>
              </a:spcBef>
              <a:spcAft>
                <a:spcPct val="0"/>
              </a:spcAft>
              <a:defRPr sz="4400">
                <a:solidFill>
                  <a:schemeClr val="tx1"/>
                </a:solidFill>
                <a:latin typeface="Impact" charset="0"/>
                <a:ea typeface="ＭＳ Ｐゴシック" charset="0"/>
              </a:defRPr>
            </a:lvl8pPr>
            <a:lvl9pPr marL="3886200" indent="-228600" eaLnBrk="0" fontAlgn="base" hangingPunct="0">
              <a:spcBef>
                <a:spcPct val="0"/>
              </a:spcBef>
              <a:spcAft>
                <a:spcPct val="0"/>
              </a:spcAft>
              <a:defRPr sz="4400">
                <a:solidFill>
                  <a:schemeClr val="tx1"/>
                </a:solidFill>
                <a:latin typeface="Impact" charset="0"/>
                <a:ea typeface="ＭＳ Ｐゴシック" charset="0"/>
              </a:defRPr>
            </a:lvl9pPr>
          </a:lstStyle>
          <a:p>
            <a:fld id="{F8A8C309-D4F3-8F4E-B3E4-1CA80BD7DC46}" type="slidenum">
              <a:rPr lang="en-US" sz="1200">
                <a:latin typeface="Times New Roman" charset="0"/>
              </a:rPr>
              <a:pPr/>
              <a:t>3</a:t>
            </a:fld>
            <a:endParaRPr lang="en-US" sz="1200">
              <a:latin typeface="Times New Roman"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endParaRPr lang="en-US" dirty="0">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4400">
                <a:solidFill>
                  <a:schemeClr val="tx1"/>
                </a:solidFill>
                <a:latin typeface="Impact" charset="0"/>
                <a:ea typeface="ＭＳ Ｐゴシック" charset="0"/>
              </a:defRPr>
            </a:lvl1pPr>
            <a:lvl2pPr marL="742950" indent="-285750">
              <a:defRPr sz="4400">
                <a:solidFill>
                  <a:schemeClr val="tx1"/>
                </a:solidFill>
                <a:latin typeface="Impact" charset="0"/>
                <a:ea typeface="ＭＳ Ｐゴシック" charset="0"/>
              </a:defRPr>
            </a:lvl2pPr>
            <a:lvl3pPr marL="1143000" indent="-228600">
              <a:defRPr sz="4400">
                <a:solidFill>
                  <a:schemeClr val="tx1"/>
                </a:solidFill>
                <a:latin typeface="Impact" charset="0"/>
                <a:ea typeface="ＭＳ Ｐゴシック" charset="0"/>
              </a:defRPr>
            </a:lvl3pPr>
            <a:lvl4pPr marL="1600200" indent="-228600">
              <a:defRPr sz="4400">
                <a:solidFill>
                  <a:schemeClr val="tx1"/>
                </a:solidFill>
                <a:latin typeface="Impact" charset="0"/>
                <a:ea typeface="ＭＳ Ｐゴシック" charset="0"/>
              </a:defRPr>
            </a:lvl4pPr>
            <a:lvl5pPr marL="2057400" indent="-228600">
              <a:defRPr sz="4400">
                <a:solidFill>
                  <a:schemeClr val="tx1"/>
                </a:solidFill>
                <a:latin typeface="Impact" charset="0"/>
                <a:ea typeface="ＭＳ Ｐゴシック" charset="0"/>
              </a:defRPr>
            </a:lvl5pPr>
            <a:lvl6pPr marL="2514600" indent="-228600" eaLnBrk="0" fontAlgn="base" hangingPunct="0">
              <a:spcBef>
                <a:spcPct val="0"/>
              </a:spcBef>
              <a:spcAft>
                <a:spcPct val="0"/>
              </a:spcAft>
              <a:defRPr sz="4400">
                <a:solidFill>
                  <a:schemeClr val="tx1"/>
                </a:solidFill>
                <a:latin typeface="Impact" charset="0"/>
                <a:ea typeface="ＭＳ Ｐゴシック" charset="0"/>
              </a:defRPr>
            </a:lvl6pPr>
            <a:lvl7pPr marL="2971800" indent="-228600" eaLnBrk="0" fontAlgn="base" hangingPunct="0">
              <a:spcBef>
                <a:spcPct val="0"/>
              </a:spcBef>
              <a:spcAft>
                <a:spcPct val="0"/>
              </a:spcAft>
              <a:defRPr sz="4400">
                <a:solidFill>
                  <a:schemeClr val="tx1"/>
                </a:solidFill>
                <a:latin typeface="Impact" charset="0"/>
                <a:ea typeface="ＭＳ Ｐゴシック" charset="0"/>
              </a:defRPr>
            </a:lvl7pPr>
            <a:lvl8pPr marL="3429000" indent="-228600" eaLnBrk="0" fontAlgn="base" hangingPunct="0">
              <a:spcBef>
                <a:spcPct val="0"/>
              </a:spcBef>
              <a:spcAft>
                <a:spcPct val="0"/>
              </a:spcAft>
              <a:defRPr sz="4400">
                <a:solidFill>
                  <a:schemeClr val="tx1"/>
                </a:solidFill>
                <a:latin typeface="Impact" charset="0"/>
                <a:ea typeface="ＭＳ Ｐゴシック" charset="0"/>
              </a:defRPr>
            </a:lvl8pPr>
            <a:lvl9pPr marL="3886200" indent="-228600" eaLnBrk="0" fontAlgn="base" hangingPunct="0">
              <a:spcBef>
                <a:spcPct val="0"/>
              </a:spcBef>
              <a:spcAft>
                <a:spcPct val="0"/>
              </a:spcAft>
              <a:defRPr sz="4400">
                <a:solidFill>
                  <a:schemeClr val="tx1"/>
                </a:solidFill>
                <a:latin typeface="Impact" charset="0"/>
                <a:ea typeface="ＭＳ Ｐゴシック" charset="0"/>
              </a:defRPr>
            </a:lvl9pPr>
          </a:lstStyle>
          <a:p>
            <a:fld id="{F8A8C309-D4F3-8F4E-B3E4-1CA80BD7DC46}" type="slidenum">
              <a:rPr lang="en-US" sz="1200">
                <a:latin typeface="Times New Roman" charset="0"/>
              </a:rPr>
              <a:pPr/>
              <a:t>4</a:t>
            </a:fld>
            <a:endParaRPr lang="en-US" sz="1200">
              <a:latin typeface="Times New Roman"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endParaRPr lang="en-US" dirty="0">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4400">
                <a:solidFill>
                  <a:schemeClr val="tx1"/>
                </a:solidFill>
                <a:latin typeface="Impact" charset="0"/>
                <a:ea typeface="ＭＳ Ｐゴシック" charset="0"/>
              </a:defRPr>
            </a:lvl1pPr>
            <a:lvl2pPr marL="742950" indent="-285750">
              <a:defRPr sz="4400">
                <a:solidFill>
                  <a:schemeClr val="tx1"/>
                </a:solidFill>
                <a:latin typeface="Impact" charset="0"/>
                <a:ea typeface="ＭＳ Ｐゴシック" charset="0"/>
              </a:defRPr>
            </a:lvl2pPr>
            <a:lvl3pPr marL="1143000" indent="-228600">
              <a:defRPr sz="4400">
                <a:solidFill>
                  <a:schemeClr val="tx1"/>
                </a:solidFill>
                <a:latin typeface="Impact" charset="0"/>
                <a:ea typeface="ＭＳ Ｐゴシック" charset="0"/>
              </a:defRPr>
            </a:lvl3pPr>
            <a:lvl4pPr marL="1600200" indent="-228600">
              <a:defRPr sz="4400">
                <a:solidFill>
                  <a:schemeClr val="tx1"/>
                </a:solidFill>
                <a:latin typeface="Impact" charset="0"/>
                <a:ea typeface="ＭＳ Ｐゴシック" charset="0"/>
              </a:defRPr>
            </a:lvl4pPr>
            <a:lvl5pPr marL="2057400" indent="-228600">
              <a:defRPr sz="4400">
                <a:solidFill>
                  <a:schemeClr val="tx1"/>
                </a:solidFill>
                <a:latin typeface="Impact" charset="0"/>
                <a:ea typeface="ＭＳ Ｐゴシック" charset="0"/>
              </a:defRPr>
            </a:lvl5pPr>
            <a:lvl6pPr marL="2514600" indent="-228600" eaLnBrk="0" fontAlgn="base" hangingPunct="0">
              <a:spcBef>
                <a:spcPct val="0"/>
              </a:spcBef>
              <a:spcAft>
                <a:spcPct val="0"/>
              </a:spcAft>
              <a:defRPr sz="4400">
                <a:solidFill>
                  <a:schemeClr val="tx1"/>
                </a:solidFill>
                <a:latin typeface="Impact" charset="0"/>
                <a:ea typeface="ＭＳ Ｐゴシック" charset="0"/>
              </a:defRPr>
            </a:lvl6pPr>
            <a:lvl7pPr marL="2971800" indent="-228600" eaLnBrk="0" fontAlgn="base" hangingPunct="0">
              <a:spcBef>
                <a:spcPct val="0"/>
              </a:spcBef>
              <a:spcAft>
                <a:spcPct val="0"/>
              </a:spcAft>
              <a:defRPr sz="4400">
                <a:solidFill>
                  <a:schemeClr val="tx1"/>
                </a:solidFill>
                <a:latin typeface="Impact" charset="0"/>
                <a:ea typeface="ＭＳ Ｐゴシック" charset="0"/>
              </a:defRPr>
            </a:lvl7pPr>
            <a:lvl8pPr marL="3429000" indent="-228600" eaLnBrk="0" fontAlgn="base" hangingPunct="0">
              <a:spcBef>
                <a:spcPct val="0"/>
              </a:spcBef>
              <a:spcAft>
                <a:spcPct val="0"/>
              </a:spcAft>
              <a:defRPr sz="4400">
                <a:solidFill>
                  <a:schemeClr val="tx1"/>
                </a:solidFill>
                <a:latin typeface="Impact" charset="0"/>
                <a:ea typeface="ＭＳ Ｐゴシック" charset="0"/>
              </a:defRPr>
            </a:lvl8pPr>
            <a:lvl9pPr marL="3886200" indent="-228600" eaLnBrk="0" fontAlgn="base" hangingPunct="0">
              <a:spcBef>
                <a:spcPct val="0"/>
              </a:spcBef>
              <a:spcAft>
                <a:spcPct val="0"/>
              </a:spcAft>
              <a:defRPr sz="4400">
                <a:solidFill>
                  <a:schemeClr val="tx1"/>
                </a:solidFill>
                <a:latin typeface="Impact" charset="0"/>
                <a:ea typeface="ＭＳ Ｐゴシック" charset="0"/>
              </a:defRPr>
            </a:lvl9pPr>
          </a:lstStyle>
          <a:p>
            <a:fld id="{F8A8C309-D4F3-8F4E-B3E4-1CA80BD7DC46}" type="slidenum">
              <a:rPr lang="en-US" sz="1200">
                <a:latin typeface="Times New Roman" charset="0"/>
              </a:rPr>
              <a:pPr/>
              <a:t>5</a:t>
            </a:fld>
            <a:endParaRPr lang="en-US" sz="1200">
              <a:latin typeface="Times New Roman"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endParaRPr lang="en-US" dirty="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4400">
                <a:solidFill>
                  <a:schemeClr val="tx1"/>
                </a:solidFill>
                <a:latin typeface="Impact" charset="0"/>
                <a:ea typeface="ＭＳ Ｐゴシック" charset="0"/>
              </a:defRPr>
            </a:lvl1pPr>
            <a:lvl2pPr marL="742950" indent="-285750">
              <a:defRPr sz="4400">
                <a:solidFill>
                  <a:schemeClr val="tx1"/>
                </a:solidFill>
                <a:latin typeface="Impact" charset="0"/>
                <a:ea typeface="ＭＳ Ｐゴシック" charset="0"/>
              </a:defRPr>
            </a:lvl2pPr>
            <a:lvl3pPr marL="1143000" indent="-228600">
              <a:defRPr sz="4400">
                <a:solidFill>
                  <a:schemeClr val="tx1"/>
                </a:solidFill>
                <a:latin typeface="Impact" charset="0"/>
                <a:ea typeface="ＭＳ Ｐゴシック" charset="0"/>
              </a:defRPr>
            </a:lvl3pPr>
            <a:lvl4pPr marL="1600200" indent="-228600">
              <a:defRPr sz="4400">
                <a:solidFill>
                  <a:schemeClr val="tx1"/>
                </a:solidFill>
                <a:latin typeface="Impact" charset="0"/>
                <a:ea typeface="ＭＳ Ｐゴシック" charset="0"/>
              </a:defRPr>
            </a:lvl4pPr>
            <a:lvl5pPr marL="2057400" indent="-228600">
              <a:defRPr sz="4400">
                <a:solidFill>
                  <a:schemeClr val="tx1"/>
                </a:solidFill>
                <a:latin typeface="Impact" charset="0"/>
                <a:ea typeface="ＭＳ Ｐゴシック" charset="0"/>
              </a:defRPr>
            </a:lvl5pPr>
            <a:lvl6pPr marL="2514600" indent="-228600" eaLnBrk="0" fontAlgn="base" hangingPunct="0">
              <a:spcBef>
                <a:spcPct val="0"/>
              </a:spcBef>
              <a:spcAft>
                <a:spcPct val="0"/>
              </a:spcAft>
              <a:defRPr sz="4400">
                <a:solidFill>
                  <a:schemeClr val="tx1"/>
                </a:solidFill>
                <a:latin typeface="Impact" charset="0"/>
                <a:ea typeface="ＭＳ Ｐゴシック" charset="0"/>
              </a:defRPr>
            </a:lvl6pPr>
            <a:lvl7pPr marL="2971800" indent="-228600" eaLnBrk="0" fontAlgn="base" hangingPunct="0">
              <a:spcBef>
                <a:spcPct val="0"/>
              </a:spcBef>
              <a:spcAft>
                <a:spcPct val="0"/>
              </a:spcAft>
              <a:defRPr sz="4400">
                <a:solidFill>
                  <a:schemeClr val="tx1"/>
                </a:solidFill>
                <a:latin typeface="Impact" charset="0"/>
                <a:ea typeface="ＭＳ Ｐゴシック" charset="0"/>
              </a:defRPr>
            </a:lvl7pPr>
            <a:lvl8pPr marL="3429000" indent="-228600" eaLnBrk="0" fontAlgn="base" hangingPunct="0">
              <a:spcBef>
                <a:spcPct val="0"/>
              </a:spcBef>
              <a:spcAft>
                <a:spcPct val="0"/>
              </a:spcAft>
              <a:defRPr sz="4400">
                <a:solidFill>
                  <a:schemeClr val="tx1"/>
                </a:solidFill>
                <a:latin typeface="Impact" charset="0"/>
                <a:ea typeface="ＭＳ Ｐゴシック" charset="0"/>
              </a:defRPr>
            </a:lvl8pPr>
            <a:lvl9pPr marL="3886200" indent="-228600" eaLnBrk="0" fontAlgn="base" hangingPunct="0">
              <a:spcBef>
                <a:spcPct val="0"/>
              </a:spcBef>
              <a:spcAft>
                <a:spcPct val="0"/>
              </a:spcAft>
              <a:defRPr sz="4400">
                <a:solidFill>
                  <a:schemeClr val="tx1"/>
                </a:solidFill>
                <a:latin typeface="Impact" charset="0"/>
                <a:ea typeface="ＭＳ Ｐゴシック" charset="0"/>
              </a:defRPr>
            </a:lvl9pPr>
          </a:lstStyle>
          <a:p>
            <a:fld id="{F8A8C309-D4F3-8F4E-B3E4-1CA80BD7DC46}" type="slidenum">
              <a:rPr lang="en-US" sz="1200">
                <a:latin typeface="Times New Roman" charset="0"/>
              </a:rPr>
              <a:pPr/>
              <a:t>6</a:t>
            </a:fld>
            <a:endParaRPr lang="en-US" sz="1200">
              <a:latin typeface="Times New Roman"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endParaRPr lang="en-US" dirty="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4400">
                <a:solidFill>
                  <a:schemeClr val="tx1"/>
                </a:solidFill>
                <a:latin typeface="Impact" charset="0"/>
                <a:ea typeface="ＭＳ Ｐゴシック" charset="0"/>
              </a:defRPr>
            </a:lvl1pPr>
            <a:lvl2pPr marL="742950" indent="-285750">
              <a:defRPr sz="4400">
                <a:solidFill>
                  <a:schemeClr val="tx1"/>
                </a:solidFill>
                <a:latin typeface="Impact" charset="0"/>
                <a:ea typeface="ＭＳ Ｐゴシック" charset="0"/>
              </a:defRPr>
            </a:lvl2pPr>
            <a:lvl3pPr marL="1143000" indent="-228600">
              <a:defRPr sz="4400">
                <a:solidFill>
                  <a:schemeClr val="tx1"/>
                </a:solidFill>
                <a:latin typeface="Impact" charset="0"/>
                <a:ea typeface="ＭＳ Ｐゴシック" charset="0"/>
              </a:defRPr>
            </a:lvl3pPr>
            <a:lvl4pPr marL="1600200" indent="-228600">
              <a:defRPr sz="4400">
                <a:solidFill>
                  <a:schemeClr val="tx1"/>
                </a:solidFill>
                <a:latin typeface="Impact" charset="0"/>
                <a:ea typeface="ＭＳ Ｐゴシック" charset="0"/>
              </a:defRPr>
            </a:lvl4pPr>
            <a:lvl5pPr marL="2057400" indent="-228600">
              <a:defRPr sz="4400">
                <a:solidFill>
                  <a:schemeClr val="tx1"/>
                </a:solidFill>
                <a:latin typeface="Impact" charset="0"/>
                <a:ea typeface="ＭＳ Ｐゴシック" charset="0"/>
              </a:defRPr>
            </a:lvl5pPr>
            <a:lvl6pPr marL="2514600" indent="-228600" eaLnBrk="0" fontAlgn="base" hangingPunct="0">
              <a:spcBef>
                <a:spcPct val="0"/>
              </a:spcBef>
              <a:spcAft>
                <a:spcPct val="0"/>
              </a:spcAft>
              <a:defRPr sz="4400">
                <a:solidFill>
                  <a:schemeClr val="tx1"/>
                </a:solidFill>
                <a:latin typeface="Impact" charset="0"/>
                <a:ea typeface="ＭＳ Ｐゴシック" charset="0"/>
              </a:defRPr>
            </a:lvl6pPr>
            <a:lvl7pPr marL="2971800" indent="-228600" eaLnBrk="0" fontAlgn="base" hangingPunct="0">
              <a:spcBef>
                <a:spcPct val="0"/>
              </a:spcBef>
              <a:spcAft>
                <a:spcPct val="0"/>
              </a:spcAft>
              <a:defRPr sz="4400">
                <a:solidFill>
                  <a:schemeClr val="tx1"/>
                </a:solidFill>
                <a:latin typeface="Impact" charset="0"/>
                <a:ea typeface="ＭＳ Ｐゴシック" charset="0"/>
              </a:defRPr>
            </a:lvl7pPr>
            <a:lvl8pPr marL="3429000" indent="-228600" eaLnBrk="0" fontAlgn="base" hangingPunct="0">
              <a:spcBef>
                <a:spcPct val="0"/>
              </a:spcBef>
              <a:spcAft>
                <a:spcPct val="0"/>
              </a:spcAft>
              <a:defRPr sz="4400">
                <a:solidFill>
                  <a:schemeClr val="tx1"/>
                </a:solidFill>
                <a:latin typeface="Impact" charset="0"/>
                <a:ea typeface="ＭＳ Ｐゴシック" charset="0"/>
              </a:defRPr>
            </a:lvl8pPr>
            <a:lvl9pPr marL="3886200" indent="-228600" eaLnBrk="0" fontAlgn="base" hangingPunct="0">
              <a:spcBef>
                <a:spcPct val="0"/>
              </a:spcBef>
              <a:spcAft>
                <a:spcPct val="0"/>
              </a:spcAft>
              <a:defRPr sz="4400">
                <a:solidFill>
                  <a:schemeClr val="tx1"/>
                </a:solidFill>
                <a:latin typeface="Impact" charset="0"/>
                <a:ea typeface="ＭＳ Ｐゴシック" charset="0"/>
              </a:defRPr>
            </a:lvl9pPr>
          </a:lstStyle>
          <a:p>
            <a:fld id="{F8A8C309-D4F3-8F4E-B3E4-1CA80BD7DC46}" type="slidenum">
              <a:rPr lang="en-US" sz="1200">
                <a:latin typeface="Times New Roman" charset="0"/>
              </a:rPr>
              <a:pPr/>
              <a:t>7</a:t>
            </a:fld>
            <a:endParaRPr lang="en-US" sz="1200">
              <a:latin typeface="Times New Roman"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endParaRPr lang="en-US" dirty="0">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4400">
                <a:solidFill>
                  <a:schemeClr val="tx1"/>
                </a:solidFill>
                <a:latin typeface="Impact" charset="0"/>
                <a:ea typeface="ＭＳ Ｐゴシック" charset="0"/>
              </a:defRPr>
            </a:lvl1pPr>
            <a:lvl2pPr marL="742950" indent="-285750">
              <a:defRPr sz="4400">
                <a:solidFill>
                  <a:schemeClr val="tx1"/>
                </a:solidFill>
                <a:latin typeface="Impact" charset="0"/>
                <a:ea typeface="ＭＳ Ｐゴシック" charset="0"/>
              </a:defRPr>
            </a:lvl2pPr>
            <a:lvl3pPr marL="1143000" indent="-228600">
              <a:defRPr sz="4400">
                <a:solidFill>
                  <a:schemeClr val="tx1"/>
                </a:solidFill>
                <a:latin typeface="Impact" charset="0"/>
                <a:ea typeface="ＭＳ Ｐゴシック" charset="0"/>
              </a:defRPr>
            </a:lvl3pPr>
            <a:lvl4pPr marL="1600200" indent="-228600">
              <a:defRPr sz="4400">
                <a:solidFill>
                  <a:schemeClr val="tx1"/>
                </a:solidFill>
                <a:latin typeface="Impact" charset="0"/>
                <a:ea typeface="ＭＳ Ｐゴシック" charset="0"/>
              </a:defRPr>
            </a:lvl4pPr>
            <a:lvl5pPr marL="2057400" indent="-228600">
              <a:defRPr sz="4400">
                <a:solidFill>
                  <a:schemeClr val="tx1"/>
                </a:solidFill>
                <a:latin typeface="Impact" charset="0"/>
                <a:ea typeface="ＭＳ Ｐゴシック" charset="0"/>
              </a:defRPr>
            </a:lvl5pPr>
            <a:lvl6pPr marL="2514600" indent="-228600" eaLnBrk="0" fontAlgn="base" hangingPunct="0">
              <a:spcBef>
                <a:spcPct val="0"/>
              </a:spcBef>
              <a:spcAft>
                <a:spcPct val="0"/>
              </a:spcAft>
              <a:defRPr sz="4400">
                <a:solidFill>
                  <a:schemeClr val="tx1"/>
                </a:solidFill>
                <a:latin typeface="Impact" charset="0"/>
                <a:ea typeface="ＭＳ Ｐゴシック" charset="0"/>
              </a:defRPr>
            </a:lvl6pPr>
            <a:lvl7pPr marL="2971800" indent="-228600" eaLnBrk="0" fontAlgn="base" hangingPunct="0">
              <a:spcBef>
                <a:spcPct val="0"/>
              </a:spcBef>
              <a:spcAft>
                <a:spcPct val="0"/>
              </a:spcAft>
              <a:defRPr sz="4400">
                <a:solidFill>
                  <a:schemeClr val="tx1"/>
                </a:solidFill>
                <a:latin typeface="Impact" charset="0"/>
                <a:ea typeface="ＭＳ Ｐゴシック" charset="0"/>
              </a:defRPr>
            </a:lvl7pPr>
            <a:lvl8pPr marL="3429000" indent="-228600" eaLnBrk="0" fontAlgn="base" hangingPunct="0">
              <a:spcBef>
                <a:spcPct val="0"/>
              </a:spcBef>
              <a:spcAft>
                <a:spcPct val="0"/>
              </a:spcAft>
              <a:defRPr sz="4400">
                <a:solidFill>
                  <a:schemeClr val="tx1"/>
                </a:solidFill>
                <a:latin typeface="Impact" charset="0"/>
                <a:ea typeface="ＭＳ Ｐゴシック" charset="0"/>
              </a:defRPr>
            </a:lvl8pPr>
            <a:lvl9pPr marL="3886200" indent="-228600" eaLnBrk="0" fontAlgn="base" hangingPunct="0">
              <a:spcBef>
                <a:spcPct val="0"/>
              </a:spcBef>
              <a:spcAft>
                <a:spcPct val="0"/>
              </a:spcAft>
              <a:defRPr sz="4400">
                <a:solidFill>
                  <a:schemeClr val="tx1"/>
                </a:solidFill>
                <a:latin typeface="Impact" charset="0"/>
                <a:ea typeface="ＭＳ Ｐゴシック" charset="0"/>
              </a:defRPr>
            </a:lvl9pPr>
          </a:lstStyle>
          <a:p>
            <a:fld id="{F669FE38-D32F-334E-ABA1-598B6A278533}" type="slidenum">
              <a:rPr lang="en-US" sz="1200">
                <a:latin typeface="Times New Roman" charset="0"/>
              </a:rPr>
              <a:pPr/>
              <a:t>8</a:t>
            </a:fld>
            <a:endParaRPr lang="en-US" sz="1200">
              <a:latin typeface="Times New Roman"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4400">
                <a:solidFill>
                  <a:schemeClr val="tx1"/>
                </a:solidFill>
                <a:latin typeface="Impact" charset="0"/>
                <a:ea typeface="ＭＳ Ｐゴシック" charset="0"/>
              </a:defRPr>
            </a:lvl1pPr>
            <a:lvl2pPr marL="742950" indent="-285750">
              <a:defRPr sz="4400">
                <a:solidFill>
                  <a:schemeClr val="tx1"/>
                </a:solidFill>
                <a:latin typeface="Impact" charset="0"/>
                <a:ea typeface="ＭＳ Ｐゴシック" charset="0"/>
              </a:defRPr>
            </a:lvl2pPr>
            <a:lvl3pPr marL="1143000" indent="-228600">
              <a:defRPr sz="4400">
                <a:solidFill>
                  <a:schemeClr val="tx1"/>
                </a:solidFill>
                <a:latin typeface="Impact" charset="0"/>
                <a:ea typeface="ＭＳ Ｐゴシック" charset="0"/>
              </a:defRPr>
            </a:lvl3pPr>
            <a:lvl4pPr marL="1600200" indent="-228600">
              <a:defRPr sz="4400">
                <a:solidFill>
                  <a:schemeClr val="tx1"/>
                </a:solidFill>
                <a:latin typeface="Impact" charset="0"/>
                <a:ea typeface="ＭＳ Ｐゴシック" charset="0"/>
              </a:defRPr>
            </a:lvl4pPr>
            <a:lvl5pPr marL="2057400" indent="-228600">
              <a:defRPr sz="4400">
                <a:solidFill>
                  <a:schemeClr val="tx1"/>
                </a:solidFill>
                <a:latin typeface="Impact" charset="0"/>
                <a:ea typeface="ＭＳ Ｐゴシック" charset="0"/>
              </a:defRPr>
            </a:lvl5pPr>
            <a:lvl6pPr marL="2514600" indent="-228600" eaLnBrk="0" fontAlgn="base" hangingPunct="0">
              <a:spcBef>
                <a:spcPct val="0"/>
              </a:spcBef>
              <a:spcAft>
                <a:spcPct val="0"/>
              </a:spcAft>
              <a:defRPr sz="4400">
                <a:solidFill>
                  <a:schemeClr val="tx1"/>
                </a:solidFill>
                <a:latin typeface="Impact" charset="0"/>
                <a:ea typeface="ＭＳ Ｐゴシック" charset="0"/>
              </a:defRPr>
            </a:lvl6pPr>
            <a:lvl7pPr marL="2971800" indent="-228600" eaLnBrk="0" fontAlgn="base" hangingPunct="0">
              <a:spcBef>
                <a:spcPct val="0"/>
              </a:spcBef>
              <a:spcAft>
                <a:spcPct val="0"/>
              </a:spcAft>
              <a:defRPr sz="4400">
                <a:solidFill>
                  <a:schemeClr val="tx1"/>
                </a:solidFill>
                <a:latin typeface="Impact" charset="0"/>
                <a:ea typeface="ＭＳ Ｐゴシック" charset="0"/>
              </a:defRPr>
            </a:lvl7pPr>
            <a:lvl8pPr marL="3429000" indent="-228600" eaLnBrk="0" fontAlgn="base" hangingPunct="0">
              <a:spcBef>
                <a:spcPct val="0"/>
              </a:spcBef>
              <a:spcAft>
                <a:spcPct val="0"/>
              </a:spcAft>
              <a:defRPr sz="4400">
                <a:solidFill>
                  <a:schemeClr val="tx1"/>
                </a:solidFill>
                <a:latin typeface="Impact" charset="0"/>
                <a:ea typeface="ＭＳ Ｐゴシック" charset="0"/>
              </a:defRPr>
            </a:lvl8pPr>
            <a:lvl9pPr marL="3886200" indent="-228600" eaLnBrk="0" fontAlgn="base" hangingPunct="0">
              <a:spcBef>
                <a:spcPct val="0"/>
              </a:spcBef>
              <a:spcAft>
                <a:spcPct val="0"/>
              </a:spcAft>
              <a:defRPr sz="4400">
                <a:solidFill>
                  <a:schemeClr val="tx1"/>
                </a:solidFill>
                <a:latin typeface="Impact" charset="0"/>
                <a:ea typeface="ＭＳ Ｐゴシック" charset="0"/>
              </a:defRPr>
            </a:lvl9pPr>
          </a:lstStyle>
          <a:p>
            <a:fld id="{37468686-2F56-3840-A9FA-E258792FD6AB}" type="slidenum">
              <a:rPr lang="en-US" sz="1200">
                <a:latin typeface="Times New Roman" charset="0"/>
              </a:rPr>
              <a:pPr/>
              <a:t>13</a:t>
            </a:fld>
            <a:endParaRPr lang="en-US" sz="1200">
              <a:latin typeface="Times New Roman"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318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95619A6-1AD0-6C45-9B23-CCE0986DA1DA}" type="datetimeFigureOut">
              <a:rPr lang="en-US" smtClean="0"/>
              <a:t>7/10/2018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2520654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95619A6-1AD0-6C45-9B23-CCE0986DA1DA}" type="datetimeFigureOut">
              <a:rPr lang="en-US" smtClean="0"/>
              <a:t>7/10/2018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2570009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4319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905000"/>
            <a:ext cx="3927475" cy="4191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905000"/>
            <a:ext cx="3927475" cy="4191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122555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66395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092950" y="6248400"/>
            <a:ext cx="1905000" cy="457200"/>
          </a:xfrm>
          <a:prstGeom prst="rect">
            <a:avLst/>
          </a:prstGeom>
          <a:ln/>
        </p:spPr>
        <p:txBody>
          <a:bodyPr/>
          <a:lstStyle>
            <a:lvl1pPr>
              <a:defRPr/>
            </a:lvl1pPr>
          </a:lstStyle>
          <a:p>
            <a:fld id="{3964467A-BBCE-864F-A7C7-3E8CDED4D065}" type="slidenum">
              <a:rPr lang="en-US"/>
              <a:pPr/>
              <a:t>‹#›</a:t>
            </a:fld>
            <a:endParaRPr lang="en-US"/>
          </a:p>
        </p:txBody>
      </p:sp>
    </p:spTree>
    <p:extLst>
      <p:ext uri="{BB962C8B-B14F-4D97-AF65-F5344CB8AC3E}">
        <p14:creationId xmlns:p14="http://schemas.microsoft.com/office/powerpoint/2010/main" val="33375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4191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20447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81600" y="2044700"/>
            <a:ext cx="3810000" cy="4114800"/>
          </a:xfrm>
          <a:prstGeom prst="rect">
            <a:avLst/>
          </a:prstGeom>
        </p:spPr>
        <p:txBody>
          <a:bodyPr/>
          <a:lstStyle/>
          <a:p>
            <a:pPr lvl="0"/>
            <a:endParaRPr lang="en-US" noProof="0" smtClean="0"/>
          </a:p>
        </p:txBody>
      </p:sp>
      <p:sp>
        <p:nvSpPr>
          <p:cNvPr id="5" name="Date Placeholder 4"/>
          <p:cNvSpPr>
            <a:spLocks noGrp="1" noChangeArrowheads="1"/>
          </p:cNvSpPr>
          <p:nvPr>
            <p:ph type="dt" sz="half" idx="10"/>
          </p:nvPr>
        </p:nvSpPr>
        <p:spPr>
          <a:xfrm>
            <a:off x="122555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66395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092950" y="6248400"/>
            <a:ext cx="1905000" cy="457200"/>
          </a:xfrm>
          <a:prstGeom prst="rect">
            <a:avLst/>
          </a:prstGeom>
          <a:ln/>
        </p:spPr>
        <p:txBody>
          <a:bodyPr/>
          <a:lstStyle>
            <a:lvl1pPr>
              <a:defRPr/>
            </a:lvl1pPr>
          </a:lstStyle>
          <a:p>
            <a:fld id="{E8AE60CE-F9E4-8942-9F6E-E5A6D914506D}" type="slidenum">
              <a:rPr lang="en-US"/>
              <a:pPr/>
              <a:t>‹#›</a:t>
            </a:fld>
            <a:endParaRPr lang="en-US"/>
          </a:p>
        </p:txBody>
      </p:sp>
    </p:spTree>
    <p:extLst>
      <p:ext uri="{BB962C8B-B14F-4D97-AF65-F5344CB8AC3E}">
        <p14:creationId xmlns:p14="http://schemas.microsoft.com/office/powerpoint/2010/main" val="3919013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19200" y="419100"/>
            <a:ext cx="77724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1219200" y="2044700"/>
            <a:ext cx="7772400" cy="4114800"/>
          </a:xfrm>
          <a:prstGeom prst="rect">
            <a:avLst/>
          </a:prstGeom>
        </p:spPr>
        <p:txBody>
          <a:bodyPr/>
          <a:lstStyle/>
          <a:p>
            <a:pPr lvl="0"/>
            <a:endParaRPr lang="en-US" noProof="0" smtClean="0"/>
          </a:p>
        </p:txBody>
      </p:sp>
      <p:sp>
        <p:nvSpPr>
          <p:cNvPr id="4" name="Rectangle 4"/>
          <p:cNvSpPr>
            <a:spLocks noGrp="1" noChangeArrowheads="1"/>
          </p:cNvSpPr>
          <p:nvPr>
            <p:ph type="dt" sz="half" idx="10"/>
          </p:nvPr>
        </p:nvSpPr>
        <p:spPr>
          <a:xfrm>
            <a:off x="122555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66395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092950" y="6248400"/>
            <a:ext cx="1905000" cy="457200"/>
          </a:xfrm>
          <a:prstGeom prst="rect">
            <a:avLst/>
          </a:prstGeom>
          <a:ln/>
        </p:spPr>
        <p:txBody>
          <a:bodyPr/>
          <a:lstStyle>
            <a:lvl1pPr>
              <a:defRPr/>
            </a:lvl1pPr>
          </a:lstStyle>
          <a:p>
            <a:fld id="{3745F3CA-54F0-1340-A5FB-983A3046611E}" type="slidenum">
              <a:rPr lang="en-US"/>
              <a:pPr/>
              <a:t>‹#›</a:t>
            </a:fld>
            <a:endParaRPr lang="en-US"/>
          </a:p>
        </p:txBody>
      </p:sp>
    </p:spTree>
    <p:extLst>
      <p:ext uri="{BB962C8B-B14F-4D97-AF65-F5344CB8AC3E}">
        <p14:creationId xmlns:p14="http://schemas.microsoft.com/office/powerpoint/2010/main" val="1154266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4191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20447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81600" y="20447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81600" y="41783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1225550" y="6248400"/>
            <a:ext cx="1905000" cy="457200"/>
          </a:xfrm>
          <a:prstGeom prst="rect">
            <a:avLst/>
          </a:prstGeom>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663950" y="6248400"/>
            <a:ext cx="2895600" cy="45720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7092950" y="6248400"/>
            <a:ext cx="1905000" cy="457200"/>
          </a:xfrm>
          <a:prstGeom prst="rect">
            <a:avLst/>
          </a:prstGeom>
          <a:ln/>
        </p:spPr>
        <p:txBody>
          <a:bodyPr/>
          <a:lstStyle>
            <a:lvl1pPr>
              <a:defRPr/>
            </a:lvl1pPr>
          </a:lstStyle>
          <a:p>
            <a:fld id="{637B45D2-DC06-934B-B857-6C8D338E4DE1}" type="slidenum">
              <a:rPr lang="en-US"/>
              <a:pPr/>
              <a:t>‹#›</a:t>
            </a:fld>
            <a:endParaRPr lang="en-US"/>
          </a:p>
        </p:txBody>
      </p:sp>
    </p:spTree>
    <p:extLst>
      <p:ext uri="{BB962C8B-B14F-4D97-AF65-F5344CB8AC3E}">
        <p14:creationId xmlns:p14="http://schemas.microsoft.com/office/powerpoint/2010/main" val="2623262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7/10/2018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3256475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19354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7/10/2018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Tree>
    <p:extLst>
      <p:ext uri="{BB962C8B-B14F-4D97-AF65-F5344CB8AC3E}">
        <p14:creationId xmlns:p14="http://schemas.microsoft.com/office/powerpoint/2010/main" val="446924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7/10/2018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1006655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7/10/2018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3163478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95619A6-1AD0-6C45-9B23-CCE0986DA1DA}" type="datetimeFigureOut">
              <a:rPr lang="en-US" smtClean="0"/>
              <a:t>7/10/2018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962050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7/10/2018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786340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7/10/2018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938279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7/10/2018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229632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7/10/2018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2390400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7/10/2018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3227973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7/10/2018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1434503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ABBED5C-281E-D04B-A242-DC7B480DDB43}" type="datetimeFigureOut">
              <a:rPr lang="en-US" smtClean="0"/>
              <a:t>7/10/2018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7E5A0CD-5DB2-A448-9B00-A28E358BABC7}" type="slidenum">
              <a:rPr lang="en-US" smtClean="0"/>
              <a:t>‹#›</a:t>
            </a:fld>
            <a:endParaRPr lang="en-US"/>
          </a:p>
        </p:txBody>
      </p:sp>
    </p:spTree>
    <p:extLst>
      <p:ext uri="{BB962C8B-B14F-4D97-AF65-F5344CB8AC3E}">
        <p14:creationId xmlns:p14="http://schemas.microsoft.com/office/powerpoint/2010/main" val="191663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4319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905000"/>
            <a:ext cx="3927475" cy="4191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905000"/>
            <a:ext cx="3927475" cy="4191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122555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66395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092950" y="6248400"/>
            <a:ext cx="1905000" cy="457200"/>
          </a:xfrm>
          <a:prstGeom prst="rect">
            <a:avLst/>
          </a:prstGeom>
          <a:ln/>
        </p:spPr>
        <p:txBody>
          <a:bodyPr/>
          <a:lstStyle>
            <a:lvl1pPr>
              <a:defRPr/>
            </a:lvl1pPr>
          </a:lstStyle>
          <a:p>
            <a:fld id="{3964467A-BBCE-864F-A7C7-3E8CDED4D065}" type="slidenum">
              <a:rPr lang="en-US"/>
              <a:pPr/>
              <a:t>‹#›</a:t>
            </a:fld>
            <a:endParaRPr lang="en-US"/>
          </a:p>
        </p:txBody>
      </p:sp>
    </p:spTree>
    <p:extLst>
      <p:ext uri="{BB962C8B-B14F-4D97-AF65-F5344CB8AC3E}">
        <p14:creationId xmlns:p14="http://schemas.microsoft.com/office/powerpoint/2010/main" val="33375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4191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20447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81600" y="2044700"/>
            <a:ext cx="3810000" cy="4114800"/>
          </a:xfrm>
          <a:prstGeom prst="rect">
            <a:avLst/>
          </a:prstGeom>
        </p:spPr>
        <p:txBody>
          <a:bodyPr/>
          <a:lstStyle/>
          <a:p>
            <a:pPr lvl="0"/>
            <a:endParaRPr lang="en-US" noProof="0" smtClean="0"/>
          </a:p>
        </p:txBody>
      </p:sp>
      <p:sp>
        <p:nvSpPr>
          <p:cNvPr id="5" name="Date Placeholder 4"/>
          <p:cNvSpPr>
            <a:spLocks noGrp="1" noChangeArrowheads="1"/>
          </p:cNvSpPr>
          <p:nvPr>
            <p:ph type="dt" sz="half" idx="10"/>
          </p:nvPr>
        </p:nvSpPr>
        <p:spPr>
          <a:xfrm>
            <a:off x="122555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66395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092950" y="6248400"/>
            <a:ext cx="1905000" cy="457200"/>
          </a:xfrm>
          <a:prstGeom prst="rect">
            <a:avLst/>
          </a:prstGeom>
          <a:ln/>
        </p:spPr>
        <p:txBody>
          <a:bodyPr/>
          <a:lstStyle>
            <a:lvl1pPr>
              <a:defRPr/>
            </a:lvl1pPr>
          </a:lstStyle>
          <a:p>
            <a:fld id="{E8AE60CE-F9E4-8942-9F6E-E5A6D914506D}" type="slidenum">
              <a:rPr lang="en-US"/>
              <a:pPr/>
              <a:t>‹#›</a:t>
            </a:fld>
            <a:endParaRPr lang="en-US"/>
          </a:p>
        </p:txBody>
      </p:sp>
    </p:spTree>
    <p:extLst>
      <p:ext uri="{BB962C8B-B14F-4D97-AF65-F5344CB8AC3E}">
        <p14:creationId xmlns:p14="http://schemas.microsoft.com/office/powerpoint/2010/main" val="39190134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19200" y="419100"/>
            <a:ext cx="77724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1219200" y="2044700"/>
            <a:ext cx="7772400" cy="4114800"/>
          </a:xfrm>
          <a:prstGeom prst="rect">
            <a:avLst/>
          </a:prstGeom>
        </p:spPr>
        <p:txBody>
          <a:bodyPr/>
          <a:lstStyle/>
          <a:p>
            <a:pPr lvl="0"/>
            <a:endParaRPr lang="en-US" noProof="0" smtClean="0"/>
          </a:p>
        </p:txBody>
      </p:sp>
      <p:sp>
        <p:nvSpPr>
          <p:cNvPr id="4" name="Rectangle 4"/>
          <p:cNvSpPr>
            <a:spLocks noGrp="1" noChangeArrowheads="1"/>
          </p:cNvSpPr>
          <p:nvPr>
            <p:ph type="dt" sz="half" idx="10"/>
          </p:nvPr>
        </p:nvSpPr>
        <p:spPr>
          <a:xfrm>
            <a:off x="122555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66395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092950" y="6248400"/>
            <a:ext cx="1905000" cy="457200"/>
          </a:xfrm>
          <a:prstGeom prst="rect">
            <a:avLst/>
          </a:prstGeom>
          <a:ln/>
        </p:spPr>
        <p:txBody>
          <a:bodyPr/>
          <a:lstStyle>
            <a:lvl1pPr>
              <a:defRPr/>
            </a:lvl1pPr>
          </a:lstStyle>
          <a:p>
            <a:fld id="{3745F3CA-54F0-1340-A5FB-983A3046611E}" type="slidenum">
              <a:rPr lang="en-US"/>
              <a:pPr/>
              <a:t>‹#›</a:t>
            </a:fld>
            <a:endParaRPr lang="en-US"/>
          </a:p>
        </p:txBody>
      </p:sp>
    </p:spTree>
    <p:extLst>
      <p:ext uri="{BB962C8B-B14F-4D97-AF65-F5344CB8AC3E}">
        <p14:creationId xmlns:p14="http://schemas.microsoft.com/office/powerpoint/2010/main" val="1154266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759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4191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20447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81600" y="20447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81600" y="4178300"/>
            <a:ext cx="38100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1225550" y="6248400"/>
            <a:ext cx="1905000" cy="457200"/>
          </a:xfrm>
          <a:prstGeom prst="rect">
            <a:avLst/>
          </a:prstGeom>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663950" y="6248400"/>
            <a:ext cx="2895600" cy="45720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7092950" y="6248400"/>
            <a:ext cx="1905000" cy="457200"/>
          </a:xfrm>
          <a:prstGeom prst="rect">
            <a:avLst/>
          </a:prstGeom>
          <a:ln/>
        </p:spPr>
        <p:txBody>
          <a:bodyPr/>
          <a:lstStyle>
            <a:lvl1pPr>
              <a:defRPr/>
            </a:lvl1pPr>
          </a:lstStyle>
          <a:p>
            <a:fld id="{637B45D2-DC06-934B-B857-6C8D338E4DE1}" type="slidenum">
              <a:rPr lang="en-US"/>
              <a:pPr/>
              <a:t>‹#›</a:t>
            </a:fld>
            <a:endParaRPr lang="en-US"/>
          </a:p>
        </p:txBody>
      </p:sp>
    </p:spTree>
    <p:extLst>
      <p:ext uri="{BB962C8B-B14F-4D97-AF65-F5344CB8AC3E}">
        <p14:creationId xmlns:p14="http://schemas.microsoft.com/office/powerpoint/2010/main" val="2623262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95619A6-1AD0-6C45-9B23-CCE0986DA1DA}" type="datetimeFigureOut">
              <a:rPr lang="en-US" smtClean="0"/>
              <a:t>7/10/2018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3883400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95619A6-1AD0-6C45-9B23-CCE0986DA1DA}" type="datetimeFigureOut">
              <a:rPr lang="en-US" smtClean="0"/>
              <a:t>7/10/2018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1398002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95619A6-1AD0-6C45-9B23-CCE0986DA1DA}" type="datetimeFigureOut">
              <a:rPr lang="en-US" smtClean="0"/>
              <a:t>7/10/2018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2560123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95619A6-1AD0-6C45-9B23-CCE0986DA1DA}" type="datetimeFigureOut">
              <a:rPr lang="en-US" smtClean="0"/>
              <a:t>7/10/2018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1735228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95619A6-1AD0-6C45-9B23-CCE0986DA1DA}" type="datetimeFigureOut">
              <a:rPr lang="en-US" smtClean="0"/>
              <a:t>7/10/2018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2903091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95619A6-1AD0-6C45-9B23-CCE0986DA1DA}" type="datetimeFigureOut">
              <a:rPr lang="en-US" smtClean="0"/>
              <a:t>7/10/2018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FB0374-A2EC-B245-84D0-2DC6DF66F661}" type="slidenum">
              <a:rPr lang="en-US" smtClean="0"/>
              <a:t>‹#›</a:t>
            </a:fld>
            <a:endParaRPr lang="en-US"/>
          </a:p>
        </p:txBody>
      </p:sp>
    </p:spTree>
    <p:extLst>
      <p:ext uri="{BB962C8B-B14F-4D97-AF65-F5344CB8AC3E}">
        <p14:creationId xmlns:p14="http://schemas.microsoft.com/office/powerpoint/2010/main" val="1235468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2.emf"/><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98282"/>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pic>
        <p:nvPicPr>
          <p:cNvPr id="7" name="Picture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64150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8" r:id="rId12"/>
    <p:sldLayoutId id="2147483689" r:id="rId13"/>
    <p:sldLayoutId id="2147483690" r:id="rId14"/>
    <p:sldLayoutId id="2147483691"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browngold_footer.eps"/>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5957455"/>
            <a:ext cx="9144000" cy="900545"/>
          </a:xfrm>
          <a:prstGeom prst="rect">
            <a:avLst/>
          </a:prstGeom>
        </p:spPr>
      </p:pic>
    </p:spTree>
    <p:extLst>
      <p:ext uri="{BB962C8B-B14F-4D97-AF65-F5344CB8AC3E}">
        <p14:creationId xmlns:p14="http://schemas.microsoft.com/office/powerpoint/2010/main" val="42795111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8431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tViewBook_TWNM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267"/>
            <a:ext cx="9144000" cy="6096000"/>
          </a:xfrm>
          <a:prstGeom prst="rect">
            <a:avLst/>
          </a:prstGeom>
        </p:spPr>
      </p:pic>
    </p:spTree>
    <p:extLst>
      <p:ext uri="{BB962C8B-B14F-4D97-AF65-F5344CB8AC3E}">
        <p14:creationId xmlns:p14="http://schemas.microsoft.com/office/powerpoint/2010/main" val="1519119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B329"/>
        </a:solidFill>
        <a:effectLst/>
      </p:bgPr>
    </p:bg>
    <p:spTree>
      <p:nvGrpSpPr>
        <p:cNvPr id="1" name=""/>
        <p:cNvGrpSpPr/>
        <p:nvPr/>
      </p:nvGrpSpPr>
      <p:grpSpPr>
        <a:xfrm>
          <a:off x="0" y="0"/>
          <a:ext cx="0" cy="0"/>
          <a:chOff x="0" y="0"/>
          <a:chExt cx="0" cy="0"/>
        </a:xfrm>
      </p:grpSpPr>
      <p:pic>
        <p:nvPicPr>
          <p:cNvPr id="4" name="Picture 3" descr="IntViewBookTrifold_TWNM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6096000"/>
          </a:xfrm>
          <a:prstGeom prst="rect">
            <a:avLst/>
          </a:prstGeom>
        </p:spPr>
      </p:pic>
    </p:spTree>
    <p:extLst>
      <p:ext uri="{BB962C8B-B14F-4D97-AF65-F5344CB8AC3E}">
        <p14:creationId xmlns:p14="http://schemas.microsoft.com/office/powerpoint/2010/main" val="2330208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B329"/>
        </a:solidFill>
        <a:effectLst/>
      </p:bgPr>
    </p:bg>
    <p:spTree>
      <p:nvGrpSpPr>
        <p:cNvPr id="1" name=""/>
        <p:cNvGrpSpPr/>
        <p:nvPr/>
      </p:nvGrpSpPr>
      <p:grpSpPr>
        <a:xfrm>
          <a:off x="0" y="0"/>
          <a:ext cx="0" cy="0"/>
          <a:chOff x="0" y="0"/>
          <a:chExt cx="0" cy="0"/>
        </a:xfrm>
      </p:grpSpPr>
      <p:pic>
        <p:nvPicPr>
          <p:cNvPr id="4" name="Picture 3" descr="ScreenWorkflow_TWNM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4936"/>
            <a:ext cx="9144000" cy="6096000"/>
          </a:xfrm>
          <a:prstGeom prst="rect">
            <a:avLst/>
          </a:prstGeom>
        </p:spPr>
      </p:pic>
    </p:spTree>
    <p:extLst>
      <p:ext uri="{BB962C8B-B14F-4D97-AF65-F5344CB8AC3E}">
        <p14:creationId xmlns:p14="http://schemas.microsoft.com/office/powerpoint/2010/main" val="353492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Autofit/>
          </a:bodyPr>
          <a:lstStyle/>
          <a:p>
            <a:r>
              <a:rPr lang="en-US" sz="4000" dirty="0" smtClean="0">
                <a:latin typeface="Courier New"/>
                <a:cs typeface="Courier New"/>
              </a:rPr>
              <a:t>BRAND CAMP AGENDA ITEMS</a:t>
            </a:r>
            <a:endParaRPr lang="en-US" sz="4000" dirty="0">
              <a:latin typeface="Courier New"/>
              <a:cs typeface="Courier New"/>
            </a:endParaRPr>
          </a:p>
        </p:txBody>
      </p:sp>
      <p:sp>
        <p:nvSpPr>
          <p:cNvPr id="12291" name="Rectangle 3"/>
          <p:cNvSpPr>
            <a:spLocks noGrp="1" noChangeArrowheads="1"/>
          </p:cNvSpPr>
          <p:nvPr>
            <p:ph idx="1"/>
          </p:nvPr>
        </p:nvSpPr>
        <p:spPr>
          <a:xfrm>
            <a:off x="457200" y="1299105"/>
            <a:ext cx="8229600" cy="2802670"/>
          </a:xfrm>
        </p:spPr>
        <p:txBody>
          <a:bodyPr/>
          <a:lstStyle/>
          <a:p>
            <a:pPr lvl="0"/>
            <a:r>
              <a:rPr lang="en-US" sz="2400" dirty="0"/>
              <a:t>Campaign theme and concept.</a:t>
            </a:r>
          </a:p>
          <a:p>
            <a:pPr lvl="0"/>
            <a:r>
              <a:rPr lang="en-US" sz="2400" dirty="0"/>
              <a:t>Campaign guide directions on visuals and wording.</a:t>
            </a:r>
          </a:p>
          <a:p>
            <a:pPr lvl="0"/>
            <a:r>
              <a:rPr lang="en-US" sz="2400" dirty="0"/>
              <a:t>Brand portal.</a:t>
            </a:r>
          </a:p>
          <a:p>
            <a:pPr lvl="0"/>
            <a:r>
              <a:rPr lang="en-US" sz="2400" dirty="0"/>
              <a:t>Social media strategy.</a:t>
            </a:r>
          </a:p>
          <a:p>
            <a:pPr lvl="0"/>
            <a:r>
              <a:rPr lang="en-US" sz="2400" dirty="0"/>
              <a:t>Opportunities to participate – websites, content creation, wraps, events, etc.</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7501" y="3894667"/>
            <a:ext cx="3164104" cy="2214872"/>
          </a:xfrm>
          <a:prstGeom prst="rect">
            <a:avLst/>
          </a:prstGeom>
        </p:spPr>
      </p:pic>
    </p:spTree>
    <p:extLst>
      <p:ext uri="{BB962C8B-B14F-4D97-AF65-F5344CB8AC3E}">
        <p14:creationId xmlns:p14="http://schemas.microsoft.com/office/powerpoint/2010/main" val="34181928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z="4000" spc="-300" dirty="0" smtClean="0">
                <a:latin typeface="Courier New"/>
                <a:cs typeface="Courier New"/>
              </a:rPr>
              <a:t>WHAT’S</a:t>
            </a:r>
            <a:r>
              <a:rPr lang="en-US" sz="4000" dirty="0" smtClean="0">
                <a:latin typeface="Courier New"/>
                <a:cs typeface="Courier New"/>
              </a:rPr>
              <a:t> HAPPENING BEFORE SEPT. 14</a:t>
            </a:r>
            <a:endParaRPr lang="en-US" sz="4000" dirty="0">
              <a:latin typeface="Courier New"/>
              <a:cs typeface="Courier New"/>
            </a:endParaRPr>
          </a:p>
        </p:txBody>
      </p:sp>
      <p:sp>
        <p:nvSpPr>
          <p:cNvPr id="27651" name="Rectangle 3"/>
          <p:cNvSpPr>
            <a:spLocks noGrp="1" noChangeArrowheads="1"/>
          </p:cNvSpPr>
          <p:nvPr>
            <p:ph idx="1"/>
          </p:nvPr>
        </p:nvSpPr>
        <p:spPr>
          <a:xfrm>
            <a:off x="457200" y="1698007"/>
            <a:ext cx="8229600" cy="3000994"/>
          </a:xfrm>
        </p:spPr>
        <p:txBody>
          <a:bodyPr/>
          <a:lstStyle/>
          <a:p>
            <a:pPr lvl="0"/>
            <a:r>
              <a:rPr lang="en-US" sz="2400" dirty="0"/>
              <a:t>Admissions materials designed with TWNMC look and feel.</a:t>
            </a:r>
          </a:p>
          <a:p>
            <a:pPr lvl="0"/>
            <a:r>
              <a:rPr lang="en-US" sz="2400" dirty="0"/>
              <a:t>Some digital advertising presence in late August.</a:t>
            </a:r>
          </a:p>
          <a:p>
            <a:pPr lvl="0"/>
            <a:r>
              <a:rPr lang="en-US" sz="2400" dirty="0"/>
              <a:t>Campus banners go up in August.</a:t>
            </a:r>
          </a:p>
          <a:p>
            <a:pPr lvl="0"/>
            <a:r>
              <a:rPr lang="en-US" sz="2400" dirty="0"/>
              <a:t>Campaign video airs on </a:t>
            </a:r>
            <a:r>
              <a:rPr lang="en-US" sz="2400" dirty="0" smtClean="0"/>
              <a:t/>
            </a:r>
            <a:br>
              <a:rPr lang="en-US" sz="2400" dirty="0" smtClean="0"/>
            </a:br>
            <a:r>
              <a:rPr lang="en-US" sz="2400" dirty="0" smtClean="0"/>
              <a:t>TV </a:t>
            </a:r>
            <a:r>
              <a:rPr lang="en-US" sz="2400" dirty="0"/>
              <a:t>during Sept. 1 </a:t>
            </a:r>
            <a:r>
              <a:rPr lang="en-US" sz="2400" dirty="0" smtClean="0"/>
              <a:t/>
            </a:r>
            <a:br>
              <a:rPr lang="en-US" sz="2400" dirty="0" smtClean="0"/>
            </a:br>
            <a:r>
              <a:rPr lang="en-US" sz="2400" dirty="0" smtClean="0"/>
              <a:t>and </a:t>
            </a:r>
            <a:r>
              <a:rPr lang="en-US" sz="2400" dirty="0"/>
              <a:t>Sept. 8 football </a:t>
            </a:r>
            <a:r>
              <a:rPr lang="en-US" sz="2400" dirty="0" smtClean="0"/>
              <a:t/>
            </a:r>
            <a:br>
              <a:rPr lang="en-US" sz="2400" dirty="0" smtClean="0"/>
            </a:br>
            <a:r>
              <a:rPr lang="en-US" sz="2400" dirty="0" smtClean="0"/>
              <a:t>games</a:t>
            </a:r>
            <a:r>
              <a:rPr lang="en-US" sz="2400" dirty="0"/>
              <a:t>.</a:t>
            </a:r>
          </a:p>
        </p:txBody>
      </p:sp>
      <p:pic>
        <p:nvPicPr>
          <p:cNvPr id="2" name="Picture 1" descr="bannersampl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9679" y="3310467"/>
            <a:ext cx="2183465" cy="291128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0333" y="3310467"/>
            <a:ext cx="2183464" cy="2911286"/>
          </a:xfrm>
          <a:prstGeom prst="rect">
            <a:avLst/>
          </a:prstGeom>
        </p:spPr>
      </p:pic>
    </p:spTree>
    <p:extLst>
      <p:ext uri="{BB962C8B-B14F-4D97-AF65-F5344CB8AC3E}">
        <p14:creationId xmlns:p14="http://schemas.microsoft.com/office/powerpoint/2010/main" val="25930130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a:xfrm>
            <a:off x="457200" y="522871"/>
            <a:ext cx="8229600" cy="5266048"/>
          </a:xfrm>
        </p:spPr>
        <p:txBody>
          <a:bodyPr numCol="2" spcCol="274320"/>
          <a:lstStyle/>
          <a:p>
            <a:pPr marL="0" lvl="0" indent="0">
              <a:buNone/>
            </a:pPr>
            <a:r>
              <a:rPr lang="en-US" sz="2800" b="1" dirty="0"/>
              <a:t>PAID </a:t>
            </a:r>
            <a:r>
              <a:rPr lang="en-US" sz="2800" b="1" dirty="0" smtClean="0"/>
              <a:t>MEDIA</a:t>
            </a:r>
          </a:p>
          <a:p>
            <a:pPr lvl="0"/>
            <a:r>
              <a:rPr lang="en-US" sz="2300" dirty="0" smtClean="0"/>
              <a:t>Paid </a:t>
            </a:r>
            <a:r>
              <a:rPr lang="en-US" sz="2300" dirty="0"/>
              <a:t>search – Google, Bing.</a:t>
            </a:r>
          </a:p>
          <a:p>
            <a:pPr lvl="0"/>
            <a:r>
              <a:rPr lang="en-US" sz="2300" dirty="0"/>
              <a:t>YouTube video.</a:t>
            </a:r>
          </a:p>
          <a:p>
            <a:pPr lvl="0"/>
            <a:r>
              <a:rPr lang="en-US" sz="2300" dirty="0"/>
              <a:t>Facebook, </a:t>
            </a:r>
            <a:r>
              <a:rPr lang="en-US" sz="2300" dirty="0" err="1"/>
              <a:t>Instagram</a:t>
            </a:r>
            <a:r>
              <a:rPr lang="en-US" sz="2300" dirty="0"/>
              <a:t>, </a:t>
            </a:r>
            <a:r>
              <a:rPr lang="en-US" sz="2300" dirty="0" err="1"/>
              <a:t>Snapchat</a:t>
            </a:r>
            <a:r>
              <a:rPr lang="en-US" sz="2300" dirty="0"/>
              <a:t>.</a:t>
            </a:r>
          </a:p>
          <a:p>
            <a:pPr lvl="0"/>
            <a:r>
              <a:rPr lang="en-US" sz="2300" dirty="0"/>
              <a:t>Pandora Radio, </a:t>
            </a:r>
            <a:r>
              <a:rPr lang="en-US" sz="2300" dirty="0" err="1"/>
              <a:t>Spotify</a:t>
            </a:r>
            <a:r>
              <a:rPr lang="en-US" sz="2300" dirty="0"/>
              <a:t>.</a:t>
            </a:r>
          </a:p>
          <a:p>
            <a:pPr lvl="0"/>
            <a:r>
              <a:rPr lang="en-US" sz="2300" dirty="0"/>
              <a:t>Everything above prospecting in Washington, California, Colorado, Utah, Arizona, Texas and Wyoming; retargeting is national.</a:t>
            </a:r>
          </a:p>
          <a:p>
            <a:pPr lvl="0"/>
            <a:r>
              <a:rPr lang="en-US" sz="2300" dirty="0"/>
              <a:t>Television ads in Colorado, Wyoming, Nebraska.</a:t>
            </a:r>
          </a:p>
          <a:p>
            <a:pPr lvl="0"/>
            <a:r>
              <a:rPr lang="en-US" sz="2300" dirty="0"/>
              <a:t>National FFA magazine, FFA conference.</a:t>
            </a:r>
          </a:p>
          <a:p>
            <a:pPr lvl="0"/>
            <a:r>
              <a:rPr lang="en-US" sz="2300" dirty="0"/>
              <a:t>Billboards at Cheyenne, Laramie, Casper, Gillette, Sheridan, </a:t>
            </a:r>
            <a:r>
              <a:rPr lang="en-US" sz="2300" dirty="0" smtClean="0"/>
              <a:t>Riverton, Cody, Evanston.</a:t>
            </a:r>
            <a:endParaRPr lang="en-US" sz="2300" dirty="0"/>
          </a:p>
          <a:p>
            <a:pPr lvl="0"/>
            <a:r>
              <a:rPr lang="en-US" sz="2300" dirty="0" err="1"/>
              <a:t>Townsquare</a:t>
            </a:r>
            <a:r>
              <a:rPr lang="en-US" sz="2300" dirty="0"/>
              <a:t> Media, SVI media</a:t>
            </a:r>
            <a:r>
              <a:rPr lang="en-US" sz="2300" dirty="0" smtClean="0"/>
              <a:t>.</a:t>
            </a:r>
          </a:p>
          <a:p>
            <a:pPr marL="0" indent="0">
              <a:buNone/>
            </a:pPr>
            <a:r>
              <a:rPr lang="en-US" sz="2800" b="1" dirty="0" smtClean="0"/>
              <a:t>UNPAID MEDIA</a:t>
            </a:r>
          </a:p>
          <a:p>
            <a:pPr lvl="0"/>
            <a:r>
              <a:rPr lang="en-US" sz="2300" dirty="0"/>
              <a:t>Social media – strategy to be developed with consultant.</a:t>
            </a:r>
          </a:p>
          <a:p>
            <a:pPr lvl="0"/>
            <a:r>
              <a:rPr lang="en-US" sz="2300" dirty="0"/>
              <a:t>News coverage of campaign launch</a:t>
            </a:r>
            <a:r>
              <a:rPr lang="en-US" sz="2300" dirty="0" smtClean="0"/>
              <a:t>.</a:t>
            </a:r>
            <a:endParaRPr lang="en-US" sz="2300" b="1" dirty="0"/>
          </a:p>
          <a:p>
            <a:pPr lvl="0"/>
            <a:endParaRPr lang="en-US" sz="2400" dirty="0"/>
          </a:p>
        </p:txBody>
      </p:sp>
    </p:spTree>
    <p:extLst>
      <p:ext uri="{BB962C8B-B14F-4D97-AF65-F5344CB8AC3E}">
        <p14:creationId xmlns:p14="http://schemas.microsoft.com/office/powerpoint/2010/main" val="12859040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ourier New"/>
                <a:cs typeface="Courier New"/>
              </a:rPr>
              <a:t>SEPT. 14 LAUNCH</a:t>
            </a:r>
            <a:endParaRPr lang="en-US" sz="4000" dirty="0">
              <a:latin typeface="Courier New"/>
              <a:cs typeface="Courier New"/>
            </a:endParaRPr>
          </a:p>
        </p:txBody>
      </p:sp>
      <p:sp>
        <p:nvSpPr>
          <p:cNvPr id="3" name="Content Placeholder 2"/>
          <p:cNvSpPr>
            <a:spLocks noGrp="1"/>
          </p:cNvSpPr>
          <p:nvPr>
            <p:ph idx="1"/>
          </p:nvPr>
        </p:nvSpPr>
        <p:spPr>
          <a:xfrm>
            <a:off x="457200" y="1305595"/>
            <a:ext cx="8229600" cy="2354496"/>
          </a:xfrm>
        </p:spPr>
        <p:txBody>
          <a:bodyPr/>
          <a:lstStyle/>
          <a:p>
            <a:pPr lvl="0"/>
            <a:r>
              <a:rPr lang="en-US" sz="2400" dirty="0"/>
              <a:t>Press </a:t>
            </a:r>
            <a:r>
              <a:rPr lang="en-US" sz="2400" dirty="0" smtClean="0"/>
              <a:t>conference.</a:t>
            </a:r>
            <a:endParaRPr lang="en-US" sz="2400" dirty="0"/>
          </a:p>
          <a:p>
            <a:pPr lvl="0"/>
            <a:r>
              <a:rPr lang="en-US" sz="2400" dirty="0"/>
              <a:t>Kickoff event – </a:t>
            </a:r>
            <a:r>
              <a:rPr lang="en-US" sz="2400" dirty="0" smtClean="0"/>
              <a:t>Downtown Mash Up</a:t>
            </a:r>
            <a:r>
              <a:rPr lang="en-US" sz="2400" dirty="0"/>
              <a:t>.</a:t>
            </a:r>
          </a:p>
          <a:p>
            <a:pPr lvl="0"/>
            <a:r>
              <a:rPr lang="en-US" sz="2400" dirty="0"/>
              <a:t>Website changes are live.</a:t>
            </a:r>
          </a:p>
          <a:p>
            <a:pPr lvl="0"/>
            <a:r>
              <a:rPr lang="en-US" sz="2400" dirty="0" err="1"/>
              <a:t>UWyo</a:t>
            </a:r>
            <a:r>
              <a:rPr lang="en-US" sz="2400" dirty="0"/>
              <a:t> magazine with TWNMC theme</a:t>
            </a:r>
            <a:r>
              <a:rPr lang="en-US" sz="2400" dirty="0" smtClean="0"/>
              <a:t>.</a:t>
            </a:r>
            <a:endParaRPr lang="en-US" sz="2400" dirty="0"/>
          </a:p>
        </p:txBody>
      </p:sp>
    </p:spTree>
    <p:extLst>
      <p:ext uri="{BB962C8B-B14F-4D97-AF65-F5344CB8AC3E}">
        <p14:creationId xmlns:p14="http://schemas.microsoft.com/office/powerpoint/2010/main" val="31923178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ourier New"/>
                <a:cs typeface="Courier New"/>
              </a:rPr>
              <a:t>DOWNTOWN MASH UP INVOLVEMENT</a:t>
            </a:r>
            <a:endParaRPr lang="en-US" sz="4000" dirty="0">
              <a:latin typeface="Courier New"/>
              <a:cs typeface="Courier New"/>
            </a:endParaRPr>
          </a:p>
        </p:txBody>
      </p:sp>
      <p:sp>
        <p:nvSpPr>
          <p:cNvPr id="3" name="Content Placeholder 2"/>
          <p:cNvSpPr>
            <a:spLocks noGrp="1"/>
          </p:cNvSpPr>
          <p:nvPr>
            <p:ph idx="1"/>
          </p:nvPr>
        </p:nvSpPr>
        <p:spPr>
          <a:xfrm>
            <a:off x="457200" y="1936333"/>
            <a:ext cx="8229600" cy="3684520"/>
          </a:xfrm>
        </p:spPr>
        <p:txBody>
          <a:bodyPr/>
          <a:lstStyle/>
          <a:p>
            <a:pPr lvl="0"/>
            <a:r>
              <a:rPr lang="en-US" sz="2400" dirty="0"/>
              <a:t>UW is title sponsor for $3,000 – from campaign budget.</a:t>
            </a:r>
          </a:p>
          <a:p>
            <a:pPr lvl="0"/>
            <a:r>
              <a:rPr lang="en-US" sz="2400" dirty="0"/>
              <a:t>UW buses to transport students to and from downtown.</a:t>
            </a:r>
          </a:p>
          <a:p>
            <a:pPr lvl="0"/>
            <a:r>
              <a:rPr lang="en-US" sz="2400" dirty="0"/>
              <a:t>Unveiling of anthem video.</a:t>
            </a:r>
          </a:p>
          <a:p>
            <a:pPr lvl="0"/>
            <a:r>
              <a:rPr lang="en-US" sz="2400" dirty="0"/>
              <a:t>Live bands.</a:t>
            </a:r>
          </a:p>
          <a:p>
            <a:pPr lvl="0"/>
            <a:r>
              <a:rPr lang="en-US" sz="2400" dirty="0"/>
              <a:t>Participatory programming – social media scavenger hunt, </a:t>
            </a:r>
            <a:r>
              <a:rPr lang="en-US" sz="2400" dirty="0" smtClean="0"/>
              <a:t/>
            </a:r>
            <a:br>
              <a:rPr lang="en-US" sz="2400" dirty="0" smtClean="0"/>
            </a:br>
            <a:r>
              <a:rPr lang="en-US" sz="2400" dirty="0" smtClean="0"/>
              <a:t>art </a:t>
            </a:r>
            <a:r>
              <a:rPr lang="en-US" sz="2400" dirty="0"/>
              <a:t>project, customized swag, etc. Budget being developed</a:t>
            </a:r>
            <a:r>
              <a:rPr lang="en-US" sz="2400" dirty="0" smtClean="0"/>
              <a:t>.</a:t>
            </a:r>
            <a:endParaRPr lang="en-US" sz="2400" dirty="0"/>
          </a:p>
        </p:txBody>
      </p:sp>
    </p:spTree>
    <p:extLst>
      <p:ext uri="{BB962C8B-B14F-4D97-AF65-F5344CB8AC3E}">
        <p14:creationId xmlns:p14="http://schemas.microsoft.com/office/powerpoint/2010/main" val="38803210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ourier New"/>
                <a:cs typeface="Courier New"/>
              </a:rPr>
              <a:t>PRESENCE ON CAMPUS</a:t>
            </a:r>
            <a:endParaRPr lang="en-US" sz="4000" dirty="0">
              <a:latin typeface="Courier New"/>
              <a:cs typeface="Courier New"/>
            </a:endParaRPr>
          </a:p>
        </p:txBody>
      </p:sp>
      <p:sp>
        <p:nvSpPr>
          <p:cNvPr id="3" name="Content Placeholder 2"/>
          <p:cNvSpPr>
            <a:spLocks noGrp="1"/>
          </p:cNvSpPr>
          <p:nvPr>
            <p:ph idx="1"/>
          </p:nvPr>
        </p:nvSpPr>
        <p:spPr>
          <a:xfrm>
            <a:off x="457200" y="1170700"/>
            <a:ext cx="8229600" cy="4193547"/>
          </a:xfrm>
        </p:spPr>
        <p:txBody>
          <a:bodyPr numCol="2" spcCol="274320"/>
          <a:lstStyle/>
          <a:p>
            <a:pPr lvl="0"/>
            <a:r>
              <a:rPr lang="en-US" sz="2400" dirty="0"/>
              <a:t>Banners.</a:t>
            </a:r>
          </a:p>
          <a:p>
            <a:pPr lvl="0"/>
            <a:r>
              <a:rPr lang="en-US" sz="2400" dirty="0"/>
              <a:t>Bus wrap(s).</a:t>
            </a:r>
          </a:p>
          <a:p>
            <a:pPr lvl="0"/>
            <a:r>
              <a:rPr lang="en-US" sz="2400" dirty="0"/>
              <a:t>Building wraps.</a:t>
            </a:r>
          </a:p>
          <a:p>
            <a:pPr lvl="0"/>
            <a:r>
              <a:rPr lang="en-US" sz="2400" dirty="0"/>
              <a:t>Merchandise in </a:t>
            </a:r>
            <a:r>
              <a:rPr lang="en-US" sz="2400" dirty="0" smtClean="0"/>
              <a:t/>
            </a:r>
            <a:br>
              <a:rPr lang="en-US" sz="2400" dirty="0" smtClean="0"/>
            </a:br>
            <a:r>
              <a:rPr lang="en-US" sz="2400" dirty="0" smtClean="0"/>
              <a:t>University </a:t>
            </a:r>
            <a:r>
              <a:rPr lang="en-US" sz="2400" dirty="0"/>
              <a:t>Store</a:t>
            </a:r>
            <a:r>
              <a:rPr lang="en-US" sz="2400" dirty="0" smtClean="0"/>
              <a:t>.</a:t>
            </a:r>
          </a:p>
          <a:p>
            <a:pPr lvl="0"/>
            <a:endParaRPr lang="en-US" sz="2400" dirty="0" smtClean="0"/>
          </a:p>
          <a:p>
            <a:pPr lvl="0"/>
            <a:endParaRPr lang="en-US" sz="2400" dirty="0"/>
          </a:p>
          <a:p>
            <a:pPr lvl="0"/>
            <a:endParaRPr lang="en-US" sz="2400" dirty="0" smtClean="0"/>
          </a:p>
          <a:p>
            <a:pPr lvl="0"/>
            <a:endParaRPr lang="en-US" sz="2400" dirty="0"/>
          </a:p>
          <a:p>
            <a:pPr marL="0" indent="0">
              <a:buNone/>
            </a:pPr>
            <a:r>
              <a:rPr lang="en-US" sz="2400" dirty="0"/>
              <a:t>Student involvement ideas to be explored</a:t>
            </a:r>
          </a:p>
          <a:p>
            <a:pPr lvl="0"/>
            <a:r>
              <a:rPr lang="en-US" sz="2400" dirty="0"/>
              <a:t>Interactive </a:t>
            </a:r>
            <a:r>
              <a:rPr lang="en-US" sz="2400" dirty="0" err="1"/>
              <a:t>Snapchat</a:t>
            </a:r>
            <a:r>
              <a:rPr lang="en-US" sz="2400" dirty="0"/>
              <a:t> filters.</a:t>
            </a:r>
          </a:p>
          <a:p>
            <a:pPr lvl="0"/>
            <a:r>
              <a:rPr lang="en-US" sz="2400" dirty="0" err="1"/>
              <a:t>Instagram</a:t>
            </a:r>
            <a:r>
              <a:rPr lang="en-US" sz="2400" dirty="0"/>
              <a:t> GIF stickers.</a:t>
            </a:r>
          </a:p>
          <a:p>
            <a:pPr lvl="0"/>
            <a:r>
              <a:rPr lang="en-US" sz="2400" dirty="0"/>
              <a:t>Photo booth in Union breezeway.</a:t>
            </a:r>
          </a:p>
          <a:p>
            <a:pPr lvl="0"/>
            <a:r>
              <a:rPr lang="en-US" sz="2400" dirty="0"/>
              <a:t>Promotion of Mash Up and campaign at Cowboy Connect events.</a:t>
            </a:r>
          </a:p>
          <a:p>
            <a:pPr lvl="0"/>
            <a:r>
              <a:rPr lang="en-US" sz="2400" dirty="0"/>
              <a:t>Use of </a:t>
            </a:r>
            <a:r>
              <a:rPr lang="en-US" sz="2400" dirty="0" err="1"/>
              <a:t>Cinebody</a:t>
            </a:r>
            <a:r>
              <a:rPr lang="en-US" sz="2400" dirty="0"/>
              <a:t> app</a:t>
            </a:r>
            <a:r>
              <a:rPr lang="en-US" sz="2400" dirty="0" smtClean="0"/>
              <a:t>.</a:t>
            </a:r>
          </a:p>
        </p:txBody>
      </p:sp>
    </p:spTree>
    <p:extLst>
      <p:ext uri="{BB962C8B-B14F-4D97-AF65-F5344CB8AC3E}">
        <p14:creationId xmlns:p14="http://schemas.microsoft.com/office/powerpoint/2010/main" val="11834196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r>
              <a:rPr lang="en-US" sz="4000" dirty="0" smtClean="0">
                <a:latin typeface="Courier New"/>
                <a:cs typeface="Courier New"/>
              </a:rPr>
              <a:t>UW FOUNDATION PARTICIPATION</a:t>
            </a:r>
            <a:endParaRPr lang="en-US" sz="4000" dirty="0">
              <a:latin typeface="Courier New"/>
              <a:cs typeface="Courier New"/>
            </a:endParaRPr>
          </a:p>
        </p:txBody>
      </p:sp>
      <p:sp>
        <p:nvSpPr>
          <p:cNvPr id="5" name="Content Placeholder 2"/>
          <p:cNvSpPr>
            <a:spLocks noGrp="1"/>
          </p:cNvSpPr>
          <p:nvPr>
            <p:ph idx="1"/>
          </p:nvPr>
        </p:nvSpPr>
        <p:spPr>
          <a:xfrm>
            <a:off x="457200" y="1873435"/>
            <a:ext cx="8229600" cy="3155766"/>
          </a:xfrm>
        </p:spPr>
        <p:txBody>
          <a:bodyPr numCol="1" spcCol="274320"/>
          <a:lstStyle/>
          <a:p>
            <a:pPr lvl="0"/>
            <a:r>
              <a:rPr lang="en-US" sz="2400" dirty="0"/>
              <a:t>Incorporate branding and messaging into social media, stewardship reports, and major gift proposals.</a:t>
            </a:r>
          </a:p>
          <a:p>
            <a:pPr lvl="0"/>
            <a:r>
              <a:rPr lang="en-US" sz="2400" dirty="0"/>
              <a:t>Incorporate into Marian H. Rochelle Gateway Center exhibits.</a:t>
            </a:r>
          </a:p>
          <a:p>
            <a:pPr lvl="0"/>
            <a:r>
              <a:rPr lang="en-US" sz="2400" dirty="0"/>
              <a:t>Weave messaging into narratives for publications.</a:t>
            </a:r>
          </a:p>
          <a:p>
            <a:pPr lvl="0"/>
            <a:r>
              <a:rPr lang="en-US" sz="2400" dirty="0"/>
              <a:t>Match website design changes </a:t>
            </a:r>
            <a:r>
              <a:rPr lang="en-US" sz="2400" dirty="0" smtClean="0"/>
              <a:t/>
            </a:r>
            <a:br>
              <a:rPr lang="en-US" sz="2400" dirty="0" smtClean="0"/>
            </a:br>
            <a:r>
              <a:rPr lang="en-US" sz="2400" dirty="0" smtClean="0"/>
              <a:t>for </a:t>
            </a:r>
            <a:r>
              <a:rPr lang="en-US" sz="2400" dirty="0"/>
              <a:t>UW Foundation website.</a:t>
            </a:r>
          </a:p>
          <a:p>
            <a:pPr lvl="0"/>
            <a:r>
              <a:rPr lang="en-US" sz="2400" dirty="0"/>
              <a:t>Banners on light poles near the </a:t>
            </a:r>
            <a:r>
              <a:rPr lang="en-US" sz="2400" dirty="0" smtClean="0"/>
              <a:t/>
            </a:r>
            <a:br>
              <a:rPr lang="en-US" sz="2400" dirty="0" smtClean="0"/>
            </a:br>
            <a:r>
              <a:rPr lang="en-US" sz="2400" dirty="0" smtClean="0"/>
              <a:t>Marian </a:t>
            </a:r>
            <a:r>
              <a:rPr lang="en-US" sz="2400" dirty="0"/>
              <a:t>H. Rochelle Gateway Center </a:t>
            </a:r>
            <a:r>
              <a:rPr lang="en-US" sz="2400" dirty="0" smtClean="0"/>
              <a:t/>
            </a:r>
            <a:br>
              <a:rPr lang="en-US" sz="2400" dirty="0" smtClean="0"/>
            </a:br>
            <a:r>
              <a:rPr lang="en-US" sz="2400" dirty="0" smtClean="0"/>
              <a:t>(</a:t>
            </a:r>
            <a:r>
              <a:rPr lang="en-US" sz="2400" dirty="0"/>
              <a:t>if funding is available).</a:t>
            </a:r>
          </a:p>
        </p:txBody>
      </p:sp>
      <p:pic>
        <p:nvPicPr>
          <p:cNvPr id="2" name="Picture 1" descr="20141103_TCB0533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832" y="3784600"/>
            <a:ext cx="2526368" cy="2353733"/>
          </a:xfrm>
          <a:prstGeom prst="rect">
            <a:avLst/>
          </a:prstGeom>
        </p:spPr>
      </p:pic>
    </p:spTree>
    <p:extLst>
      <p:ext uri="{BB962C8B-B14F-4D97-AF65-F5344CB8AC3E}">
        <p14:creationId xmlns:p14="http://schemas.microsoft.com/office/powerpoint/2010/main" val="1896362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p:txBody>
          <a:bodyPr/>
          <a:lstStyle/>
          <a:p>
            <a:r>
              <a:rPr lang="en-US" sz="4000" dirty="0" smtClean="0">
                <a:latin typeface="Courier New"/>
                <a:cs typeface="Courier New"/>
              </a:rPr>
              <a:t>CAMPAIGN PURPOSE</a:t>
            </a:r>
            <a:endParaRPr lang="en-US" sz="4000" dirty="0">
              <a:latin typeface="Courier New"/>
              <a:cs typeface="Courier New"/>
            </a:endParaRPr>
          </a:p>
        </p:txBody>
      </p:sp>
      <p:sp>
        <p:nvSpPr>
          <p:cNvPr id="10243" name="Rectangle 3"/>
          <p:cNvSpPr>
            <a:spLocks noGrp="1" noRot="1" noChangeArrowheads="1"/>
          </p:cNvSpPr>
          <p:nvPr>
            <p:ph idx="1"/>
          </p:nvPr>
        </p:nvSpPr>
        <p:spPr>
          <a:xfrm>
            <a:off x="457200" y="1303867"/>
            <a:ext cx="8229600" cy="4193547"/>
          </a:xfrm>
        </p:spPr>
        <p:txBody>
          <a:bodyPr/>
          <a:lstStyle/>
          <a:p>
            <a:pPr lvl="0"/>
            <a:r>
              <a:rPr lang="en-US" sz="2400" dirty="0"/>
              <a:t>Help meet UW’s enrollment goals by engaging and converting future UW students.</a:t>
            </a:r>
          </a:p>
          <a:p>
            <a:pPr lvl="0"/>
            <a:r>
              <a:rPr lang="en-US" sz="2400" dirty="0"/>
              <a:t>Achieve pieces of Goal 4 in “Breaking Through: 2017-2022” – “develop a comprehensive branding, public relations and marketing campaign” and “effectively communicate UW’s opportunities to prospective students, regional partners and national and global markets.”</a:t>
            </a:r>
          </a:p>
          <a:p>
            <a:pPr lvl="0"/>
            <a:r>
              <a:rPr lang="en-US" sz="2400" dirty="0"/>
              <a:t>Engage and rally the UW community to help tell UW’s story</a:t>
            </a:r>
            <a:r>
              <a:rPr lang="en-US" sz="2400" dirty="0" smtClean="0"/>
              <a:t>.</a:t>
            </a:r>
            <a:endParaRPr lang="en-US" sz="1600" dirty="0"/>
          </a:p>
          <a:p>
            <a:pPr eaLnBrk="1" hangingPunct="1">
              <a:buFont typeface="Monotype Sorts" pitchFamily="2" charset="2"/>
              <a:buChar char="b"/>
              <a:defRPr/>
            </a:pPr>
            <a:endParaRPr lang="en-US" sz="2400" dirty="0" smtClean="0">
              <a:ea typeface="+mn-ea"/>
            </a:endParaRPr>
          </a:p>
          <a:p>
            <a:pPr eaLnBrk="1" hangingPunct="1">
              <a:buFont typeface="Monotype Sorts" pitchFamily="2" charset="2"/>
              <a:buChar char="b"/>
              <a:defRPr/>
            </a:pPr>
            <a:endParaRPr lang="en-US" sz="2400" dirty="0" smtClean="0">
              <a:ea typeface="+mn-ea"/>
            </a:endParaRPr>
          </a:p>
        </p:txBody>
      </p:sp>
    </p:spTree>
    <p:extLst>
      <p:ext uri="{BB962C8B-B14F-4D97-AF65-F5344CB8AC3E}">
        <p14:creationId xmlns:p14="http://schemas.microsoft.com/office/powerpoint/2010/main" val="6123455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r>
              <a:rPr lang="en-US" sz="4000" dirty="0" smtClean="0">
                <a:latin typeface="Courier New"/>
                <a:cs typeface="Courier New"/>
              </a:rPr>
              <a:t>FOLLOWING SEPTEMBER KICKOFF</a:t>
            </a:r>
            <a:endParaRPr lang="en-US" sz="4000" dirty="0">
              <a:latin typeface="Courier New"/>
              <a:cs typeface="Courier New"/>
            </a:endParaRPr>
          </a:p>
        </p:txBody>
      </p:sp>
      <p:sp>
        <p:nvSpPr>
          <p:cNvPr id="5" name="Content Placeholder 2"/>
          <p:cNvSpPr>
            <a:spLocks noGrp="1"/>
          </p:cNvSpPr>
          <p:nvPr>
            <p:ph idx="1"/>
          </p:nvPr>
        </p:nvSpPr>
        <p:spPr>
          <a:xfrm>
            <a:off x="457200" y="1873435"/>
            <a:ext cx="8229600" cy="2427632"/>
          </a:xfrm>
        </p:spPr>
        <p:txBody>
          <a:bodyPr numCol="1" spcCol="274320"/>
          <a:lstStyle/>
          <a:p>
            <a:pPr lvl="0"/>
            <a:r>
              <a:rPr lang="en-US" sz="2400" dirty="0"/>
              <a:t>Additional videos released over the year.</a:t>
            </a:r>
          </a:p>
          <a:p>
            <a:pPr lvl="0"/>
            <a:r>
              <a:rPr lang="en-US" sz="2400" dirty="0"/>
              <a:t>Homecoming theme is TWNMC.</a:t>
            </a:r>
          </a:p>
          <a:p>
            <a:pPr lvl="0"/>
            <a:r>
              <a:rPr lang="en-US" sz="2400" dirty="0"/>
              <a:t>Printing of “Look Book.”</a:t>
            </a:r>
          </a:p>
          <a:p>
            <a:pPr lvl="0"/>
            <a:r>
              <a:rPr lang="en-US" sz="2400" dirty="0"/>
              <a:t>Discussion of what to do </a:t>
            </a:r>
            <a:br>
              <a:rPr lang="en-US" sz="2400" dirty="0"/>
            </a:br>
            <a:r>
              <a:rPr lang="en-US" sz="2400" dirty="0" smtClean="0"/>
              <a:t>with </a:t>
            </a:r>
            <a:r>
              <a:rPr lang="en-US" sz="2400" dirty="0"/>
              <a:t>second year of campaign.</a:t>
            </a:r>
          </a:p>
        </p:txBody>
      </p:sp>
      <p:pic>
        <p:nvPicPr>
          <p:cNvPr id="2" name="Picture 1" descr="homecoming_2018_gradient_logo.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6432" y="1873435"/>
            <a:ext cx="3405902" cy="3405902"/>
          </a:xfrm>
          <a:prstGeom prst="rect">
            <a:avLst/>
          </a:prstGeom>
        </p:spPr>
      </p:pic>
    </p:spTree>
    <p:extLst>
      <p:ext uri="{BB962C8B-B14F-4D97-AF65-F5344CB8AC3E}">
        <p14:creationId xmlns:p14="http://schemas.microsoft.com/office/powerpoint/2010/main" val="42062812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TWNMC_ppt_bkcv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4943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Rot="1" noChangeArrowheads="1"/>
          </p:cNvSpPr>
          <p:nvPr>
            <p:ph type="title"/>
          </p:nvPr>
        </p:nvSpPr>
        <p:spPr/>
        <p:txBody>
          <a:bodyPr>
            <a:noAutofit/>
          </a:bodyPr>
          <a:lstStyle/>
          <a:p>
            <a:r>
              <a:rPr lang="en-US" sz="4000" dirty="0" smtClean="0">
                <a:latin typeface="Courier New"/>
                <a:cs typeface="Courier New"/>
              </a:rPr>
              <a:t>MATERIALS IN HAND FROM</a:t>
            </a:r>
            <a:br>
              <a:rPr lang="en-US" sz="4000" dirty="0" smtClean="0">
                <a:latin typeface="Courier New"/>
                <a:cs typeface="Courier New"/>
              </a:rPr>
            </a:br>
            <a:r>
              <a:rPr lang="en-US" sz="4000" dirty="0" smtClean="0">
                <a:latin typeface="Courier New"/>
                <a:cs typeface="Courier New"/>
              </a:rPr>
              <a:t>VICTORS &amp; SPOILS </a:t>
            </a:r>
            <a:endParaRPr lang="en-US" sz="4000" dirty="0">
              <a:latin typeface="Courier New"/>
              <a:cs typeface="Courier New"/>
            </a:endParaRPr>
          </a:p>
        </p:txBody>
      </p:sp>
      <p:sp>
        <p:nvSpPr>
          <p:cNvPr id="5125" name="Rectangle 5"/>
          <p:cNvSpPr>
            <a:spLocks noGrp="1" noRot="1" noChangeArrowheads="1"/>
          </p:cNvSpPr>
          <p:nvPr>
            <p:ph idx="1"/>
          </p:nvPr>
        </p:nvSpPr>
        <p:spPr>
          <a:xfrm>
            <a:off x="457200" y="1955005"/>
            <a:ext cx="5240867" cy="3666862"/>
          </a:xfrm>
        </p:spPr>
        <p:txBody>
          <a:bodyPr/>
          <a:lstStyle/>
          <a:p>
            <a:pPr lvl="0"/>
            <a:r>
              <a:rPr lang="en-US" sz="2400" dirty="0"/>
              <a:t>Campaign guide, including design guidelines.</a:t>
            </a:r>
          </a:p>
          <a:p>
            <a:pPr lvl="0"/>
            <a:r>
              <a:rPr lang="en-US" sz="2400" dirty="0"/>
              <a:t>Media purchase plan (Supply).</a:t>
            </a:r>
          </a:p>
          <a:p>
            <a:pPr lvl="0"/>
            <a:r>
              <a:rPr lang="en-US" sz="2400" dirty="0"/>
              <a:t>Anthem video and shorter versions.</a:t>
            </a:r>
          </a:p>
          <a:p>
            <a:pPr lvl="0"/>
            <a:r>
              <a:rPr lang="en-US" sz="2400" dirty="0"/>
              <a:t>Radio spots.</a:t>
            </a:r>
          </a:p>
          <a:p>
            <a:pPr lvl="0"/>
            <a:r>
              <a:rPr lang="en-US" sz="2400" dirty="0"/>
              <a:t>Digital and print ads.</a:t>
            </a:r>
          </a:p>
          <a:p>
            <a:pPr lvl="0"/>
            <a:r>
              <a:rPr lang="en-US" sz="2400" dirty="0"/>
              <a:t>Research results on campaign </a:t>
            </a:r>
            <a:r>
              <a:rPr lang="en-US" sz="2400" dirty="0" smtClean="0"/>
              <a:t>effectiveness.</a:t>
            </a:r>
            <a:endParaRPr lang="en-US" sz="2400" dirty="0" smtClean="0">
              <a:ea typeface="+mn-ea"/>
            </a:endParaRPr>
          </a:p>
          <a:p>
            <a:pPr eaLnBrk="1" hangingPunct="1">
              <a:lnSpc>
                <a:spcPct val="80000"/>
              </a:lnSpc>
              <a:buFont typeface="Monotype Sorts" pitchFamily="2" charset="2"/>
              <a:buChar char="b"/>
              <a:defRPr/>
            </a:pPr>
            <a:endParaRPr lang="en-US" sz="2400" dirty="0" smtClean="0">
              <a:ea typeface="+mn-ea"/>
            </a:endParaRPr>
          </a:p>
          <a:p>
            <a:pPr eaLnBrk="1" hangingPunct="1">
              <a:lnSpc>
                <a:spcPct val="80000"/>
              </a:lnSpc>
              <a:buFont typeface="Monotype Sorts" pitchFamily="2" charset="2"/>
              <a:buChar char="b"/>
              <a:defRPr/>
            </a:pPr>
            <a:endParaRPr lang="en-US" sz="2400" dirty="0" smtClean="0">
              <a:ea typeface="+mn-ea"/>
            </a:endParaRPr>
          </a:p>
          <a:p>
            <a:pPr eaLnBrk="1" hangingPunct="1">
              <a:lnSpc>
                <a:spcPct val="80000"/>
              </a:lnSpc>
              <a:buFont typeface="Monotype Sorts" pitchFamily="2" charset="2"/>
              <a:buChar char="b"/>
              <a:defRPr/>
            </a:pPr>
            <a:endParaRPr lang="en-US" sz="2400" dirty="0" smtClean="0">
              <a:ea typeface="+mn-ea"/>
            </a:endParaRPr>
          </a:p>
          <a:p>
            <a:pPr eaLnBrk="1" hangingPunct="1">
              <a:lnSpc>
                <a:spcPct val="80000"/>
              </a:lnSpc>
              <a:buFont typeface="Monotype Sorts" pitchFamily="2" charset="2"/>
              <a:buChar char="b"/>
              <a:defRPr/>
            </a:pPr>
            <a:endParaRPr lang="en-US" sz="2400" dirty="0" smtClean="0">
              <a:ea typeface="+mn-ea"/>
            </a:endParaRPr>
          </a:p>
          <a:p>
            <a:pPr eaLnBrk="1" hangingPunct="1">
              <a:lnSpc>
                <a:spcPct val="80000"/>
              </a:lnSpc>
              <a:buFont typeface="Monotype Sorts" pitchFamily="2" charset="2"/>
              <a:buChar char="b"/>
              <a:defRPr/>
            </a:pPr>
            <a:endParaRPr lang="en-US" sz="2400" dirty="0" smtClean="0">
              <a:ea typeface="+mn-ea"/>
            </a:endParaRPr>
          </a:p>
        </p:txBody>
      </p:sp>
      <p:pic>
        <p:nvPicPr>
          <p:cNvPr id="2" name="Picture 1" descr="fullpage_templa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0111" y="2125136"/>
            <a:ext cx="2786689" cy="3606304"/>
          </a:xfrm>
          <a:prstGeom prst="rect">
            <a:avLst/>
          </a:prstGeom>
        </p:spPr>
      </p:pic>
    </p:spTree>
    <p:extLst>
      <p:ext uri="{BB962C8B-B14F-4D97-AF65-F5344CB8AC3E}">
        <p14:creationId xmlns:p14="http://schemas.microsoft.com/office/powerpoint/2010/main" val="15020897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Rot="1" noChangeArrowheads="1"/>
          </p:cNvSpPr>
          <p:nvPr>
            <p:ph type="title"/>
          </p:nvPr>
        </p:nvSpPr>
        <p:spPr/>
        <p:txBody>
          <a:bodyPr>
            <a:noAutofit/>
          </a:bodyPr>
          <a:lstStyle/>
          <a:p>
            <a:r>
              <a:rPr lang="en-US" sz="4000" dirty="0" smtClean="0">
                <a:latin typeface="Courier New"/>
                <a:cs typeface="Courier New"/>
              </a:rPr>
              <a:t>CAMPAIGN EFFECTIVENESS</a:t>
            </a:r>
            <a:br>
              <a:rPr lang="en-US" sz="4000" dirty="0" smtClean="0">
                <a:latin typeface="Courier New"/>
                <a:cs typeface="Courier New"/>
              </a:rPr>
            </a:br>
            <a:r>
              <a:rPr lang="en-US" sz="4000" dirty="0" smtClean="0">
                <a:latin typeface="Courier New"/>
                <a:cs typeface="Courier New"/>
              </a:rPr>
              <a:t> </a:t>
            </a:r>
            <a:endParaRPr lang="en-US" sz="4000" dirty="0">
              <a:latin typeface="Courier New"/>
              <a:cs typeface="Courier New"/>
            </a:endParaRPr>
          </a:p>
        </p:txBody>
      </p:sp>
      <p:sp>
        <p:nvSpPr>
          <p:cNvPr id="5125" name="Rectangle 5"/>
          <p:cNvSpPr>
            <a:spLocks noGrp="1" noRot="1" noChangeArrowheads="1"/>
          </p:cNvSpPr>
          <p:nvPr>
            <p:ph idx="1"/>
          </p:nvPr>
        </p:nvSpPr>
        <p:spPr>
          <a:xfrm>
            <a:off x="457200" y="1417638"/>
            <a:ext cx="8229600" cy="4373562"/>
          </a:xfrm>
        </p:spPr>
        <p:txBody>
          <a:bodyPr numCol="1" spcCol="228600"/>
          <a:lstStyle/>
          <a:p>
            <a:pPr lvl="0"/>
            <a:r>
              <a:rPr lang="en-US" sz="2400" dirty="0"/>
              <a:t>Tested by a professional marketing research firm among a national sample of 15-18-year-olds who are likely to apply to a four-year university. </a:t>
            </a:r>
          </a:p>
          <a:p>
            <a:pPr lvl="0"/>
            <a:r>
              <a:rPr lang="en-US" sz="2400" dirty="0"/>
              <a:t>Included a statistically significant number of African-Americans, Hispanics and Native Americans.</a:t>
            </a:r>
          </a:p>
          <a:p>
            <a:pPr eaLnBrk="1" hangingPunct="1">
              <a:lnSpc>
                <a:spcPct val="80000"/>
              </a:lnSpc>
              <a:buFont typeface="Monotype Sorts" pitchFamily="2" charset="2"/>
              <a:buChar char="b"/>
              <a:defRPr/>
            </a:pPr>
            <a:endParaRPr lang="en-US" sz="2400" dirty="0" smtClean="0">
              <a:ea typeface="+mn-ea"/>
            </a:endParaRPr>
          </a:p>
          <a:p>
            <a:pPr eaLnBrk="1" hangingPunct="1">
              <a:lnSpc>
                <a:spcPct val="80000"/>
              </a:lnSpc>
              <a:buFont typeface="Monotype Sorts" pitchFamily="2" charset="2"/>
              <a:buChar char="b"/>
              <a:defRPr/>
            </a:pPr>
            <a:endParaRPr lang="en-US" sz="2400" dirty="0" smtClean="0">
              <a:ea typeface="+mn-ea"/>
            </a:endParaRPr>
          </a:p>
          <a:p>
            <a:pPr eaLnBrk="1" hangingPunct="1">
              <a:lnSpc>
                <a:spcPct val="80000"/>
              </a:lnSpc>
              <a:buFont typeface="Monotype Sorts" pitchFamily="2" charset="2"/>
              <a:buChar char="b"/>
              <a:defRPr/>
            </a:pPr>
            <a:endParaRPr lang="en-US" sz="2400" dirty="0" smtClean="0">
              <a:ea typeface="+mn-ea"/>
            </a:endParaRPr>
          </a:p>
          <a:p>
            <a:pPr eaLnBrk="1" hangingPunct="1">
              <a:lnSpc>
                <a:spcPct val="80000"/>
              </a:lnSpc>
              <a:buFont typeface="Monotype Sorts" pitchFamily="2" charset="2"/>
              <a:buChar char="b"/>
              <a:defRPr/>
            </a:pPr>
            <a:endParaRPr lang="en-US" sz="2400" dirty="0" smtClean="0">
              <a:ea typeface="+mn-ea"/>
            </a:endParaRPr>
          </a:p>
          <a:p>
            <a:pPr eaLnBrk="1" hangingPunct="1">
              <a:lnSpc>
                <a:spcPct val="80000"/>
              </a:lnSpc>
              <a:buFont typeface="Monotype Sorts" pitchFamily="2" charset="2"/>
              <a:buChar char="b"/>
              <a:defRPr/>
            </a:pPr>
            <a:endParaRPr lang="en-US" sz="2400" dirty="0" smtClean="0">
              <a:ea typeface="+mn-ea"/>
            </a:endParaRPr>
          </a:p>
        </p:txBody>
      </p:sp>
    </p:spTree>
    <p:extLst>
      <p:ext uri="{BB962C8B-B14F-4D97-AF65-F5344CB8AC3E}">
        <p14:creationId xmlns:p14="http://schemas.microsoft.com/office/powerpoint/2010/main" val="1141899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Rot="1" noChangeArrowheads="1"/>
          </p:cNvSpPr>
          <p:nvPr>
            <p:ph type="title"/>
          </p:nvPr>
        </p:nvSpPr>
        <p:spPr/>
        <p:txBody>
          <a:bodyPr>
            <a:noAutofit/>
          </a:bodyPr>
          <a:lstStyle/>
          <a:p>
            <a:r>
              <a:rPr lang="en-US" sz="4000" dirty="0" smtClean="0">
                <a:latin typeface="Courier New"/>
                <a:cs typeface="Courier New"/>
              </a:rPr>
              <a:t>CAMPAIGN EFFECTIVENESS</a:t>
            </a:r>
            <a:br>
              <a:rPr lang="en-US" sz="4000" dirty="0" smtClean="0">
                <a:latin typeface="Courier New"/>
                <a:cs typeface="Courier New"/>
              </a:rPr>
            </a:br>
            <a:r>
              <a:rPr lang="en-US" sz="4000" dirty="0" smtClean="0">
                <a:latin typeface="Courier New"/>
                <a:cs typeface="Courier New"/>
              </a:rPr>
              <a:t> </a:t>
            </a:r>
            <a:endParaRPr lang="en-US" sz="4000" dirty="0">
              <a:latin typeface="Courier New"/>
              <a:cs typeface="Courier New"/>
            </a:endParaRPr>
          </a:p>
        </p:txBody>
      </p:sp>
      <p:sp>
        <p:nvSpPr>
          <p:cNvPr id="3" name="Rectangle 2"/>
          <p:cNvSpPr/>
          <p:nvPr/>
        </p:nvSpPr>
        <p:spPr>
          <a:xfrm>
            <a:off x="1727200" y="4555067"/>
            <a:ext cx="5740400" cy="1219200"/>
          </a:xfrm>
          <a:prstGeom prst="rect">
            <a:avLst/>
          </a:prstGeom>
          <a:solidFill>
            <a:srgbClr val="F3B32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5125" name="Rectangle 5"/>
          <p:cNvSpPr>
            <a:spLocks noGrp="1" noRot="1" noChangeArrowheads="1"/>
          </p:cNvSpPr>
          <p:nvPr>
            <p:ph idx="1"/>
          </p:nvPr>
        </p:nvSpPr>
        <p:spPr>
          <a:xfrm>
            <a:off x="457200" y="1417638"/>
            <a:ext cx="8229600" cy="3044295"/>
          </a:xfrm>
        </p:spPr>
        <p:txBody>
          <a:bodyPr numCol="1" spcCol="228600"/>
          <a:lstStyle/>
          <a:p>
            <a:pPr lvl="0"/>
            <a:r>
              <a:rPr lang="en-US" sz="2200" b="1" dirty="0" smtClean="0"/>
              <a:t>Before</a:t>
            </a:r>
            <a:r>
              <a:rPr lang="en-US" sz="2200" dirty="0" smtClean="0"/>
              <a:t> </a:t>
            </a:r>
            <a:r>
              <a:rPr lang="en-US" sz="2200" dirty="0"/>
              <a:t>the respondents viewed the campaign video, 25 percent said they definitely or probably would consider UW, and 25 percent indicated they definitely or probably will apply. Among ethnic respondents, the numbers were 36 and 33 percent, respectively.</a:t>
            </a:r>
          </a:p>
          <a:p>
            <a:pPr lvl="0"/>
            <a:r>
              <a:rPr lang="en-US" sz="2200" b="1" dirty="0"/>
              <a:t>After</a:t>
            </a:r>
            <a:r>
              <a:rPr lang="en-US" sz="2200" dirty="0"/>
              <a:t> viewing the video, 48 percent of the national sample said they definitely or probably would consider UW, and 41 percent they definitely or probably will apply. For ethnic respondents, the numbers were 53 percent and 48 percent, respectively</a:t>
            </a:r>
            <a:r>
              <a:rPr lang="en-US" sz="2200" dirty="0" smtClean="0"/>
              <a:t>.</a:t>
            </a:r>
            <a:endParaRPr lang="en-US" sz="2200" dirty="0"/>
          </a:p>
        </p:txBody>
      </p:sp>
      <p:sp>
        <p:nvSpPr>
          <p:cNvPr id="2" name="TextBox 1"/>
          <p:cNvSpPr txBox="1"/>
          <p:nvPr/>
        </p:nvSpPr>
        <p:spPr>
          <a:xfrm>
            <a:off x="1879600" y="4699009"/>
            <a:ext cx="5427133" cy="923330"/>
          </a:xfrm>
          <a:prstGeom prst="rect">
            <a:avLst/>
          </a:prstGeom>
          <a:noFill/>
        </p:spPr>
        <p:txBody>
          <a:bodyPr wrap="square" rtlCol="0">
            <a:spAutoFit/>
          </a:bodyPr>
          <a:lstStyle/>
          <a:p>
            <a:pPr lvl="0" algn="ctr"/>
            <a:r>
              <a:rPr lang="en-US" dirty="0"/>
              <a:t>Research firm’s description of those numbers: </a:t>
            </a:r>
            <a:endParaRPr lang="en-US" dirty="0" smtClean="0"/>
          </a:p>
          <a:p>
            <a:pPr lvl="0" algn="ctr"/>
            <a:r>
              <a:rPr lang="en-US" dirty="0" smtClean="0"/>
              <a:t>“</a:t>
            </a:r>
            <a:r>
              <a:rPr lang="en-US" dirty="0"/>
              <a:t>Very significant. There’s lots of reasons to believe the campaign idea is quite compelling and motivating.</a:t>
            </a:r>
            <a:r>
              <a:rPr lang="en-US" dirty="0" smtClean="0"/>
              <a:t>”</a:t>
            </a:r>
            <a:endParaRPr lang="en-US" dirty="0"/>
          </a:p>
        </p:txBody>
      </p:sp>
    </p:spTree>
    <p:extLst>
      <p:ext uri="{BB962C8B-B14F-4D97-AF65-F5344CB8AC3E}">
        <p14:creationId xmlns:p14="http://schemas.microsoft.com/office/powerpoint/2010/main" val="17062571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Rot="1" noChangeArrowheads="1"/>
          </p:cNvSpPr>
          <p:nvPr>
            <p:ph type="title"/>
          </p:nvPr>
        </p:nvSpPr>
        <p:spPr/>
        <p:txBody>
          <a:bodyPr>
            <a:noAutofit/>
          </a:bodyPr>
          <a:lstStyle/>
          <a:p>
            <a:r>
              <a:rPr lang="en-US" sz="4000" dirty="0" smtClean="0">
                <a:latin typeface="Courier New"/>
                <a:cs typeface="Courier New"/>
              </a:rPr>
              <a:t>PERCEPTIONS OF ‘COWBOY’</a:t>
            </a:r>
            <a:endParaRPr lang="en-US" sz="4000" dirty="0">
              <a:latin typeface="Courier New"/>
              <a:cs typeface="Courier New"/>
            </a:endParaRPr>
          </a:p>
        </p:txBody>
      </p:sp>
      <p:sp>
        <p:nvSpPr>
          <p:cNvPr id="5125" name="Rectangle 5"/>
          <p:cNvSpPr>
            <a:spLocks noGrp="1" noRot="1" noChangeArrowheads="1"/>
          </p:cNvSpPr>
          <p:nvPr>
            <p:ph idx="1"/>
          </p:nvPr>
        </p:nvSpPr>
        <p:spPr>
          <a:xfrm>
            <a:off x="457200" y="1417638"/>
            <a:ext cx="2777067" cy="4314295"/>
          </a:xfrm>
        </p:spPr>
        <p:txBody>
          <a:bodyPr numCol="1" spcCol="228600"/>
          <a:lstStyle/>
          <a:p>
            <a:r>
              <a:rPr lang="en-US" sz="2100" dirty="0"/>
              <a:t>Some 68 percent </a:t>
            </a:r>
            <a:br>
              <a:rPr lang="en-US" sz="2100" dirty="0"/>
            </a:br>
            <a:r>
              <a:rPr lang="en-US" sz="2100" dirty="0" smtClean="0"/>
              <a:t>of </a:t>
            </a:r>
            <a:r>
              <a:rPr lang="en-US" sz="2100" dirty="0"/>
              <a:t>national respondents and </a:t>
            </a:r>
            <a:r>
              <a:rPr lang="en-US" sz="2100" dirty="0" smtClean="0"/>
              <a:t/>
            </a:r>
            <a:br>
              <a:rPr lang="en-US" sz="2100" dirty="0" smtClean="0"/>
            </a:br>
            <a:r>
              <a:rPr lang="en-US" sz="2100" dirty="0" smtClean="0"/>
              <a:t>56 </a:t>
            </a:r>
            <a:r>
              <a:rPr lang="en-US" sz="2100" dirty="0"/>
              <a:t>percent of ethnic respondents said viewing the video changed their perception of what it means to be a cowboy. </a:t>
            </a:r>
            <a:r>
              <a:rPr lang="en-US" sz="2100" b="1" dirty="0"/>
              <a:t>Among the comments from those respondents</a:t>
            </a:r>
            <a:r>
              <a:rPr lang="en-US" sz="2100" b="1" dirty="0" smtClean="0"/>
              <a:t>:</a:t>
            </a:r>
          </a:p>
        </p:txBody>
      </p:sp>
      <p:sp>
        <p:nvSpPr>
          <p:cNvPr id="6" name="TextBox 5"/>
          <p:cNvSpPr txBox="1"/>
          <p:nvPr/>
        </p:nvSpPr>
        <p:spPr>
          <a:xfrm>
            <a:off x="3539073" y="1417638"/>
            <a:ext cx="5156200" cy="4801315"/>
          </a:xfrm>
          <a:prstGeom prst="rect">
            <a:avLst/>
          </a:prstGeom>
          <a:noFill/>
        </p:spPr>
        <p:txBody>
          <a:bodyPr wrap="square" rtlCol="0">
            <a:spAutoFit/>
          </a:bodyPr>
          <a:lstStyle/>
          <a:p>
            <a:pPr lvl="0"/>
            <a:r>
              <a:rPr lang="en-US" i="1" dirty="0">
                <a:latin typeface="+mj-lt"/>
              </a:rPr>
              <a:t>“Everybody can be a cowboy.</a:t>
            </a:r>
            <a:r>
              <a:rPr lang="en-US" i="1" dirty="0" smtClean="0">
                <a:latin typeface="+mj-lt"/>
              </a:rPr>
              <a:t>”</a:t>
            </a:r>
          </a:p>
          <a:p>
            <a:pPr lvl="0"/>
            <a:endParaRPr lang="en-US" i="1" dirty="0">
              <a:latin typeface="+mj-lt"/>
            </a:endParaRPr>
          </a:p>
          <a:p>
            <a:pPr lvl="0"/>
            <a:r>
              <a:rPr lang="en-US" i="1" dirty="0">
                <a:latin typeface="+mj-lt"/>
              </a:rPr>
              <a:t>“Cowboys aren’t just males. A </a:t>
            </a:r>
            <a:r>
              <a:rPr lang="en-US" i="1" dirty="0" smtClean="0">
                <a:latin typeface="+mj-lt"/>
              </a:rPr>
              <a:t>cowboy </a:t>
            </a:r>
            <a:r>
              <a:rPr lang="en-US" i="1" dirty="0">
                <a:latin typeface="+mj-lt"/>
              </a:rPr>
              <a:t>is anyone who is strong, smart, persistent.</a:t>
            </a:r>
            <a:r>
              <a:rPr lang="en-US" i="1" dirty="0" smtClean="0">
                <a:latin typeface="+mj-lt"/>
              </a:rPr>
              <a:t>”</a:t>
            </a:r>
          </a:p>
          <a:p>
            <a:pPr lvl="0"/>
            <a:endParaRPr lang="en-US" i="1" dirty="0">
              <a:latin typeface="+mj-lt"/>
            </a:endParaRPr>
          </a:p>
          <a:p>
            <a:pPr lvl="0"/>
            <a:r>
              <a:rPr lang="en-US" i="1" dirty="0">
                <a:latin typeface="+mj-lt"/>
              </a:rPr>
              <a:t>“I no longer just think of the Marlboro Man and see this differently. A cowboy now is someone who takes chances, tries to improve things and is outgoing.</a:t>
            </a:r>
            <a:r>
              <a:rPr lang="en-US" i="1" dirty="0" smtClean="0">
                <a:latin typeface="+mj-lt"/>
              </a:rPr>
              <a:t>”</a:t>
            </a:r>
          </a:p>
          <a:p>
            <a:pPr lvl="0"/>
            <a:endParaRPr lang="en-US" i="1" dirty="0">
              <a:latin typeface="+mj-lt"/>
            </a:endParaRPr>
          </a:p>
          <a:p>
            <a:pPr lvl="0"/>
            <a:r>
              <a:rPr lang="en-US" i="1" dirty="0">
                <a:latin typeface="+mj-lt"/>
              </a:rPr>
              <a:t>“A cowboy is someone blazing a new trail and seeking new experiences.</a:t>
            </a:r>
            <a:r>
              <a:rPr lang="en-US" i="1" dirty="0" smtClean="0">
                <a:latin typeface="+mj-lt"/>
              </a:rPr>
              <a:t>”</a:t>
            </a:r>
          </a:p>
          <a:p>
            <a:pPr lvl="0"/>
            <a:endParaRPr lang="en-US" i="1" dirty="0">
              <a:latin typeface="+mj-lt"/>
            </a:endParaRPr>
          </a:p>
          <a:p>
            <a:pPr lvl="0"/>
            <a:r>
              <a:rPr lang="en-US" i="1" dirty="0">
                <a:latin typeface="+mj-lt"/>
              </a:rPr>
              <a:t>“The video helped me to understand that the school is much more modern than I imagined.</a:t>
            </a:r>
            <a:r>
              <a:rPr lang="en-US" i="1" dirty="0" smtClean="0">
                <a:latin typeface="+mj-lt"/>
              </a:rPr>
              <a:t>”</a:t>
            </a:r>
          </a:p>
          <a:p>
            <a:pPr lvl="0"/>
            <a:endParaRPr lang="en-US" i="1" dirty="0">
              <a:latin typeface="+mj-lt"/>
            </a:endParaRPr>
          </a:p>
          <a:p>
            <a:pPr lvl="0"/>
            <a:r>
              <a:rPr lang="en-US" i="1" dirty="0">
                <a:latin typeface="+mj-lt"/>
              </a:rPr>
              <a:t>“A cowboy is not just some guy in a cowboy hat.”</a:t>
            </a:r>
          </a:p>
          <a:p>
            <a:endParaRPr lang="en-US" i="1" dirty="0">
              <a:latin typeface="+mj-lt"/>
            </a:endParaRPr>
          </a:p>
        </p:txBody>
      </p:sp>
    </p:spTree>
    <p:extLst>
      <p:ext uri="{BB962C8B-B14F-4D97-AF65-F5344CB8AC3E}">
        <p14:creationId xmlns:p14="http://schemas.microsoft.com/office/powerpoint/2010/main" val="39260014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Rot="1" noChangeArrowheads="1"/>
          </p:cNvSpPr>
          <p:nvPr>
            <p:ph type="title"/>
          </p:nvPr>
        </p:nvSpPr>
        <p:spPr/>
        <p:txBody>
          <a:bodyPr>
            <a:noAutofit/>
          </a:bodyPr>
          <a:lstStyle/>
          <a:p>
            <a:r>
              <a:rPr lang="en-US" sz="4000" dirty="0" smtClean="0">
                <a:latin typeface="Courier New"/>
                <a:cs typeface="Courier New"/>
              </a:rPr>
              <a:t>AN INCLUSIVE CAMPAIGN</a:t>
            </a:r>
            <a:endParaRPr lang="en-US" sz="4000" dirty="0">
              <a:latin typeface="Courier New"/>
              <a:cs typeface="Courier New"/>
            </a:endParaRPr>
          </a:p>
        </p:txBody>
      </p:sp>
      <p:sp>
        <p:nvSpPr>
          <p:cNvPr id="5125" name="Rectangle 5"/>
          <p:cNvSpPr>
            <a:spLocks noGrp="1" noRot="1" noChangeArrowheads="1"/>
          </p:cNvSpPr>
          <p:nvPr>
            <p:ph idx="1"/>
          </p:nvPr>
        </p:nvSpPr>
        <p:spPr>
          <a:xfrm>
            <a:off x="457200" y="1417638"/>
            <a:ext cx="8170333" cy="4314295"/>
          </a:xfrm>
        </p:spPr>
        <p:txBody>
          <a:bodyPr numCol="1" spcCol="228600"/>
          <a:lstStyle/>
          <a:p>
            <a:pPr lvl="0"/>
            <a:r>
              <a:rPr lang="en-US" sz="2400" dirty="0"/>
              <a:t>Before the survey respondents viewed the campaign video, 36 percent of the overall sample (41 percent of ethnic students) agreed that UW is “a university rich in diversity. </a:t>
            </a:r>
            <a:endParaRPr lang="en-US" sz="2400" dirty="0" smtClean="0"/>
          </a:p>
          <a:p>
            <a:pPr lvl="0"/>
            <a:r>
              <a:rPr lang="en-US" sz="2400" dirty="0" smtClean="0"/>
              <a:t>After </a:t>
            </a:r>
            <a:r>
              <a:rPr lang="en-US" sz="2400" dirty="0"/>
              <a:t>viewing the video, those numbers rose to 58 percent for both sets of students.</a:t>
            </a:r>
          </a:p>
          <a:p>
            <a:pPr lvl="0"/>
            <a:r>
              <a:rPr lang="en-US" sz="2400" dirty="0"/>
              <a:t>Research firm representative’s description of that change in perception: “really amazing.”</a:t>
            </a:r>
          </a:p>
        </p:txBody>
      </p:sp>
    </p:spTree>
    <p:extLst>
      <p:ext uri="{BB962C8B-B14F-4D97-AF65-F5344CB8AC3E}">
        <p14:creationId xmlns:p14="http://schemas.microsoft.com/office/powerpoint/2010/main" val="23456272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Autofit/>
          </a:bodyPr>
          <a:lstStyle/>
          <a:p>
            <a:r>
              <a:rPr lang="en-US" sz="4000" dirty="0" smtClean="0">
                <a:latin typeface="Courier New"/>
                <a:cs typeface="Courier New"/>
              </a:rPr>
              <a:t>TRANSITIONING FROM</a:t>
            </a:r>
            <a:br>
              <a:rPr lang="en-US" sz="4000" dirty="0" smtClean="0">
                <a:latin typeface="Courier New"/>
                <a:cs typeface="Courier New"/>
              </a:rPr>
            </a:br>
            <a:r>
              <a:rPr lang="en-US" sz="4000" dirty="0" smtClean="0">
                <a:latin typeface="Courier New"/>
                <a:cs typeface="Courier New"/>
              </a:rPr>
              <a:t>VICTORS &amp; SPOILS</a:t>
            </a:r>
            <a:endParaRPr lang="en-US" sz="4000" dirty="0">
              <a:latin typeface="Courier New"/>
              <a:cs typeface="Courier New"/>
            </a:endParaRPr>
          </a:p>
        </p:txBody>
      </p:sp>
      <p:sp>
        <p:nvSpPr>
          <p:cNvPr id="10243" name="Rectangle 3"/>
          <p:cNvSpPr>
            <a:spLocks noGrp="1" noChangeArrowheads="1"/>
          </p:cNvSpPr>
          <p:nvPr>
            <p:ph idx="1"/>
          </p:nvPr>
        </p:nvSpPr>
        <p:spPr>
          <a:xfrm>
            <a:off x="457200" y="2048374"/>
            <a:ext cx="8229600" cy="2414695"/>
          </a:xfrm>
        </p:spPr>
        <p:txBody>
          <a:bodyPr/>
          <a:lstStyle/>
          <a:p>
            <a:pPr lvl="0"/>
            <a:r>
              <a:rPr lang="en-US" sz="2400" dirty="0"/>
              <a:t>Contract ready with Supply to continue media buys.</a:t>
            </a:r>
          </a:p>
          <a:p>
            <a:pPr lvl="0"/>
            <a:r>
              <a:rPr lang="en-US" sz="2400" dirty="0"/>
              <a:t>Contract being prepared with Danielle Fuller for overall campaign guidance.</a:t>
            </a:r>
          </a:p>
          <a:p>
            <a:pPr lvl="0"/>
            <a:r>
              <a:rPr lang="en-US" sz="2400" dirty="0"/>
              <a:t>Pending engagement with consultant on unpaid social media.</a:t>
            </a:r>
          </a:p>
        </p:txBody>
      </p:sp>
    </p:spTree>
    <p:extLst>
      <p:ext uri="{BB962C8B-B14F-4D97-AF65-F5344CB8AC3E}">
        <p14:creationId xmlns:p14="http://schemas.microsoft.com/office/powerpoint/2010/main" val="19108364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sz="4000" dirty="0" smtClean="0">
                <a:latin typeface="Courier New"/>
                <a:cs typeface="Courier New"/>
              </a:rPr>
              <a:t>INTERNAL PREPARATION</a:t>
            </a:r>
            <a:endParaRPr lang="en-US" sz="4000" dirty="0">
              <a:latin typeface="Courier New"/>
              <a:cs typeface="Courier New"/>
            </a:endParaRPr>
          </a:p>
        </p:txBody>
      </p:sp>
      <p:sp>
        <p:nvSpPr>
          <p:cNvPr id="67587" name="Rectangle 3"/>
          <p:cNvSpPr>
            <a:spLocks noGrp="1" noChangeArrowheads="1"/>
          </p:cNvSpPr>
          <p:nvPr>
            <p:ph idx="1"/>
          </p:nvPr>
        </p:nvSpPr>
        <p:spPr>
          <a:xfrm>
            <a:off x="457200" y="1342942"/>
            <a:ext cx="8229600" cy="4193547"/>
          </a:xfrm>
        </p:spPr>
        <p:txBody>
          <a:bodyPr/>
          <a:lstStyle/>
          <a:p>
            <a:pPr lvl="0"/>
            <a:r>
              <a:rPr lang="en-US" sz="2400" dirty="0" smtClean="0"/>
              <a:t>Work </a:t>
            </a:r>
            <a:r>
              <a:rPr lang="en-US" sz="2400" dirty="0"/>
              <a:t>underway with Admissions to create branded recruitment materials (examples).</a:t>
            </a:r>
          </a:p>
          <a:p>
            <a:pPr lvl="0"/>
            <a:r>
              <a:rPr lang="en-US" sz="2400" dirty="0"/>
              <a:t>Brand Camp for UW marketers, communicators and recruiters July 17.</a:t>
            </a:r>
          </a:p>
          <a:p>
            <a:pPr lvl="0"/>
            <a:r>
              <a:rPr lang="en-US" sz="2400" dirty="0"/>
              <a:t>Meetings with Foundation, Alumni Association, Student Affairs and Athletics reps to coordinate efforts.</a:t>
            </a:r>
          </a:p>
          <a:p>
            <a:pPr lvl="0"/>
            <a:r>
              <a:rPr lang="en-US" sz="2400" dirty="0"/>
              <a:t>Creation of brand portal for units to use in ordering recruitment materials.</a:t>
            </a:r>
          </a:p>
          <a:p>
            <a:pPr lvl="0"/>
            <a:r>
              <a:rPr lang="en-US" sz="2400" dirty="0"/>
              <a:t>Redesign underway for key UW web pages.</a:t>
            </a:r>
          </a:p>
          <a:p>
            <a:pPr lvl="0"/>
            <a:r>
              <a:rPr lang="en-US" sz="2400" dirty="0"/>
              <a:t>Creation of landing pages tied to advertising campaign.</a:t>
            </a:r>
          </a:p>
        </p:txBody>
      </p:sp>
    </p:spTree>
    <p:extLst>
      <p:ext uri="{BB962C8B-B14F-4D97-AF65-F5344CB8AC3E}">
        <p14:creationId xmlns:p14="http://schemas.microsoft.com/office/powerpoint/2010/main" val="666937849"/>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9342</TotalTime>
  <Words>873</Words>
  <Application>Microsoft Office PowerPoint</Application>
  <PresentationFormat>On-screen Show (4:3)</PresentationFormat>
  <Paragraphs>123</Paragraphs>
  <Slides>21</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ＭＳ Ｐゴシック</vt:lpstr>
      <vt:lpstr>Arial</vt:lpstr>
      <vt:lpstr>Calibri</vt:lpstr>
      <vt:lpstr>Cambria</vt:lpstr>
      <vt:lpstr>Courier New</vt:lpstr>
      <vt:lpstr>Monotype Sorts</vt:lpstr>
      <vt:lpstr>Times New Roman</vt:lpstr>
      <vt:lpstr>Custom Design</vt:lpstr>
      <vt:lpstr>1_Custom Design</vt:lpstr>
      <vt:lpstr>PowerPoint Presentation</vt:lpstr>
      <vt:lpstr>CAMPAIGN PURPOSE</vt:lpstr>
      <vt:lpstr>MATERIALS IN HAND FROM VICTORS &amp; SPOILS </vt:lpstr>
      <vt:lpstr>CAMPAIGN EFFECTIVENESS  </vt:lpstr>
      <vt:lpstr>CAMPAIGN EFFECTIVENESS  </vt:lpstr>
      <vt:lpstr>PERCEPTIONS OF ‘COWBOY’</vt:lpstr>
      <vt:lpstr>AN INCLUSIVE CAMPAIGN</vt:lpstr>
      <vt:lpstr>TRANSITIONING FROM VICTORS &amp; SPOILS</vt:lpstr>
      <vt:lpstr>INTERNAL PREPARATION</vt:lpstr>
      <vt:lpstr>PowerPoint Presentation</vt:lpstr>
      <vt:lpstr>PowerPoint Presentation</vt:lpstr>
      <vt:lpstr>PowerPoint Presentation</vt:lpstr>
      <vt:lpstr>BRAND CAMP AGENDA ITEMS</vt:lpstr>
      <vt:lpstr>WHAT’S HAPPENING BEFORE SEPT. 14</vt:lpstr>
      <vt:lpstr>PowerPoint Presentation</vt:lpstr>
      <vt:lpstr>SEPT. 14 LAUNCH</vt:lpstr>
      <vt:lpstr>DOWNTOWN MASH UP INVOLVEMENT</vt:lpstr>
      <vt:lpstr>PRESENCE ON CAMPUS</vt:lpstr>
      <vt:lpstr>UW FOUNDATION PARTICIPATION</vt:lpstr>
      <vt:lpstr>FOLLOWING SEPTEMBER KICKOFF</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Institutional Marketing</dc:creator>
  <cp:lastModifiedBy>Chad R. Baldwin</cp:lastModifiedBy>
  <cp:revision>63</cp:revision>
  <dcterms:created xsi:type="dcterms:W3CDTF">2014-09-17T21:08:03Z</dcterms:created>
  <dcterms:modified xsi:type="dcterms:W3CDTF">2018-07-10T16:20:25Z</dcterms:modified>
</cp:coreProperties>
</file>