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2"/>
  </p:notesMasterIdLst>
  <p:sldIdLst>
    <p:sldId id="256" r:id="rId3"/>
    <p:sldId id="257" r:id="rId4"/>
    <p:sldId id="261" r:id="rId5"/>
    <p:sldId id="259" r:id="rId6"/>
    <p:sldId id="260" r:id="rId7"/>
    <p:sldId id="263" r:id="rId8"/>
    <p:sldId id="262" r:id="rId9"/>
    <p:sldId id="264" r:id="rId10"/>
    <p:sldId id="258" r:id="rId11"/>
    <p:sldId id="272" r:id="rId12"/>
    <p:sldId id="273" r:id="rId13"/>
    <p:sldId id="274" r:id="rId14"/>
    <p:sldId id="265" r:id="rId15"/>
    <p:sldId id="266" r:id="rId16"/>
    <p:sldId id="267" r:id="rId17"/>
    <p:sldId id="268" r:id="rId18"/>
    <p:sldId id="269" r:id="rId19"/>
    <p:sldId id="270" r:id="rId20"/>
    <p:sldId id="27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61" autoAdjust="0"/>
  </p:normalViewPr>
  <p:slideViewPr>
    <p:cSldViewPr snapToGrid="0" snapToObjects="1">
      <p:cViewPr varScale="1">
        <p:scale>
          <a:sx n="50" d="100"/>
          <a:sy n="50" d="100"/>
        </p:scale>
        <p:origin x="17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8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smtClean="0"/>
              <a:t>Planned</a:t>
            </a:r>
            <a:r>
              <a:rPr lang="en-US" baseline="0" dirty="0" smtClean="0"/>
              <a:t> c</a:t>
            </a:r>
            <a:r>
              <a:rPr lang="en-US" dirty="0" smtClean="0"/>
              <a:t>lass </a:t>
            </a:r>
            <a:r>
              <a:rPr lang="en-US" dirty="0"/>
              <a:t>offerings</a:t>
            </a:r>
          </a:p>
        </c:rich>
      </c:tx>
      <c:overlay val="0"/>
      <c:spPr>
        <a:noFill/>
        <a:ln>
          <a:noFill/>
        </a:ln>
        <a:effectLst/>
      </c:spPr>
      <c:txPr>
        <a:bodyPr rot="0" spcFirstLastPara="1" vertOverflow="ellipsis" vert="horz" wrap="square" anchor="ctr" anchorCtr="1"/>
        <a:lstStyle/>
        <a:p>
          <a:pPr algn="ctr">
            <a:defRPr sz="2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Class offerings</c:v>
                </c:pt>
              </c:strCache>
            </c:strRef>
          </c:tx>
          <c:spPr>
            <a:ln>
              <a:solidFill>
                <a:schemeClr val="tx1"/>
              </a:solidFill>
            </a:ln>
          </c:spPr>
          <c:dPt>
            <c:idx val="0"/>
            <c:bubble3D val="0"/>
            <c:spPr>
              <a:solidFill>
                <a:schemeClr val="bg2">
                  <a:lumMod val="90000"/>
                </a:schemeClr>
              </a:solidFill>
              <a:ln>
                <a:solidFill>
                  <a:schemeClr val="tx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69A-4224-8D8C-2ABF6FDA47C4}"/>
              </c:ext>
            </c:extLst>
          </c:dPt>
          <c:dPt>
            <c:idx val="1"/>
            <c:bubble3D val="0"/>
            <c:spPr>
              <a:solidFill>
                <a:schemeClr val="bg2">
                  <a:lumMod val="50000"/>
                </a:schemeClr>
              </a:solidFill>
              <a:ln>
                <a:solidFill>
                  <a:schemeClr val="tx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569A-4224-8D8C-2ABF6FDA47C4}"/>
              </c:ext>
            </c:extLst>
          </c:dPt>
          <c:dPt>
            <c:idx val="2"/>
            <c:bubble3D val="0"/>
            <c:spPr>
              <a:solidFill>
                <a:schemeClr val="bg2">
                  <a:lumMod val="75000"/>
                </a:schemeClr>
              </a:solidFill>
              <a:ln>
                <a:solidFill>
                  <a:schemeClr val="tx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69A-4224-8D8C-2ABF6FDA47C4}"/>
              </c:ext>
            </c:extLst>
          </c:dPt>
          <c:dPt>
            <c:idx val="3"/>
            <c:bubble3D val="0"/>
            <c:explosion val="5"/>
            <c:spPr>
              <a:solidFill>
                <a:schemeClr val="bg2">
                  <a:lumMod val="25000"/>
                </a:schemeClr>
              </a:solidFill>
              <a:ln>
                <a:solidFill>
                  <a:schemeClr val="tx1"/>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569A-4224-8D8C-2ABF6FDA47C4}"/>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Before 10 a.m.</c:v>
                </c:pt>
                <c:pt idx="1">
                  <c:v>10 a.m. - 2 p.m.</c:v>
                </c:pt>
                <c:pt idx="2">
                  <c:v>After 2 p.m.</c:v>
                </c:pt>
                <c:pt idx="3">
                  <c:v>Online</c:v>
                </c:pt>
              </c:strCache>
            </c:strRef>
          </c:cat>
          <c:val>
            <c:numRef>
              <c:f>Sheet1!$B$2:$B$5</c:f>
              <c:numCache>
                <c:formatCode>General</c:formatCode>
                <c:ptCount val="4"/>
                <c:pt idx="0">
                  <c:v>15</c:v>
                </c:pt>
                <c:pt idx="1">
                  <c:v>50</c:v>
                </c:pt>
                <c:pt idx="2">
                  <c:v>15</c:v>
                </c:pt>
                <c:pt idx="3">
                  <c:v>20</c:v>
                </c:pt>
              </c:numCache>
            </c:numRef>
          </c:val>
          <c:extLst>
            <c:ext xmlns:c16="http://schemas.microsoft.com/office/drawing/2014/chart" uri="{C3380CC4-5D6E-409C-BE32-E72D297353CC}">
              <c16:uniqueId val="{00000000-569A-4224-8D8C-2ABF6FDA47C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533F7-A6EF-4C33-BFCB-07F9BC6EDED7}" type="datetimeFigureOut">
              <a:rPr lang="en-US" smtClean="0"/>
              <a:t>3/21/2018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743FB-1787-44FF-950B-B2D2D965318F}" type="slidenum">
              <a:rPr lang="en-US" smtClean="0"/>
              <a:t>‹#›</a:t>
            </a:fld>
            <a:endParaRPr lang="en-US"/>
          </a:p>
        </p:txBody>
      </p:sp>
    </p:spTree>
    <p:extLst>
      <p:ext uri="{BB962C8B-B14F-4D97-AF65-F5344CB8AC3E}">
        <p14:creationId xmlns:p14="http://schemas.microsoft.com/office/powerpoint/2010/main" val="396294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Standard Administrative Policy and Procedure (SAPP) for ‘Course Scheduling and Classroom Use’ developed by Provost</a:t>
            </a:r>
          </a:p>
          <a:p>
            <a:r>
              <a:rPr lang="en-US" sz="1200" b="0" i="0" kern="1200" dirty="0" smtClean="0">
                <a:solidFill>
                  <a:schemeClr val="tx1"/>
                </a:solidFill>
                <a:effectLst/>
                <a:latin typeface="+mn-lt"/>
                <a:ea typeface="+mn-ea"/>
                <a:cs typeface="+mn-cs"/>
              </a:rPr>
              <a:t>·         Provost sent SAPP to all deans late January</a:t>
            </a:r>
          </a:p>
          <a:p>
            <a:r>
              <a:rPr lang="en-US" sz="1200" b="0" i="0" kern="1200" dirty="0" smtClean="0">
                <a:solidFill>
                  <a:schemeClr val="tx1"/>
                </a:solidFill>
                <a:effectLst/>
                <a:latin typeface="+mn-lt"/>
                <a:ea typeface="+mn-ea"/>
                <a:cs typeface="+mn-cs"/>
              </a:rPr>
              <a:t>·         Analysis and cleanup to begin for Fall 2018 schedule, with more thorough work expected in future semesters</a:t>
            </a:r>
          </a:p>
          <a:p>
            <a:pPr marL="171450" indent="-171450">
              <a:buFont typeface="Arial" panose="020B0604020202020204" pitchFamily="34" charset="0"/>
              <a:buChar char="•"/>
            </a:pPr>
            <a:r>
              <a:rPr lang="en-US" dirty="0" smtClean="0"/>
              <a:t>Gives clear direction form the Provost this is the direction and expectation for course</a:t>
            </a:r>
            <a:r>
              <a:rPr lang="en-US" baseline="0" dirty="0" smtClean="0"/>
              <a:t> scheduling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3</a:t>
            </a:fld>
            <a:endParaRPr lang="en-US"/>
          </a:p>
        </p:txBody>
      </p:sp>
    </p:spTree>
    <p:extLst>
      <p:ext uri="{BB962C8B-B14F-4D97-AF65-F5344CB8AC3E}">
        <p14:creationId xmlns:p14="http://schemas.microsoft.com/office/powerpoint/2010/main" val="428092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Currently, there is no link in the body of the </a:t>
            </a:r>
            <a:r>
              <a:rPr lang="en-US" sz="1200" b="0" i="0" u="none" strike="noStrike" kern="1200" baseline="0" dirty="0" err="1" smtClean="0">
                <a:solidFill>
                  <a:schemeClr val="tx1"/>
                </a:solidFill>
                <a:latin typeface="+mn-lt"/>
                <a:ea typeface="+mn-ea"/>
                <a:cs typeface="+mn-cs"/>
              </a:rPr>
              <a:t>the</a:t>
            </a:r>
            <a:r>
              <a:rPr lang="en-US" sz="1200" b="0" i="0" u="none" strike="noStrike" kern="1200" baseline="0" dirty="0" smtClean="0">
                <a:solidFill>
                  <a:schemeClr val="tx1"/>
                </a:solidFill>
                <a:latin typeface="+mn-lt"/>
                <a:ea typeface="+mn-ea"/>
                <a:cs typeface="+mn-cs"/>
              </a:rPr>
              <a:t> uwyo.edu homepage linking directly to cost of attendance estimates. However, there is a direct link to the admission’s scholarship cost of attendance page within the UW Navigation slider accessible from all pages within the uwyo.edu content management system (CMS).</a:t>
            </a:r>
          </a:p>
          <a:p>
            <a:r>
              <a:rPr lang="en-US" sz="1200" b="0" i="1" u="none" strike="noStrike" kern="1200" baseline="0" dirty="0" smtClean="0">
                <a:solidFill>
                  <a:schemeClr val="tx1"/>
                </a:solidFill>
                <a:latin typeface="+mn-lt"/>
                <a:ea typeface="+mn-ea"/>
                <a:cs typeface="+mn-cs"/>
              </a:rPr>
              <a:t>(UWYO navigation, image 6, clicks through to image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Alternatively, to find the cost of attendance, a prospective student may search for the information via the uwyo.edu website, or consider where they may possibly find the estimates within the uwyo.edu website.</a:t>
            </a:r>
          </a:p>
          <a:p>
            <a:r>
              <a:rPr lang="en-US" sz="1200" b="0" i="0" u="none" strike="noStrike" kern="1200" baseline="0" dirty="0" smtClean="0">
                <a:solidFill>
                  <a:schemeClr val="tx1"/>
                </a:solidFill>
                <a:latin typeface="+mn-lt"/>
                <a:ea typeface="+mn-ea"/>
                <a:cs typeface="+mn-cs"/>
              </a:rPr>
              <a:t>Should a prospective student choose the admissions area of the uwyo.edu website, they will need to scroll to the bottom of the admissions homepage to discover the link in the “Check These Out!” section of the webpage. </a:t>
            </a:r>
          </a:p>
          <a:p>
            <a:r>
              <a:rPr lang="en-US" sz="1200" b="0" i="0" u="none" strike="noStrike" kern="1200" baseline="0" dirty="0" smtClean="0">
                <a:solidFill>
                  <a:schemeClr val="tx1"/>
                </a:solidFill>
                <a:latin typeface="+mn-lt"/>
                <a:ea typeface="+mn-ea"/>
                <a:cs typeface="+mn-cs"/>
              </a:rPr>
              <a:t>After clicking through, the prospective student arrives on the admission’s scholarship page, when they again must scroll to the bottom of the page to find the cost estimates page.</a:t>
            </a:r>
          </a:p>
          <a:p>
            <a:r>
              <a:rPr lang="en-US" sz="1200" b="0" i="0" u="none" strike="noStrike" kern="1200" baseline="0" dirty="0" smtClean="0">
                <a:solidFill>
                  <a:schemeClr val="tx1"/>
                </a:solidFill>
                <a:latin typeface="+mn-lt"/>
                <a:ea typeface="+mn-ea"/>
                <a:cs typeface="+mn-cs"/>
              </a:rPr>
              <a:t>After clicking through, the prospective student arrives on the admission’s scholarship cost of attendance page, when they must choose the estimate type.</a:t>
            </a:r>
          </a:p>
          <a:p>
            <a:r>
              <a:rPr lang="en-US" sz="1200" b="0" i="0" u="none" strike="noStrike" kern="1200" baseline="0" dirty="0" smtClean="0">
                <a:solidFill>
                  <a:schemeClr val="tx1"/>
                </a:solidFill>
                <a:latin typeface="+mn-lt"/>
                <a:ea typeface="+mn-ea"/>
                <a:cs typeface="+mn-cs"/>
              </a:rPr>
              <a:t>After clicking through, the prospective student arrives at the cost estimate.</a:t>
            </a:r>
          </a:p>
          <a:p>
            <a:r>
              <a:rPr lang="en-US" sz="1200" b="0" i="0" u="none" strike="noStrike" kern="1200" baseline="0" dirty="0" smtClean="0">
                <a:solidFill>
                  <a:schemeClr val="tx1"/>
                </a:solidFill>
                <a:latin typeface="+mn-lt"/>
                <a:ea typeface="+mn-ea"/>
                <a:cs typeface="+mn-cs"/>
              </a:rPr>
              <a:t>In this example, the prospective student must click 5 times to find the cost estimate information.</a:t>
            </a:r>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13</a:t>
            </a:fld>
            <a:endParaRPr lang="en-US"/>
          </a:p>
        </p:txBody>
      </p:sp>
    </p:spTree>
    <p:extLst>
      <p:ext uri="{BB962C8B-B14F-4D97-AF65-F5344CB8AC3E}">
        <p14:creationId xmlns:p14="http://schemas.microsoft.com/office/powerpoint/2010/main" val="967172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Currently, there is no link in the body of the </a:t>
            </a:r>
            <a:r>
              <a:rPr lang="en-US" sz="1200" b="0" i="0" u="none" strike="noStrike" kern="1200" baseline="0" dirty="0" err="1" smtClean="0">
                <a:solidFill>
                  <a:schemeClr val="tx1"/>
                </a:solidFill>
                <a:latin typeface="+mn-lt"/>
                <a:ea typeface="+mn-ea"/>
                <a:cs typeface="+mn-cs"/>
              </a:rPr>
              <a:t>the</a:t>
            </a:r>
            <a:r>
              <a:rPr lang="en-US" sz="1200" b="0" i="0" u="none" strike="noStrike" kern="1200" baseline="0" dirty="0" smtClean="0">
                <a:solidFill>
                  <a:schemeClr val="tx1"/>
                </a:solidFill>
                <a:latin typeface="+mn-lt"/>
                <a:ea typeface="+mn-ea"/>
                <a:cs typeface="+mn-cs"/>
              </a:rPr>
              <a:t> uwyo.edu homepage linking directly to cost of attendance estimates. However, there is a direct link to the admission’s scholarship cost of attendance page within the UW Navigation slider accessible from all pages within the uwyo.edu content management system (CMS).</a:t>
            </a:r>
          </a:p>
          <a:p>
            <a:r>
              <a:rPr lang="en-US" sz="1200" b="0" i="1" u="none" strike="noStrike" kern="1200" baseline="0" dirty="0" smtClean="0">
                <a:solidFill>
                  <a:schemeClr val="tx1"/>
                </a:solidFill>
                <a:latin typeface="+mn-lt"/>
                <a:ea typeface="+mn-ea"/>
                <a:cs typeface="+mn-cs"/>
              </a:rPr>
              <a:t>(UWYO navigation, image 6, clicks through to image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Alternatively, to find the cost of attendance, a prospective student may search for the information via the uwyo.edu website, or consider where they may possibly find the estimates within the uwyo.edu website. </a:t>
            </a:r>
          </a:p>
          <a:p>
            <a:r>
              <a:rPr lang="en-US" sz="1200" b="0" i="1" u="none" strike="noStrike" kern="1200" baseline="0" dirty="0" smtClean="0">
                <a:solidFill>
                  <a:schemeClr val="tx1"/>
                </a:solidFill>
                <a:latin typeface="+mn-lt"/>
                <a:ea typeface="+mn-ea"/>
                <a:cs typeface="+mn-cs"/>
              </a:rPr>
              <a:t>(cost of attendance search results, image 2)</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Should a prospective student choose the Financial Aid area of the uwyo.edu website, they find the cost of attendance link in the first row to the far right. </a:t>
            </a:r>
            <a:r>
              <a:rPr lang="en-US" sz="1200" b="0" i="1" u="none" strike="noStrike" kern="1200" baseline="0" dirty="0" smtClean="0">
                <a:solidFill>
                  <a:schemeClr val="tx1"/>
                </a:solidFill>
                <a:latin typeface="+mn-lt"/>
                <a:ea typeface="+mn-ea"/>
                <a:cs typeface="+mn-cs"/>
              </a:rPr>
              <a:t>(image 3)</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clicking through, the prospective student arrives on the scholarships and financial aid website’s </a:t>
            </a:r>
            <a:r>
              <a:rPr lang="en-US" sz="1200" b="0" i="0" u="none" strike="noStrike" kern="1200" baseline="0" dirty="0" err="1" smtClean="0">
                <a:solidFill>
                  <a:schemeClr val="tx1"/>
                </a:solidFill>
                <a:latin typeface="+mn-lt"/>
                <a:ea typeface="+mn-ea"/>
                <a:cs typeface="+mn-cs"/>
              </a:rPr>
              <a:t>Estimaged</a:t>
            </a:r>
            <a:r>
              <a:rPr lang="en-US" sz="1200" b="0" i="0" u="none" strike="noStrike" kern="1200" baseline="0" dirty="0" smtClean="0">
                <a:solidFill>
                  <a:schemeClr val="tx1"/>
                </a:solidFill>
                <a:latin typeface="+mn-lt"/>
                <a:ea typeface="+mn-ea"/>
                <a:cs typeface="+mn-cs"/>
              </a:rPr>
              <a:t> Cost of Attendance page. </a:t>
            </a:r>
            <a:r>
              <a:rPr lang="en-US" sz="1200" b="0" i="1" u="none" strike="noStrike" kern="1200" baseline="0" dirty="0" smtClean="0">
                <a:solidFill>
                  <a:schemeClr val="tx1"/>
                </a:solidFill>
                <a:latin typeface="+mn-lt"/>
                <a:ea typeface="+mn-ea"/>
                <a:cs typeface="+mn-cs"/>
              </a:rPr>
              <a:t>(image 4)</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clicking on the tuition type, the prospective student will see the tuition details. </a:t>
            </a:r>
            <a:r>
              <a:rPr lang="en-US" sz="1200" b="0" i="1" u="none" strike="noStrike" kern="1200" baseline="0" dirty="0" smtClean="0">
                <a:solidFill>
                  <a:schemeClr val="tx1"/>
                </a:solidFill>
                <a:latin typeface="+mn-lt"/>
                <a:ea typeface="+mn-ea"/>
                <a:cs typeface="+mn-cs"/>
              </a:rPr>
              <a:t>(image 5)</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example, the prospective student must click 4 times to find the cost estimate information.</a:t>
            </a:r>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16</a:t>
            </a:fld>
            <a:endParaRPr lang="en-US"/>
          </a:p>
        </p:txBody>
      </p:sp>
    </p:spTree>
    <p:extLst>
      <p:ext uri="{BB962C8B-B14F-4D97-AF65-F5344CB8AC3E}">
        <p14:creationId xmlns:p14="http://schemas.microsoft.com/office/powerpoint/2010/main" val="1000604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The proposed plan is to replace the uwyo.edu homepage 1st row content area to icons, and reducing written content. </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 Invest in your future icon, as well as the ‘Cost of Attendance’ link within the UW Navigation slider, will point to: uwyo.edu/</a:t>
            </a:r>
            <a:r>
              <a:rPr lang="en-US" sz="1200" b="0" i="1" u="none" strike="noStrike" kern="1200" baseline="0" dirty="0" err="1" smtClean="0">
                <a:solidFill>
                  <a:schemeClr val="tx1"/>
                </a:solidFill>
                <a:latin typeface="+mn-lt"/>
                <a:ea typeface="+mn-ea"/>
                <a:cs typeface="+mn-cs"/>
              </a:rPr>
              <a:t>sfa</a:t>
            </a:r>
            <a:r>
              <a:rPr lang="en-US" sz="1200" b="0" i="1" u="none" strike="noStrike" kern="1200" baseline="0" dirty="0" smtClean="0">
                <a:solidFill>
                  <a:schemeClr val="tx1"/>
                </a:solidFill>
                <a:latin typeface="+mn-lt"/>
                <a:ea typeface="+mn-ea"/>
                <a:cs typeface="+mn-cs"/>
              </a:rPr>
              <a:t>/cost-of-attendance</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 current costs estimates may be accessed by clicking on student, or graduate level program type.</a:t>
            </a:r>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In augmenting this process, there are only 2 clicks to get to the Cost of Attendance estimates.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Pamela </a:t>
            </a:r>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18</a:t>
            </a:fld>
            <a:endParaRPr lang="en-US"/>
          </a:p>
        </p:txBody>
      </p:sp>
    </p:spTree>
    <p:extLst>
      <p:ext uri="{BB962C8B-B14F-4D97-AF65-F5344CB8AC3E}">
        <p14:creationId xmlns:p14="http://schemas.microsoft.com/office/powerpoint/2010/main" val="224510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SAPP also gave direction from Provost to </a:t>
            </a:r>
            <a:r>
              <a:rPr lang="en-US" sz="1200" b="0" i="0" kern="1200" dirty="0" err="1" smtClean="0">
                <a:solidFill>
                  <a:schemeClr val="tx1"/>
                </a:solidFill>
                <a:effectLst/>
                <a:latin typeface="+mn-lt"/>
                <a:ea typeface="+mn-ea"/>
                <a:cs typeface="+mn-cs"/>
              </a:rPr>
              <a:t>depts</a:t>
            </a:r>
            <a:r>
              <a:rPr lang="en-US" sz="1200" b="0" i="0" kern="1200" dirty="0" smtClean="0">
                <a:solidFill>
                  <a:schemeClr val="tx1"/>
                </a:solidFill>
                <a:effectLst/>
                <a:latin typeface="+mn-lt"/>
                <a:ea typeface="+mn-ea"/>
                <a:cs typeface="+mn-cs"/>
              </a:rPr>
              <a:t> to diversify class offerings (which should</a:t>
            </a:r>
            <a:r>
              <a:rPr lang="en-US" sz="1200" b="0" i="0" kern="1200" baseline="0" dirty="0" smtClean="0">
                <a:solidFill>
                  <a:schemeClr val="tx1"/>
                </a:solidFill>
                <a:effectLst/>
                <a:latin typeface="+mn-lt"/>
                <a:ea typeface="+mn-ea"/>
                <a:cs typeface="+mn-cs"/>
              </a:rPr>
              <a:t> lead to better seat utilization, correct?)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   15-50-15-20% goal of class offerings</a:t>
            </a:r>
          </a:p>
          <a:p>
            <a:r>
              <a:rPr lang="en-US" sz="1200" b="0" i="0" kern="1200" dirty="0" smtClean="0">
                <a:solidFill>
                  <a:schemeClr val="tx1"/>
                </a:solidFill>
                <a:effectLst/>
                <a:latin typeface="+mn-lt"/>
                <a:ea typeface="+mn-ea"/>
                <a:cs typeface="+mn-cs"/>
              </a:rPr>
              <a:t>§  At least 15% prior to 10 am</a:t>
            </a:r>
          </a:p>
          <a:p>
            <a:r>
              <a:rPr lang="en-US" sz="1200" b="0" i="0" kern="1200" dirty="0" smtClean="0">
                <a:solidFill>
                  <a:schemeClr val="tx1"/>
                </a:solidFill>
                <a:effectLst/>
                <a:latin typeface="+mn-lt"/>
                <a:ea typeface="+mn-ea"/>
                <a:cs typeface="+mn-cs"/>
              </a:rPr>
              <a:t>§  No more than 50% between 10 am and 2 pm</a:t>
            </a:r>
          </a:p>
          <a:p>
            <a:r>
              <a:rPr lang="en-US" sz="1200" b="0" i="0" kern="1200" dirty="0" smtClean="0">
                <a:solidFill>
                  <a:schemeClr val="tx1"/>
                </a:solidFill>
                <a:effectLst/>
                <a:latin typeface="+mn-lt"/>
                <a:ea typeface="+mn-ea"/>
                <a:cs typeface="+mn-cs"/>
              </a:rPr>
              <a:t>§  At least 15% after 2 pm</a:t>
            </a:r>
          </a:p>
          <a:p>
            <a:r>
              <a:rPr lang="en-US" sz="1200" b="0" i="0" kern="1200" dirty="0" smtClean="0">
                <a:solidFill>
                  <a:schemeClr val="tx1"/>
                </a:solidFill>
                <a:effectLst/>
                <a:latin typeface="+mn-lt"/>
                <a:ea typeface="+mn-ea"/>
                <a:cs typeface="+mn-cs"/>
              </a:rPr>
              <a:t>§  At least 20% online</a:t>
            </a:r>
          </a:p>
          <a:p>
            <a:r>
              <a:rPr lang="en-US" sz="1200" b="0" i="0" kern="1200" dirty="0" smtClean="0">
                <a:solidFill>
                  <a:schemeClr val="tx1"/>
                </a:solidFill>
                <a:effectLst/>
                <a:latin typeface="+mn-lt"/>
                <a:ea typeface="+mn-ea"/>
                <a:cs typeface="+mn-cs"/>
              </a:rPr>
              <a:t>o   If doesn't make pedagogical sense, then 25-50-25%, without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By better utilizing the full clock each day, classroom use is spread out, allowing for better </a:t>
            </a:r>
            <a:r>
              <a:rPr lang="en-US" baseline="0" dirty="0" err="1" smtClean="0"/>
              <a:t>sonsumption</a:t>
            </a:r>
            <a:endParaRPr lang="en-US" baseline="0" dirty="0" smtClean="0"/>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98743FB-1787-44FF-950B-B2D2D965318F}" type="slidenum">
              <a:rPr lang="en-US" smtClean="0"/>
              <a:t>4</a:t>
            </a:fld>
            <a:endParaRPr lang="en-US"/>
          </a:p>
        </p:txBody>
      </p:sp>
    </p:spTree>
    <p:extLst>
      <p:ext uri="{BB962C8B-B14F-4D97-AF65-F5344CB8AC3E}">
        <p14:creationId xmlns:p14="http://schemas.microsoft.com/office/powerpoint/2010/main" val="60174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Work for Fall 2018 focused on undergraduate classes – less than 6% of all credit-bearing classes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Reduction of number of meeting times which partially-overlap standard meeting blocks, allowing students to better utilize their day</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Some classes previously scheduled Mon &amp; Wed 11 am – 12:15 pm rescheduled to Tues &amp; Thurs 11 am – 12:15 pm, which will allow the students to schedule a Mon/Wed/Fri 12 – 12:50 pm class, for example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Allowance for departments to explain why non-standard blocks need to be offered</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Kinesiology &amp; student-athletes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Offer classes that end 10 min earlier than the standard time, to allow student-athletes time to get to practice starting at 3 pm; the 10-min adjustment on start time would not actually affect many people, since the start time would be 1 pm and few classes meet over the lunch hour like that.</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Studio or seminar classes – to allow additional consolidated time for setup/cleanup and field trips, etc.</a:t>
            </a:r>
          </a:p>
          <a:p>
            <a:pPr marL="171450" lvl="0" indent="-171450">
              <a:buFont typeface="Arial" panose="020B0604020202020204" pitchFamily="34" charset="0"/>
              <a:buChar char="•"/>
            </a:pPr>
            <a:r>
              <a:rPr lang="en-US" sz="1200" b="0" i="0" kern="1200" dirty="0" smtClean="0">
                <a:solidFill>
                  <a:schemeClr val="tx1"/>
                </a:solidFill>
                <a:effectLst/>
                <a:latin typeface="+mn-lt"/>
                <a:ea typeface="+mn-ea"/>
                <a:cs typeface="+mn-cs"/>
              </a:rPr>
              <a:t>Adjuncts or professionals from community teaching &amp; working around their work schedules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5</a:t>
            </a:fld>
            <a:endParaRPr lang="en-US"/>
          </a:p>
        </p:txBody>
      </p:sp>
    </p:spTree>
    <p:extLst>
      <p:ext uri="{BB962C8B-B14F-4D97-AF65-F5344CB8AC3E}">
        <p14:creationId xmlns:p14="http://schemas.microsoft.com/office/powerpoint/2010/main" val="239464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Banner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UW has been able to heavily modify Banner functionality to serve students and faculty.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Undeniably there are Banner products which UW could implement, but each would need to be purchased by UW, with ongoing costs, and implementation time. </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DegreeWorks</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With work between the Office of the Registrar and UW IT, we are getting closer to being able to report data out of </a:t>
            </a:r>
            <a:r>
              <a:rPr lang="en-US" sz="1200" b="0" i="0" kern="1200" dirty="0" err="1" smtClean="0">
                <a:solidFill>
                  <a:schemeClr val="tx1"/>
                </a:solidFill>
                <a:effectLst/>
                <a:latin typeface="+mn-lt"/>
                <a:ea typeface="+mn-ea"/>
                <a:cs typeface="+mn-cs"/>
              </a:rPr>
              <a:t>DegreeWorks</a:t>
            </a:r>
            <a:r>
              <a:rPr lang="en-US" sz="1200" b="0" i="0" kern="1200" dirty="0" smtClean="0">
                <a:solidFill>
                  <a:schemeClr val="tx1"/>
                </a:solidFill>
                <a:effectLst/>
                <a:latin typeface="+mn-lt"/>
                <a:ea typeface="+mn-ea"/>
                <a:cs typeface="+mn-cs"/>
              </a:rPr>
              <a:t> (Electronic Degree Check).  Run a degree Audit to be able to predict and forecast what our academic needs are. (14 sections of </a:t>
            </a:r>
            <a:r>
              <a:rPr lang="en-US" sz="1200" b="0" i="0" kern="1200" dirty="0" err="1" smtClean="0">
                <a:solidFill>
                  <a:schemeClr val="tx1"/>
                </a:solidFill>
                <a:effectLst/>
                <a:latin typeface="+mn-lt"/>
                <a:ea typeface="+mn-ea"/>
                <a:cs typeface="+mn-cs"/>
              </a:rPr>
              <a:t>Chem</a:t>
            </a:r>
            <a:r>
              <a:rPr lang="en-US" sz="1200" b="0" i="0" kern="1200" baseline="0" dirty="0" smtClean="0">
                <a:solidFill>
                  <a:schemeClr val="tx1"/>
                </a:solidFill>
                <a:effectLst/>
                <a:latin typeface="+mn-lt"/>
                <a:ea typeface="+mn-ea"/>
                <a:cs typeface="+mn-cs"/>
              </a:rPr>
              <a:t> in the Fall) – also identifies PELL recipients who have enough hours to graduate</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Sole product the Registrar uses to evaluate whether any student has completed their degree requirements</a:t>
            </a:r>
            <a:r>
              <a:rPr lang="en-US" sz="1200" b="0" i="0" kern="1200" baseline="0" dirty="0" smtClean="0">
                <a:solidFill>
                  <a:schemeClr val="tx1"/>
                </a:solidFill>
                <a:effectLst/>
                <a:latin typeface="+mn-lt"/>
                <a:ea typeface="+mn-ea"/>
                <a:cs typeface="+mn-cs"/>
              </a:rPr>
              <a:t> for the </a:t>
            </a:r>
            <a:r>
              <a:rPr lang="en-US" sz="1200" b="0" i="0" kern="1200" dirty="0" smtClean="0">
                <a:solidFill>
                  <a:schemeClr val="tx1"/>
                </a:solidFill>
                <a:effectLst/>
                <a:latin typeface="+mn-lt"/>
                <a:ea typeface="+mn-ea"/>
                <a:cs typeface="+mn-cs"/>
              </a:rPr>
              <a:t>last 4 years.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We have not yet implemented degree plans, in which a student could plug in guesses as to which classes they expect to take in the upcoming 2-3 years, to see if they will graduate.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Don’t recall hearing of any school in Colorado or New Mexico utilizing this functionality either, but I cannot say with absolute certainty that none use it.</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0" i="0" kern="1200" dirty="0" smtClean="0">
                <a:solidFill>
                  <a:schemeClr val="tx1"/>
                </a:solidFill>
                <a:effectLst/>
                <a:latin typeface="+mn-lt"/>
                <a:ea typeface="+mn-ea"/>
                <a:cs typeface="+mn-cs"/>
              </a:rPr>
              <a:t>Canvas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WyoCourses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Export Grades from Canvas</a:t>
            </a:r>
            <a:r>
              <a:rPr lang="en-US" sz="1200" b="0" i="0" kern="1200" baseline="0" dirty="0" smtClean="0">
                <a:solidFill>
                  <a:schemeClr val="tx1"/>
                </a:solidFill>
                <a:effectLst/>
                <a:latin typeface="+mn-lt"/>
                <a:ea typeface="+mn-ea"/>
                <a:cs typeface="+mn-cs"/>
              </a:rPr>
              <a:t> to import into Banner</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6</a:t>
            </a:fld>
            <a:endParaRPr lang="en-US"/>
          </a:p>
        </p:txBody>
      </p:sp>
    </p:spTree>
    <p:extLst>
      <p:ext uri="{BB962C8B-B14F-4D97-AF65-F5344CB8AC3E}">
        <p14:creationId xmlns:p14="http://schemas.microsoft.com/office/powerpoint/2010/main" val="232572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Additional</a:t>
            </a:r>
            <a:r>
              <a:rPr lang="en-US" baseline="0" dirty="0" smtClean="0"/>
              <a:t> examples:</a:t>
            </a:r>
            <a:endParaRPr lang="en-US" dirty="0" smtClean="0"/>
          </a:p>
          <a:p>
            <a:pPr marL="171450" indent="-171450">
              <a:buFont typeface="Arial" panose="020B0604020202020204" pitchFamily="34" charset="0"/>
              <a:buChar char="•"/>
            </a:pPr>
            <a:r>
              <a:rPr lang="en-US" dirty="0" smtClean="0"/>
              <a:t>Massive</a:t>
            </a:r>
            <a:r>
              <a:rPr lang="en-US" baseline="0" dirty="0" smtClean="0"/>
              <a:t> coordination and collaboration among units through Huron-suggested advising redesign teams</a:t>
            </a:r>
            <a:endParaRPr lang="en-US" dirty="0" smtClean="0"/>
          </a:p>
          <a:p>
            <a:pPr marL="171450" indent="-171450">
              <a:buFont typeface="Arial" panose="020B0604020202020204" pitchFamily="34" charset="0"/>
              <a:buChar char="•"/>
            </a:pPr>
            <a:r>
              <a:rPr lang="en-US" dirty="0" smtClean="0"/>
              <a:t>20.5</a:t>
            </a:r>
            <a:r>
              <a:rPr lang="en-US" baseline="0" dirty="0" smtClean="0"/>
              <a:t> professional advising hires</a:t>
            </a:r>
          </a:p>
          <a:p>
            <a:pPr marL="171450" indent="-171450">
              <a:buFont typeface="Arial" panose="020B0604020202020204" pitchFamily="34" charset="0"/>
              <a:buChar char="•"/>
            </a:pPr>
            <a:r>
              <a:rPr lang="en-US" baseline="0" dirty="0" smtClean="0"/>
              <a:t>Departments are nominating faculty advisors and mentors</a:t>
            </a:r>
          </a:p>
          <a:p>
            <a:pPr marL="171450" indent="-171450">
              <a:buFont typeface="Arial" panose="020B0604020202020204" pitchFamily="34" charset="0"/>
              <a:buChar char="•"/>
            </a:pPr>
            <a:r>
              <a:rPr lang="en-US" baseline="0" dirty="0" smtClean="0"/>
              <a:t>Pulling together a diverse team to develop a plan for advising assessment</a:t>
            </a:r>
          </a:p>
          <a:p>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7</a:t>
            </a:fld>
            <a:endParaRPr lang="en-US"/>
          </a:p>
        </p:txBody>
      </p:sp>
    </p:spTree>
    <p:extLst>
      <p:ext uri="{BB962C8B-B14F-4D97-AF65-F5344CB8AC3E}">
        <p14:creationId xmlns:p14="http://schemas.microsoft.com/office/powerpoint/2010/main" val="226290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SDG is working primarily to get better data out of Canvas</a:t>
            </a:r>
            <a:endParaRPr lang="en-US" baseline="0" dirty="0" smtClean="0"/>
          </a:p>
          <a:p>
            <a:pPr marL="171450" indent="-171450">
              <a:buFont typeface="Arial" panose="020B0604020202020204" pitchFamily="34" charset="0"/>
              <a:buChar char="•"/>
            </a:pPr>
            <a:r>
              <a:rPr lang="en-US" baseline="0" dirty="0" smtClean="0"/>
              <a:t>Data Governance group will work on data policy and structure</a:t>
            </a:r>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8</a:t>
            </a:fld>
            <a:endParaRPr lang="en-US"/>
          </a:p>
        </p:txBody>
      </p:sp>
    </p:spTree>
    <p:extLst>
      <p:ext uri="{BB962C8B-B14F-4D97-AF65-F5344CB8AC3E}">
        <p14:creationId xmlns:p14="http://schemas.microsoft.com/office/powerpoint/2010/main" val="856537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Additional</a:t>
            </a:r>
            <a:r>
              <a:rPr lang="en-US" baseline="0" dirty="0" smtClean="0"/>
              <a:t> examples:</a:t>
            </a:r>
            <a:endParaRPr lang="en-US" dirty="0" smtClean="0"/>
          </a:p>
          <a:p>
            <a:pPr marL="171450" indent="-171450">
              <a:buFont typeface="Arial" panose="020B0604020202020204" pitchFamily="34" charset="0"/>
              <a:buChar char="•"/>
            </a:pPr>
            <a:r>
              <a:rPr lang="en-US" dirty="0" smtClean="0"/>
              <a:t>Massive</a:t>
            </a:r>
            <a:r>
              <a:rPr lang="en-US" baseline="0" dirty="0" smtClean="0"/>
              <a:t> coordination and collaboration among units through advising redesign teams (these pre-date Huron, actually)</a:t>
            </a:r>
            <a:endParaRPr lang="en-US" dirty="0" smtClean="0"/>
          </a:p>
          <a:p>
            <a:pPr marL="171450" indent="-171450">
              <a:buFont typeface="Arial" panose="020B0604020202020204" pitchFamily="34" charset="0"/>
              <a:buChar char="•"/>
            </a:pPr>
            <a:r>
              <a:rPr lang="en-US" dirty="0" smtClean="0"/>
              <a:t>20.5</a:t>
            </a:r>
            <a:r>
              <a:rPr lang="en-US" baseline="0" dirty="0" smtClean="0"/>
              <a:t> professional advising hires – Academic Advising</a:t>
            </a:r>
            <a:r>
              <a:rPr lang="en-US" dirty="0" smtClean="0"/>
              <a:t> Professionals located in</a:t>
            </a:r>
          </a:p>
          <a:p>
            <a:pPr marL="628650" lvl="1" indent="-171450">
              <a:buFont typeface="Arial" panose="020B0604020202020204" pitchFamily="34" charset="0"/>
              <a:buChar char="•"/>
            </a:pPr>
            <a:r>
              <a:rPr lang="en-US" dirty="0" smtClean="0"/>
              <a:t>AG = two job changes, 1 new hire</a:t>
            </a:r>
          </a:p>
          <a:p>
            <a:pPr marL="628650" lvl="1" indent="-171450">
              <a:buFont typeface="Arial" panose="020B0604020202020204" pitchFamily="34" charset="0"/>
              <a:buChar char="•"/>
            </a:pPr>
            <a:r>
              <a:rPr lang="en-US" dirty="0" smtClean="0"/>
              <a:t>A&amp;S = one job change, 5 new hires</a:t>
            </a:r>
          </a:p>
          <a:p>
            <a:pPr marL="628650" lvl="1" indent="-171450">
              <a:buFont typeface="Arial" panose="020B0604020202020204" pitchFamily="34" charset="0"/>
              <a:buChar char="•"/>
            </a:pPr>
            <a:r>
              <a:rPr lang="en-US" dirty="0" smtClean="0"/>
              <a:t>COB = 1 new hire</a:t>
            </a:r>
          </a:p>
          <a:p>
            <a:pPr marL="628650" lvl="1" indent="-171450">
              <a:buFont typeface="Arial" panose="020B0604020202020204" pitchFamily="34" charset="0"/>
              <a:buChar char="•"/>
            </a:pPr>
            <a:r>
              <a:rPr lang="en-US" dirty="0" smtClean="0"/>
              <a:t>Ed = one job change, 3 new hires</a:t>
            </a:r>
          </a:p>
          <a:p>
            <a:pPr marL="628650" lvl="1" indent="-171450">
              <a:buFont typeface="Arial" panose="020B0604020202020204" pitchFamily="34" charset="0"/>
              <a:buChar char="•"/>
            </a:pPr>
            <a:r>
              <a:rPr lang="en-US" dirty="0" smtClean="0"/>
              <a:t>EAS = two job changes, 5 new hires</a:t>
            </a:r>
          </a:p>
          <a:p>
            <a:pPr marL="628650" lvl="1" indent="-171450">
              <a:buFont typeface="Arial" panose="020B0604020202020204" pitchFamily="34" charset="0"/>
              <a:buChar char="•"/>
            </a:pPr>
            <a:r>
              <a:rPr lang="en-US" dirty="0" smtClean="0"/>
              <a:t>HS = 3 new hires</a:t>
            </a:r>
          </a:p>
          <a:p>
            <a:pPr marL="628650" lvl="1" indent="-171450">
              <a:buFont typeface="Arial" panose="020B0604020202020204" pitchFamily="34" charset="0"/>
              <a:buChar char="•"/>
            </a:pPr>
            <a:r>
              <a:rPr lang="en-US" dirty="0" err="1" smtClean="0"/>
              <a:t>Haub</a:t>
            </a:r>
            <a:r>
              <a:rPr lang="en-US" dirty="0" smtClean="0"/>
              <a:t> = no changes</a:t>
            </a:r>
          </a:p>
          <a:p>
            <a:pPr marL="628650" lvl="1" indent="-171450">
              <a:buFont typeface="Arial" panose="020B0604020202020204" pitchFamily="34" charset="0"/>
              <a:buChar char="•"/>
            </a:pPr>
            <a:r>
              <a:rPr lang="en-US" dirty="0" smtClean="0"/>
              <a:t>SER = 1 new hire</a:t>
            </a:r>
          </a:p>
          <a:p>
            <a:pPr marL="628650" lvl="1" indent="-171450">
              <a:buFont typeface="Arial" panose="020B0604020202020204" pitchFamily="34" charset="0"/>
              <a:buChar char="•"/>
            </a:pPr>
            <a:r>
              <a:rPr lang="en-US" dirty="0" smtClean="0"/>
              <a:t>Honors = 1 new hire</a:t>
            </a:r>
          </a:p>
          <a:p>
            <a:pPr marL="171450" indent="-171450">
              <a:buFont typeface="Arial" panose="020B0604020202020204" pitchFamily="34" charset="0"/>
              <a:buChar char="•"/>
            </a:pPr>
            <a:r>
              <a:rPr lang="en-US" baseline="0" dirty="0" smtClean="0"/>
              <a:t>Training</a:t>
            </a:r>
            <a:r>
              <a:rPr lang="en-US" dirty="0" smtClean="0"/>
              <a:t> requirements – minimum 2/4 levels of training (5 hours) plus professional community building, observation among peers; to advise first-year and first semester transfer student, must achieve 4/4 levels of training, approx. 15 hours total.</a:t>
            </a:r>
          </a:p>
          <a:p>
            <a:pPr marL="171450" indent="-171450">
              <a:buFont typeface="Arial" panose="020B0604020202020204" pitchFamily="34" charset="0"/>
              <a:buChar char="•"/>
            </a:pPr>
            <a:r>
              <a:rPr lang="en-US" baseline="0" dirty="0" smtClean="0"/>
              <a:t>Estimated income</a:t>
            </a:r>
            <a:r>
              <a:rPr lang="en-US" dirty="0" smtClean="0"/>
              <a:t> from $6/SCH = $1.55 million.  Estimated/budgeted costs = $1.5 million</a:t>
            </a:r>
            <a:endParaRPr lang="en-US" baseline="0" dirty="0" smtClean="0"/>
          </a:p>
          <a:p>
            <a:pPr marL="171450" indent="-171450">
              <a:buFont typeface="Arial" panose="020B0604020202020204" pitchFamily="34" charset="0"/>
              <a:buChar char="•"/>
            </a:pPr>
            <a:r>
              <a:rPr lang="en-US" baseline="0" dirty="0" smtClean="0"/>
              <a:t>Departments are nominating faculty advisors and mentors.  Advisors will be required to go through training and may have job expectations adjusted accordingly.</a:t>
            </a:r>
          </a:p>
          <a:p>
            <a:pPr marL="171450" indent="-171450">
              <a:buFont typeface="Arial" panose="020B0604020202020204" pitchFamily="34" charset="0"/>
              <a:buChar char="•"/>
            </a:pPr>
            <a:r>
              <a:rPr lang="en-US" baseline="0" dirty="0" smtClean="0"/>
              <a:t>Pulling together a diverse team to develop a plan for assessment of advising</a:t>
            </a:r>
          </a:p>
          <a:p>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10</a:t>
            </a:fld>
            <a:endParaRPr lang="en-US"/>
          </a:p>
        </p:txBody>
      </p:sp>
    </p:spTree>
    <p:extLst>
      <p:ext uri="{BB962C8B-B14F-4D97-AF65-F5344CB8AC3E}">
        <p14:creationId xmlns:p14="http://schemas.microsoft.com/office/powerpoint/2010/main" val="320305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indent="-285750"/>
            <a:r>
              <a:rPr lang="en-US" dirty="0">
                <a:cs typeface="Arial" panose="020B0604020202020204" pitchFamily="34" charset="0"/>
              </a:rPr>
              <a:t>E</a:t>
            </a:r>
            <a:r>
              <a:rPr lang="en-US" dirty="0" smtClean="0">
                <a:cs typeface="Arial" panose="020B0604020202020204" pitchFamily="34" charset="0"/>
              </a:rPr>
              <a:t>ach plan grounded in structures and practices designed to meet UW student needs, ensure available and consistent advising:</a:t>
            </a:r>
          </a:p>
          <a:p>
            <a:pPr lvl="2"/>
            <a:r>
              <a:rPr lang="en-US" dirty="0" smtClean="0"/>
              <a:t>Embrace and promote a culture of student readiness and success that overcomes barriers;</a:t>
            </a:r>
          </a:p>
          <a:p>
            <a:pPr lvl="2"/>
            <a:r>
              <a:rPr lang="en-US" dirty="0" smtClean="0"/>
              <a:t>First-year student and first-semester transfer student advising that is consistent, available, and student centered;</a:t>
            </a:r>
          </a:p>
          <a:p>
            <a:pPr lvl="2"/>
            <a:r>
              <a:rPr lang="en-US" dirty="0" smtClean="0"/>
              <a:t>Training and certification for all advisors to ensure consistency and accuracy;</a:t>
            </a:r>
          </a:p>
          <a:p>
            <a:pPr lvl="2"/>
            <a:r>
              <a:rPr lang="en-US" dirty="0" smtClean="0"/>
              <a:t>Clear governance and accountability for advising system;</a:t>
            </a:r>
          </a:p>
          <a:p>
            <a:pPr lvl="2"/>
            <a:r>
              <a:rPr lang="en-US" dirty="0" smtClean="0"/>
              <a:t>Use advising technology and communications that promote student success;</a:t>
            </a:r>
          </a:p>
          <a:p>
            <a:pPr lvl="2"/>
            <a:r>
              <a:rPr lang="en-US" dirty="0" smtClean="0"/>
              <a:t>Promoting engaged academic and career planning;</a:t>
            </a:r>
          </a:p>
          <a:p>
            <a:pPr lvl="2"/>
            <a:r>
              <a:rPr lang="en-US" dirty="0" smtClean="0"/>
              <a:t>Establishment of exploratory studies tracks;</a:t>
            </a:r>
          </a:p>
          <a:p>
            <a:pPr lvl="2"/>
            <a:r>
              <a:rPr lang="en-US" dirty="0" smtClean="0"/>
              <a:t>Assessment and continuous improvement of advising system.</a:t>
            </a:r>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11</a:t>
            </a:fld>
            <a:endParaRPr lang="en-US"/>
          </a:p>
        </p:txBody>
      </p:sp>
    </p:spTree>
    <p:extLst>
      <p:ext uri="{BB962C8B-B14F-4D97-AF65-F5344CB8AC3E}">
        <p14:creationId xmlns:p14="http://schemas.microsoft.com/office/powerpoint/2010/main" val="327549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SDG is working primarily to get better data out of Canvas</a:t>
            </a:r>
            <a:endParaRPr lang="en-US" baseline="0" dirty="0" smtClean="0"/>
          </a:p>
          <a:p>
            <a:pPr marL="171450" indent="-171450">
              <a:buFont typeface="Arial" panose="020B0604020202020204" pitchFamily="34" charset="0"/>
              <a:buChar char="•"/>
            </a:pPr>
            <a:r>
              <a:rPr lang="en-US" baseline="0" dirty="0" smtClean="0"/>
              <a:t>Data Governance group will work on data policy and structure</a:t>
            </a:r>
            <a:endParaRPr lang="en-US" dirty="0"/>
          </a:p>
        </p:txBody>
      </p:sp>
      <p:sp>
        <p:nvSpPr>
          <p:cNvPr id="4" name="Slide Number Placeholder 3"/>
          <p:cNvSpPr>
            <a:spLocks noGrp="1"/>
          </p:cNvSpPr>
          <p:nvPr>
            <p:ph type="sldNum" sz="quarter" idx="10"/>
          </p:nvPr>
        </p:nvSpPr>
        <p:spPr/>
        <p:txBody>
          <a:bodyPr/>
          <a:lstStyle/>
          <a:p>
            <a:fld id="{398743FB-1787-44FF-950B-B2D2D965318F}" type="slidenum">
              <a:rPr lang="en-US" smtClean="0"/>
              <a:t>12</a:t>
            </a:fld>
            <a:endParaRPr lang="en-US"/>
          </a:p>
        </p:txBody>
      </p:sp>
    </p:spTree>
    <p:extLst>
      <p:ext uri="{BB962C8B-B14F-4D97-AF65-F5344CB8AC3E}">
        <p14:creationId xmlns:p14="http://schemas.microsoft.com/office/powerpoint/2010/main" val="51259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205318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2065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7000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256475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9354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446924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00665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163478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786340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93827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29632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239040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5619A6-1AD0-6C45-9B23-CCE0986DA1DA}"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962050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3227973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434503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BBED5C-281E-D04B-A242-DC7B480DDB43}" type="datetimeFigureOut">
              <a:rPr lang="en-US" smtClean="0"/>
              <a:t>3/21/2018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E5A0CD-5DB2-A448-9B00-A28E358BABC7}" type="slidenum">
              <a:rPr lang="en-US" smtClean="0"/>
              <a:t>‹#›</a:t>
            </a:fld>
            <a:endParaRPr lang="en-US"/>
          </a:p>
        </p:txBody>
      </p:sp>
    </p:spTree>
    <p:extLst>
      <p:ext uri="{BB962C8B-B14F-4D97-AF65-F5344CB8AC3E}">
        <p14:creationId xmlns:p14="http://schemas.microsoft.com/office/powerpoint/2010/main" val="19166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75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5619A6-1AD0-6C45-9B23-CCE0986DA1DA}"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388340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5619A6-1AD0-6C45-9B23-CCE0986DA1DA}"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398002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5619A6-1AD0-6C45-9B23-CCE0986DA1DA}"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56012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619A6-1AD0-6C45-9B23-CCE0986DA1DA}"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73522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290309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5619A6-1AD0-6C45-9B23-CCE0986DA1DA}"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B0374-A2EC-B245-84D0-2DC6DF66F661}" type="slidenum">
              <a:rPr lang="en-US" smtClean="0"/>
              <a:t>‹#›</a:t>
            </a:fld>
            <a:endParaRPr lang="en-US"/>
          </a:p>
        </p:txBody>
      </p:sp>
    </p:spTree>
    <p:extLst>
      <p:ext uri="{BB962C8B-B14F-4D97-AF65-F5344CB8AC3E}">
        <p14:creationId xmlns:p14="http://schemas.microsoft.com/office/powerpoint/2010/main" val="1235468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619A6-1AD0-6C45-9B23-CCE0986DA1DA}" type="datetimeFigureOut">
              <a:rPr lang="en-US" smtClean="0"/>
              <a:t>3/21/2018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B0374-A2EC-B245-84D0-2DC6DF66F661}" type="slidenum">
              <a:rPr lang="en-US" smtClean="0"/>
              <a:t>‹#›</a:t>
            </a:fld>
            <a:endParaRPr lang="en-US"/>
          </a:p>
        </p:txBody>
      </p:sp>
      <p:pic>
        <p:nvPicPr>
          <p:cNvPr id="9" name="Picture 8" descr="BrandBar_New_flag_only.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13265" y="5666007"/>
            <a:ext cx="9960737" cy="1553875"/>
          </a:xfrm>
          <a:prstGeom prst="rect">
            <a:avLst/>
          </a:prstGeom>
        </p:spPr>
      </p:pic>
    </p:spTree>
    <p:extLst>
      <p:ext uri="{BB962C8B-B14F-4D97-AF65-F5344CB8AC3E}">
        <p14:creationId xmlns:p14="http://schemas.microsoft.com/office/powerpoint/2010/main" val="1126415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template_interio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77712"/>
            <a:ext cx="9144000" cy="780288"/>
          </a:xfrm>
          <a:prstGeom prst="rect">
            <a:avLst/>
          </a:prstGeom>
        </p:spPr>
      </p:pic>
    </p:spTree>
    <p:extLst>
      <p:ext uri="{BB962C8B-B14F-4D97-AF65-F5344CB8AC3E}">
        <p14:creationId xmlns:p14="http://schemas.microsoft.com/office/powerpoint/2010/main" val="4279511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lumMod val="20000"/>
              <a:lumOff val="80000"/>
            </a:schemeClr>
          </a:solidFill>
          <a:ln w="38100">
            <a:solidFill>
              <a:schemeClr val="tx1"/>
            </a:solidFill>
          </a:ln>
        </p:spPr>
        <p:txBody>
          <a:bodyPr>
            <a:normAutofit/>
          </a:bodyPr>
          <a:lstStyle/>
          <a:p>
            <a:r>
              <a:rPr lang="en-US" sz="3200" dirty="0" smtClean="0">
                <a:latin typeface="Gill Sans MT" panose="020B0502020104020203" pitchFamily="34" charset="0"/>
              </a:rPr>
              <a:t>UPDATE ON COURSE SCHEDULING AND CLASSROOM USE</a:t>
            </a:r>
            <a:endParaRPr lang="en-US" sz="3200" dirty="0">
              <a:latin typeface="Gill Sans MT" panose="020B0502020104020203" pitchFamily="34" charset="0"/>
            </a:endParaRPr>
          </a:p>
        </p:txBody>
      </p:sp>
      <p:sp>
        <p:nvSpPr>
          <p:cNvPr id="3" name="Subtitle 2"/>
          <p:cNvSpPr>
            <a:spLocks noGrp="1"/>
          </p:cNvSpPr>
          <p:nvPr>
            <p:ph type="subTitle" idx="1"/>
          </p:nvPr>
        </p:nvSpPr>
        <p:spPr>
          <a:xfrm>
            <a:off x="2057400" y="3781425"/>
            <a:ext cx="6400800" cy="800100"/>
          </a:xfrm>
          <a:noFill/>
        </p:spPr>
        <p:txBody>
          <a:bodyPr>
            <a:normAutofit/>
          </a:bodyPr>
          <a:lstStyle/>
          <a:p>
            <a:pPr algn="r"/>
            <a:r>
              <a:rPr lang="en-US" sz="2400" dirty="0" smtClean="0">
                <a:solidFill>
                  <a:schemeClr val="tx1"/>
                </a:solidFill>
                <a:latin typeface="Arial" panose="020B0604020202020204" pitchFamily="34" charset="0"/>
                <a:cs typeface="Arial" panose="020B0604020202020204" pitchFamily="34" charset="0"/>
              </a:rPr>
              <a:t>Academic Affairs</a:t>
            </a:r>
            <a:endParaRPr lang="en-US" sz="2400" i="1" dirty="0" smtClean="0">
              <a:solidFill>
                <a:schemeClr val="tx1"/>
              </a:solidFill>
              <a:latin typeface="Arial" panose="020B0604020202020204" pitchFamily="34" charset="0"/>
              <a:cs typeface="Arial" panose="020B0604020202020204" pitchFamily="34" charset="0"/>
            </a:endParaRPr>
          </a:p>
          <a:p>
            <a:pPr algn="r"/>
            <a:r>
              <a:rPr lang="en-US" sz="1800" i="1" dirty="0" smtClean="0">
                <a:solidFill>
                  <a:schemeClr val="tx1"/>
                </a:solidFill>
                <a:latin typeface="Arial" panose="020B0604020202020204" pitchFamily="34" charset="0"/>
                <a:cs typeface="Arial" panose="020B0604020202020204" pitchFamily="34" charset="0"/>
              </a:rPr>
              <a:t>Presentation to the Board of Trustees - March 2018</a:t>
            </a:r>
            <a:endParaRPr lang="en-US" sz="1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579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00150"/>
            <a:ext cx="6172200" cy="857250"/>
          </a:xfrm>
        </p:spPr>
        <p:txBody>
          <a:bodyPr/>
          <a:lstStyle/>
          <a:p>
            <a:pPr algn="l"/>
            <a:r>
              <a:rPr lang="en-US" dirty="0" smtClean="0">
                <a:solidFill>
                  <a:schemeClr val="tx2">
                    <a:lumMod val="60000"/>
                    <a:lumOff val="40000"/>
                  </a:schemeClr>
                </a:solidFill>
                <a:latin typeface="Gill Sans MT" panose="020B0502020104020203" pitchFamily="34" charset="0"/>
              </a:rPr>
              <a:t>Advising support</a:t>
            </a:r>
            <a:endParaRPr lang="en-US" dirty="0">
              <a:solidFill>
                <a:schemeClr val="tx2">
                  <a:lumMod val="60000"/>
                  <a:lumOff val="40000"/>
                </a:schemeClr>
              </a:solidFill>
              <a:latin typeface="Gill Sans MT" panose="020B0502020104020203" pitchFamily="34" charset="0"/>
            </a:endParaRPr>
          </a:p>
        </p:txBody>
      </p:sp>
      <p:sp>
        <p:nvSpPr>
          <p:cNvPr id="3" name="Content Placeholder 2"/>
          <p:cNvSpPr>
            <a:spLocks noGrp="1"/>
          </p:cNvSpPr>
          <p:nvPr>
            <p:ph idx="1"/>
          </p:nvPr>
        </p:nvSpPr>
        <p:spPr>
          <a:xfrm>
            <a:off x="1485900" y="2027803"/>
            <a:ext cx="6338752" cy="3145160"/>
          </a:xfrm>
        </p:spPr>
        <p:txBody>
          <a:bodyPr>
            <a:normAutofit/>
          </a:bodyPr>
          <a:lstStyle/>
          <a:p>
            <a:pPr indent="0">
              <a:buNone/>
            </a:pPr>
            <a:r>
              <a:rPr lang="en-US" sz="1350" i="1" dirty="0">
                <a:solidFill>
                  <a:schemeClr val="tx2">
                    <a:lumMod val="60000"/>
                    <a:lumOff val="40000"/>
                  </a:schemeClr>
                </a:solidFill>
                <a:latin typeface="Arial" panose="020B0604020202020204" pitchFamily="34" charset="0"/>
                <a:cs typeface="Arial" panose="020B0604020202020204" pitchFamily="34" charset="0"/>
              </a:rPr>
              <a:t>Issues</a:t>
            </a:r>
          </a:p>
          <a:p>
            <a:pPr indent="0">
              <a:buNone/>
            </a:pPr>
            <a:endParaRPr lang="en-US" sz="1350" i="1" dirty="0">
              <a:solidFill>
                <a:schemeClr val="tx2">
                  <a:lumMod val="60000"/>
                  <a:lumOff val="40000"/>
                </a:schemeClr>
              </a:solidFill>
              <a:latin typeface="Arial" panose="020B0604020202020204" pitchFamily="34" charset="0"/>
              <a:cs typeface="Arial" panose="020B0604020202020204" pitchFamily="34" charset="0"/>
            </a:endParaRPr>
          </a:p>
          <a:p>
            <a:pPr marL="557213" indent="-214313"/>
            <a:r>
              <a:rPr lang="en-US" sz="1350" dirty="0">
                <a:latin typeface="Arial" panose="020B0604020202020204" pitchFamily="34" charset="0"/>
                <a:cs typeface="Arial" panose="020B0604020202020204" pitchFamily="34" charset="0"/>
              </a:rPr>
              <a:t>Availability and consistency.</a:t>
            </a:r>
            <a:endParaRPr lang="en-US" sz="1350" dirty="0">
              <a:latin typeface="Arial" panose="020B0604020202020204" pitchFamily="34" charset="0"/>
              <a:cs typeface="Arial" panose="020B0604020202020204" pitchFamily="34" charset="0"/>
            </a:endParaRPr>
          </a:p>
          <a:p>
            <a:pPr marL="557213" indent="-214313">
              <a:buNone/>
            </a:pPr>
            <a:endParaRPr lang="en-US" sz="1350" i="1" dirty="0">
              <a:latin typeface="Arial" panose="020B0604020202020204" pitchFamily="34" charset="0"/>
              <a:cs typeface="Arial" panose="020B0604020202020204" pitchFamily="34" charset="0"/>
            </a:endParaRPr>
          </a:p>
          <a:p>
            <a:pPr indent="0">
              <a:buNone/>
            </a:pPr>
            <a:r>
              <a:rPr lang="en-US" sz="1350" i="1" dirty="0">
                <a:solidFill>
                  <a:schemeClr val="tx2">
                    <a:lumMod val="60000"/>
                    <a:lumOff val="40000"/>
                  </a:schemeClr>
                </a:solidFill>
                <a:latin typeface="Arial" panose="020B0604020202020204" pitchFamily="34" charset="0"/>
                <a:cs typeface="Arial" panose="020B0604020202020204" pitchFamily="34" charset="0"/>
              </a:rPr>
              <a:t>Response</a:t>
            </a:r>
          </a:p>
          <a:p>
            <a:pPr indent="0">
              <a:buNone/>
            </a:pPr>
            <a:endParaRPr lang="en-US" sz="1350" i="1" dirty="0">
              <a:solidFill>
                <a:schemeClr val="tx2">
                  <a:lumMod val="60000"/>
                  <a:lumOff val="40000"/>
                </a:schemeClr>
              </a:solidFill>
              <a:latin typeface="Arial" panose="020B0604020202020204" pitchFamily="34" charset="0"/>
              <a:cs typeface="Arial" panose="020B0604020202020204" pitchFamily="34" charset="0"/>
            </a:endParaRPr>
          </a:p>
          <a:p>
            <a:pPr marL="557213" indent="-214313"/>
            <a:r>
              <a:rPr lang="en-US" sz="1350" dirty="0">
                <a:latin typeface="Arial" panose="020B0604020202020204" pitchFamily="34" charset="0"/>
                <a:cs typeface="Arial" panose="020B0604020202020204" pitchFamily="34" charset="0"/>
              </a:rPr>
              <a:t>Ongoing work by Advising Redesign and Student Success action </a:t>
            </a:r>
            <a:r>
              <a:rPr lang="en-US" sz="1350" dirty="0">
                <a:latin typeface="Arial" panose="020B0604020202020204" pitchFamily="34" charset="0"/>
                <a:cs typeface="Arial" panose="020B0604020202020204" pitchFamily="34" charset="0"/>
              </a:rPr>
              <a:t>groups; formation </a:t>
            </a:r>
            <a:r>
              <a:rPr lang="en-US" sz="1350" dirty="0">
                <a:latin typeface="Arial" panose="020B0604020202020204" pitchFamily="34" charset="0"/>
                <a:cs typeface="Arial" panose="020B0604020202020204" pitchFamily="34" charset="0"/>
              </a:rPr>
              <a:t>of a UW Advising Council (March 2018</a:t>
            </a:r>
            <a:r>
              <a:rPr lang="en-US" sz="1350" dirty="0">
                <a:latin typeface="Arial" panose="020B0604020202020204" pitchFamily="34" charset="0"/>
                <a:cs typeface="Arial" panose="020B0604020202020204" pitchFamily="34" charset="0"/>
              </a:rPr>
              <a:t>);</a:t>
            </a:r>
          </a:p>
          <a:p>
            <a:pPr marL="557213" indent="-214313"/>
            <a:r>
              <a:rPr lang="en-US" sz="1350" dirty="0">
                <a:latin typeface="Arial" panose="020B0604020202020204" pitchFamily="34" charset="0"/>
                <a:cs typeface="Arial" panose="020B0604020202020204" pitchFamily="34" charset="0"/>
              </a:rPr>
              <a:t>College Advising Hubs/Centers (approximately 20 new hires), College Advising Plans, Required Training </a:t>
            </a:r>
            <a:endParaRPr lang="en-US" sz="1350" dirty="0">
              <a:latin typeface="Arial" panose="020B0604020202020204" pitchFamily="34" charset="0"/>
              <a:cs typeface="Arial" panose="020B0604020202020204" pitchFamily="34" charset="0"/>
            </a:endParaRPr>
          </a:p>
          <a:p>
            <a:pPr marL="557213" indent="-214313"/>
            <a:r>
              <a:rPr lang="en-US" sz="1350" dirty="0">
                <a:latin typeface="Arial" panose="020B0604020202020204" pitchFamily="34" charset="0"/>
                <a:cs typeface="Arial" panose="020B0604020202020204" pitchFamily="34" charset="0"/>
              </a:rPr>
              <a:t>Two new positions in the Transfer Success Center (February 2018);</a:t>
            </a:r>
          </a:p>
          <a:p>
            <a:pPr marL="557213" indent="-214313"/>
            <a:r>
              <a:rPr lang="en-US" sz="1350" dirty="0">
                <a:latin typeface="Arial" panose="020B0604020202020204" pitchFamily="34" charset="0"/>
                <a:cs typeface="Arial" panose="020B0604020202020204" pitchFamily="34" charset="0"/>
              </a:rPr>
              <a:t>Many other strategic enrollment management projects</a:t>
            </a:r>
          </a:p>
        </p:txBody>
      </p:sp>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43539" y="1359763"/>
            <a:ext cx="2336006" cy="1557338"/>
          </a:xfrm>
          <a:prstGeom prst="rect">
            <a:avLst/>
          </a:prstGeom>
          <a:effectLst>
            <a:outerShdw blurRad="50800" dist="38100" dir="2700000" algn="tl" rotWithShape="0">
              <a:prstClr val="black">
                <a:alpha val="40000"/>
              </a:prstClr>
            </a:outerShdw>
          </a:effectLst>
          <a:scene3d>
            <a:camera prst="perspectiveContrastingLeftFacing"/>
            <a:lightRig rig="threePt" dir="t"/>
          </a:scene3d>
        </p:spPr>
      </p:pic>
    </p:spTree>
    <p:extLst>
      <p:ext uri="{BB962C8B-B14F-4D97-AF65-F5344CB8AC3E}">
        <p14:creationId xmlns:p14="http://schemas.microsoft.com/office/powerpoint/2010/main" val="1120080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00150"/>
            <a:ext cx="6172200" cy="857250"/>
          </a:xfrm>
        </p:spPr>
        <p:txBody>
          <a:bodyPr/>
          <a:lstStyle/>
          <a:p>
            <a:pPr algn="l"/>
            <a:r>
              <a:rPr lang="en-US" dirty="0" smtClean="0">
                <a:solidFill>
                  <a:schemeClr val="tx2">
                    <a:lumMod val="60000"/>
                    <a:lumOff val="40000"/>
                  </a:schemeClr>
                </a:solidFill>
                <a:latin typeface="Gill Sans MT" panose="020B0502020104020203" pitchFamily="34" charset="0"/>
              </a:rPr>
              <a:t>Advising support</a:t>
            </a:r>
            <a:endParaRPr lang="en-US" dirty="0">
              <a:solidFill>
                <a:schemeClr val="tx2">
                  <a:lumMod val="60000"/>
                  <a:lumOff val="40000"/>
                </a:schemeClr>
              </a:solidFill>
              <a:latin typeface="Gill Sans MT" panose="020B0502020104020203" pitchFamily="34" charset="0"/>
            </a:endParaRPr>
          </a:p>
        </p:txBody>
      </p:sp>
      <p:sp>
        <p:nvSpPr>
          <p:cNvPr id="3" name="Content Placeholder 2"/>
          <p:cNvSpPr>
            <a:spLocks noGrp="1"/>
          </p:cNvSpPr>
          <p:nvPr>
            <p:ph idx="1"/>
          </p:nvPr>
        </p:nvSpPr>
        <p:spPr>
          <a:xfrm>
            <a:off x="1485900" y="2027803"/>
            <a:ext cx="6338752" cy="3145160"/>
          </a:xfrm>
        </p:spPr>
        <p:txBody>
          <a:bodyPr>
            <a:normAutofit/>
          </a:bodyPr>
          <a:lstStyle/>
          <a:p>
            <a:pPr indent="0">
              <a:buNone/>
            </a:pPr>
            <a:r>
              <a:rPr lang="en-US" sz="1350" i="1" dirty="0">
                <a:solidFill>
                  <a:schemeClr val="tx2">
                    <a:lumMod val="60000"/>
                    <a:lumOff val="40000"/>
                  </a:schemeClr>
                </a:solidFill>
                <a:latin typeface="Arial" panose="020B0604020202020204" pitchFamily="34" charset="0"/>
                <a:cs typeface="Arial" panose="020B0604020202020204" pitchFamily="34" charset="0"/>
              </a:rPr>
              <a:t>Issues</a:t>
            </a:r>
          </a:p>
          <a:p>
            <a:pPr indent="0">
              <a:buNone/>
            </a:pPr>
            <a:endParaRPr lang="en-US" sz="1350" i="1" dirty="0">
              <a:solidFill>
                <a:schemeClr val="tx2">
                  <a:lumMod val="60000"/>
                  <a:lumOff val="40000"/>
                </a:schemeClr>
              </a:solidFill>
              <a:latin typeface="Arial" panose="020B0604020202020204" pitchFamily="34" charset="0"/>
              <a:cs typeface="Arial" panose="020B0604020202020204" pitchFamily="34" charset="0"/>
            </a:endParaRPr>
          </a:p>
          <a:p>
            <a:pPr marL="557213" indent="-214313"/>
            <a:r>
              <a:rPr lang="en-US" sz="1350" dirty="0">
                <a:latin typeface="Arial" panose="020B0604020202020204" pitchFamily="34" charset="0"/>
                <a:cs typeface="Arial" panose="020B0604020202020204" pitchFamily="34" charset="0"/>
              </a:rPr>
              <a:t>Availability and consistency.</a:t>
            </a:r>
          </a:p>
          <a:p>
            <a:pPr marL="557213" indent="-214313">
              <a:buNone/>
            </a:pPr>
            <a:endParaRPr lang="en-US" sz="1350" i="1" dirty="0">
              <a:latin typeface="Arial" panose="020B0604020202020204" pitchFamily="34" charset="0"/>
              <a:cs typeface="Arial" panose="020B0604020202020204" pitchFamily="34" charset="0"/>
            </a:endParaRPr>
          </a:p>
          <a:p>
            <a:pPr indent="0">
              <a:buNone/>
            </a:pPr>
            <a:r>
              <a:rPr lang="en-US" sz="1350" i="1" dirty="0">
                <a:solidFill>
                  <a:schemeClr val="tx2">
                    <a:lumMod val="60000"/>
                    <a:lumOff val="40000"/>
                  </a:schemeClr>
                </a:solidFill>
                <a:latin typeface="Arial" panose="020B0604020202020204" pitchFamily="34" charset="0"/>
                <a:cs typeface="Arial" panose="020B0604020202020204" pitchFamily="34" charset="0"/>
              </a:rPr>
              <a:t>Response</a:t>
            </a:r>
            <a:endParaRPr lang="en-US" sz="1350" i="1" dirty="0">
              <a:solidFill>
                <a:schemeClr val="tx2">
                  <a:lumMod val="60000"/>
                  <a:lumOff val="40000"/>
                </a:schemeClr>
              </a:solidFill>
              <a:latin typeface="Arial" panose="020B0604020202020204" pitchFamily="34" charset="0"/>
              <a:cs typeface="Arial" panose="020B0604020202020204" pitchFamily="34" charset="0"/>
            </a:endParaRPr>
          </a:p>
          <a:p>
            <a:pPr indent="0">
              <a:buNone/>
            </a:pPr>
            <a:endParaRPr lang="en-US" sz="1350" i="1" dirty="0">
              <a:solidFill>
                <a:schemeClr val="tx2">
                  <a:lumMod val="60000"/>
                  <a:lumOff val="40000"/>
                </a:schemeClr>
              </a:solidFill>
              <a:latin typeface="Arial" panose="020B0604020202020204" pitchFamily="34" charset="0"/>
              <a:cs typeface="Arial" panose="020B0604020202020204" pitchFamily="34" charset="0"/>
            </a:endParaRPr>
          </a:p>
          <a:p>
            <a:pPr marL="557213" indent="-214313"/>
            <a:r>
              <a:rPr lang="en-US" sz="1350" dirty="0">
                <a:latin typeface="Arial" panose="020B0604020202020204" pitchFamily="34" charset="0"/>
                <a:cs typeface="Arial" panose="020B0604020202020204" pitchFamily="34" charset="0"/>
              </a:rPr>
              <a:t>College Advising Hubs/Centers and College Advising Plans</a:t>
            </a:r>
          </a:p>
          <a:p>
            <a:pPr marL="557213" indent="-214313"/>
            <a:endParaRPr lang="en-US" sz="135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43539" y="1359763"/>
            <a:ext cx="2336006" cy="1557338"/>
          </a:xfrm>
          <a:prstGeom prst="rect">
            <a:avLst/>
          </a:prstGeom>
          <a:effectLst>
            <a:outerShdw blurRad="50800" dist="38100" dir="2700000" algn="tl" rotWithShape="0">
              <a:prstClr val="black">
                <a:alpha val="40000"/>
              </a:prstClr>
            </a:outerShdw>
          </a:effectLst>
          <a:scene3d>
            <a:camera prst="perspectiveContrastingLeftFacing"/>
            <a:lightRig rig="threePt" dir="t"/>
          </a:scene3d>
        </p:spPr>
      </p:pic>
    </p:spTree>
    <p:extLst>
      <p:ext uri="{BB962C8B-B14F-4D97-AF65-F5344CB8AC3E}">
        <p14:creationId xmlns:p14="http://schemas.microsoft.com/office/powerpoint/2010/main" val="1198830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Gill Sans MT" panose="020B0502020104020203" pitchFamily="34" charset="0"/>
              </a:rPr>
              <a:t>Student analytics and reporting</a:t>
            </a:r>
            <a:endParaRPr lang="en-US" dirty="0">
              <a:solidFill>
                <a:schemeClr val="tx2">
                  <a:lumMod val="60000"/>
                  <a:lumOff val="40000"/>
                </a:schemeClr>
              </a:solidFill>
              <a:latin typeface="Gill Sans MT" panose="020B0502020104020203" pitchFamily="34" charset="0"/>
            </a:endParaRPr>
          </a:p>
        </p:txBody>
      </p:sp>
      <p:sp>
        <p:nvSpPr>
          <p:cNvPr id="4" name="Rectangle 3"/>
          <p:cNvSpPr/>
          <p:nvPr/>
        </p:nvSpPr>
        <p:spPr>
          <a:xfrm>
            <a:off x="1590403" y="1815780"/>
            <a:ext cx="5310461" cy="415498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Data-driven decision-making</a:t>
            </a:r>
          </a:p>
          <a:p>
            <a:endParaRPr lang="en-US" sz="1350" dirty="0">
              <a:latin typeface="Arial" panose="020B0604020202020204" pitchFamily="34" charset="0"/>
              <a:cs typeface="Arial" panose="020B0604020202020204" pitchFamily="34" charset="0"/>
            </a:endParaRPr>
          </a:p>
          <a:p>
            <a:pPr marL="214313"/>
            <a:r>
              <a:rPr lang="en-US" sz="1350" i="1" dirty="0">
                <a:solidFill>
                  <a:schemeClr val="tx2">
                    <a:lumMod val="60000"/>
                    <a:lumOff val="40000"/>
                  </a:schemeClr>
                </a:solidFill>
                <a:latin typeface="Arial" panose="020B0604020202020204" pitchFamily="34" charset="0"/>
                <a:cs typeface="Arial" panose="020B0604020202020204" pitchFamily="34" charset="0"/>
              </a:rPr>
              <a:t>Needs</a:t>
            </a:r>
          </a:p>
          <a:p>
            <a:pPr marL="214313"/>
            <a:endParaRPr lang="en-US" sz="1350" i="1" dirty="0">
              <a:latin typeface="Arial" panose="020B0604020202020204" pitchFamily="34" charset="0"/>
              <a:cs typeface="Arial" panose="020B0604020202020204" pitchFamily="34" charset="0"/>
            </a:endParaRPr>
          </a:p>
          <a:p>
            <a:pPr marL="5572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Improved analytics</a:t>
            </a:r>
          </a:p>
          <a:p>
            <a:pPr marL="5572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Champion for development/deployment </a:t>
            </a:r>
          </a:p>
          <a:p>
            <a:pPr marL="5572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Ease the manual data burden</a:t>
            </a:r>
          </a:p>
          <a:p>
            <a:pPr marL="214313"/>
            <a:endParaRPr lang="en-US" sz="1350" dirty="0">
              <a:latin typeface="Arial" panose="020B0604020202020204" pitchFamily="34" charset="0"/>
              <a:cs typeface="Arial" panose="020B0604020202020204" pitchFamily="34" charset="0"/>
            </a:endParaRPr>
          </a:p>
          <a:p>
            <a:pPr marL="214313"/>
            <a:r>
              <a:rPr lang="en-US" sz="1350" i="1" dirty="0">
                <a:solidFill>
                  <a:schemeClr val="tx2">
                    <a:lumMod val="60000"/>
                    <a:lumOff val="40000"/>
                  </a:schemeClr>
                </a:solidFill>
                <a:latin typeface="Arial" panose="020B0604020202020204" pitchFamily="34" charset="0"/>
                <a:cs typeface="Arial" panose="020B0604020202020204" pitchFamily="34" charset="0"/>
              </a:rPr>
              <a:t>Response</a:t>
            </a:r>
          </a:p>
          <a:p>
            <a:pPr marL="214313"/>
            <a:endParaRPr lang="en-US" sz="1350" i="1" dirty="0">
              <a:latin typeface="Arial" panose="020B0604020202020204" pitchFamily="34" charset="0"/>
              <a:cs typeface="Arial" panose="020B0604020202020204" pitchFamily="34" charset="0"/>
            </a:endParaRPr>
          </a:p>
          <a:p>
            <a:pPr marL="5572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Student Data Working Group (ongoing)</a:t>
            </a:r>
          </a:p>
          <a:p>
            <a:pPr marL="5572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Advising Redesign Action Group taskforce on evaluation of student success diagnostic and advising tool</a:t>
            </a:r>
          </a:p>
          <a:p>
            <a:pPr marL="5572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Creation </a:t>
            </a:r>
            <a:r>
              <a:rPr lang="en-US" sz="1350" dirty="0">
                <a:latin typeface="Arial" panose="020B0604020202020204" pitchFamily="34" charset="0"/>
                <a:cs typeface="Arial" panose="020B0604020202020204" pitchFamily="34" charset="0"/>
              </a:rPr>
              <a:t>of a Data Governance team (Spring 2018)</a:t>
            </a:r>
          </a:p>
          <a:p>
            <a:pPr marL="5572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Cross-unit participation in the Association for Institutional Research’s webinar, “Institutional Culture of Evidence” (February 2018)</a:t>
            </a:r>
          </a:p>
          <a:p>
            <a:pPr marL="214313">
              <a:buFont typeface="Arial" panose="020B0604020202020204" pitchFamily="34" charset="0"/>
              <a:buChar char="•"/>
            </a:pPr>
            <a:endParaRPr lang="en-US" sz="1350" dirty="0"/>
          </a:p>
          <a:p>
            <a:endParaRPr lang="en-US" sz="1350" dirty="0"/>
          </a:p>
        </p:txBody>
      </p:sp>
      <p:pic>
        <p:nvPicPr>
          <p:cNvPr id="5" name="Picture 4"/>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15574"/>
          <a:stretch/>
        </p:blipFill>
        <p:spPr>
          <a:xfrm>
            <a:off x="5473498" y="2367403"/>
            <a:ext cx="2184602" cy="1540229"/>
          </a:xfrm>
          <a:prstGeom prst="rect">
            <a:avLst/>
          </a:prstGeom>
          <a:effectLst>
            <a:outerShdw blurRad="50800" dist="38100" dir="2700000" algn="tl" rotWithShape="0">
              <a:prstClr val="black">
                <a:alpha val="40000"/>
              </a:prstClr>
            </a:outerShdw>
          </a:effectLst>
          <a:scene3d>
            <a:camera prst="isometricOffAxis2Left"/>
            <a:lightRig rig="threePt" dir="t"/>
          </a:scene3d>
        </p:spPr>
      </p:pic>
    </p:spTree>
    <p:extLst>
      <p:ext uri="{BB962C8B-B14F-4D97-AF65-F5344CB8AC3E}">
        <p14:creationId xmlns:p14="http://schemas.microsoft.com/office/powerpoint/2010/main" val="1305373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solidFill>
                <a:latin typeface="Gill Sans MT" panose="020B0502020104020203" pitchFamily="34" charset="0"/>
              </a:rPr>
              <a:t>Former Website </a:t>
            </a:r>
            <a:r>
              <a:rPr lang="en-US" sz="4000" dirty="0">
                <a:solidFill>
                  <a:schemeClr val="accent1"/>
                </a:solidFill>
                <a:latin typeface="Gill Sans MT" panose="020B0502020104020203" pitchFamily="34" charset="0"/>
              </a:rPr>
              <a:t>N</a:t>
            </a:r>
            <a:r>
              <a:rPr lang="en-US" sz="4000" dirty="0" smtClean="0">
                <a:solidFill>
                  <a:schemeClr val="accent1"/>
                </a:solidFill>
                <a:latin typeface="Gill Sans MT" panose="020B0502020104020203" pitchFamily="34" charset="0"/>
              </a:rPr>
              <a:t>avigation</a:t>
            </a:r>
            <a:endParaRPr lang="en-US" sz="4000" dirty="0">
              <a:solidFill>
                <a:schemeClr val="accent1"/>
              </a:solidFill>
              <a:latin typeface="Gill Sans MT" panose="020B0502020104020203"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7828" y="1048214"/>
            <a:ext cx="5488344" cy="4857673"/>
          </a:xfrm>
        </p:spPr>
      </p:pic>
    </p:spTree>
    <p:extLst>
      <p:ext uri="{BB962C8B-B14F-4D97-AF65-F5344CB8AC3E}">
        <p14:creationId xmlns:p14="http://schemas.microsoft.com/office/powerpoint/2010/main" val="2167969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Gill Sans MT" panose="020B0502020104020203" pitchFamily="34" charset="0"/>
              </a:rPr>
              <a:t>5-6 Click </a:t>
            </a:r>
            <a:r>
              <a:rPr lang="en-US" dirty="0" smtClean="0">
                <a:solidFill>
                  <a:schemeClr val="accent1"/>
                </a:solidFill>
                <a:latin typeface="Gill Sans MT" panose="020B0502020104020203" pitchFamily="34" charset="0"/>
              </a:rPr>
              <a:t>Search Process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19992"/>
            <a:ext cx="8229600" cy="3754590"/>
          </a:xfrm>
        </p:spPr>
      </p:pic>
    </p:spTree>
    <p:extLst>
      <p:ext uri="{BB962C8B-B14F-4D97-AF65-F5344CB8AC3E}">
        <p14:creationId xmlns:p14="http://schemas.microsoft.com/office/powerpoint/2010/main" val="2186746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accent1"/>
                </a:solidFill>
                <a:latin typeface="Gill Sans MT" panose="020B0502020104020203" pitchFamily="34" charset="0"/>
              </a:rPr>
              <a:t>5-6 Click Search Process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49974"/>
            <a:ext cx="8229600" cy="3894626"/>
          </a:xfrm>
        </p:spPr>
      </p:pic>
    </p:spTree>
    <p:extLst>
      <p:ext uri="{BB962C8B-B14F-4D97-AF65-F5344CB8AC3E}">
        <p14:creationId xmlns:p14="http://schemas.microsoft.com/office/powerpoint/2010/main" val="584815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solidFill>
                <a:latin typeface="Gill Sans MT" panose="020B0502020104020203" pitchFamily="34" charset="0"/>
              </a:rPr>
              <a:t>Current Search Return Confusion</a:t>
            </a:r>
            <a:endParaRPr lang="en-US" sz="4000" dirty="0">
              <a:solidFill>
                <a:schemeClr val="accent1"/>
              </a:solidFill>
              <a:latin typeface="Gill Sans MT" panose="020B0502020104020203"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5951" y="1600200"/>
            <a:ext cx="5188097" cy="4429837"/>
          </a:xfrm>
        </p:spPr>
      </p:pic>
    </p:spTree>
    <p:extLst>
      <p:ext uri="{BB962C8B-B14F-4D97-AF65-F5344CB8AC3E}">
        <p14:creationId xmlns:p14="http://schemas.microsoft.com/office/powerpoint/2010/main" val="3940996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solidFill>
                <a:latin typeface="Gill Sans MT" panose="020B0502020104020203" pitchFamily="34" charset="0"/>
              </a:rPr>
              <a:t>New Home Page Navigation</a:t>
            </a:r>
            <a:endParaRPr lang="en-US" sz="4000" dirty="0">
              <a:solidFill>
                <a:schemeClr val="accent1"/>
              </a:solidFill>
              <a:latin typeface="Gill Sans MT" panose="020B0502020104020203"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1660" y="1131847"/>
            <a:ext cx="6303472" cy="4933679"/>
          </a:xfrm>
        </p:spPr>
      </p:pic>
    </p:spTree>
    <p:extLst>
      <p:ext uri="{BB962C8B-B14F-4D97-AF65-F5344CB8AC3E}">
        <p14:creationId xmlns:p14="http://schemas.microsoft.com/office/powerpoint/2010/main" val="335150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solidFill>
                <a:latin typeface="Gill Sans MT" panose="020B0502020104020203" pitchFamily="34" charset="0"/>
              </a:rPr>
              <a:t>Revised - 2 Click Navigation</a:t>
            </a:r>
            <a:endParaRPr lang="en-US" sz="4000" dirty="0">
              <a:solidFill>
                <a:schemeClr val="accent1"/>
              </a:solidFill>
              <a:latin typeface="Gill Sans MT" panose="020B0502020104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140" y="1139628"/>
            <a:ext cx="6920572" cy="4871608"/>
          </a:xfrm>
          <a:prstGeom prst="rect">
            <a:avLst/>
          </a:prstGeom>
        </p:spPr>
      </p:pic>
    </p:spTree>
    <p:extLst>
      <p:ext uri="{BB962C8B-B14F-4D97-AF65-F5344CB8AC3E}">
        <p14:creationId xmlns:p14="http://schemas.microsoft.com/office/powerpoint/2010/main" val="470960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lumMod val="20000"/>
              <a:lumOff val="80000"/>
            </a:schemeClr>
          </a:solidFill>
          <a:ln w="38100">
            <a:solidFill>
              <a:schemeClr val="tx1"/>
            </a:solidFill>
          </a:ln>
        </p:spPr>
        <p:txBody>
          <a:bodyPr>
            <a:normAutofit/>
          </a:bodyPr>
          <a:lstStyle/>
          <a:p>
            <a:r>
              <a:rPr lang="en-US" sz="3200" dirty="0" smtClean="0">
                <a:latin typeface="Gill Sans MT" panose="020B0502020104020203" pitchFamily="34" charset="0"/>
              </a:rPr>
              <a:t>Questions?</a:t>
            </a:r>
            <a:endParaRPr lang="en-US" sz="3200" dirty="0">
              <a:latin typeface="Gill Sans MT" panose="020B0502020104020203" pitchFamily="34" charset="0"/>
            </a:endParaRPr>
          </a:p>
        </p:txBody>
      </p:sp>
      <p:sp>
        <p:nvSpPr>
          <p:cNvPr id="3" name="Subtitle 2"/>
          <p:cNvSpPr>
            <a:spLocks noGrp="1"/>
          </p:cNvSpPr>
          <p:nvPr>
            <p:ph type="subTitle" idx="1"/>
          </p:nvPr>
        </p:nvSpPr>
        <p:spPr>
          <a:xfrm>
            <a:off x="2057400" y="3781425"/>
            <a:ext cx="6400800" cy="800100"/>
          </a:xfrm>
          <a:noFill/>
        </p:spPr>
        <p:txBody>
          <a:bodyPr>
            <a:normAutofit/>
          </a:bodyPr>
          <a:lstStyle/>
          <a:p>
            <a:pPr algn="r"/>
            <a:r>
              <a:rPr lang="en-US" sz="2400" dirty="0" smtClean="0">
                <a:solidFill>
                  <a:schemeClr val="tx1"/>
                </a:solidFill>
                <a:latin typeface="Arial" panose="020B0604020202020204" pitchFamily="34" charset="0"/>
                <a:cs typeface="Arial" panose="020B0604020202020204" pitchFamily="34" charset="0"/>
              </a:rPr>
              <a:t>Academic Affairs </a:t>
            </a:r>
          </a:p>
          <a:p>
            <a:pPr algn="r"/>
            <a:r>
              <a:rPr lang="en-US" sz="1800" i="1" dirty="0" smtClean="0">
                <a:solidFill>
                  <a:schemeClr val="tx1"/>
                </a:solidFill>
                <a:latin typeface="Arial" panose="020B0604020202020204" pitchFamily="34" charset="0"/>
                <a:cs typeface="Arial" panose="020B0604020202020204" pitchFamily="34" charset="0"/>
              </a:rPr>
              <a:t>Presentation to the Board of Trustees - March 2018</a:t>
            </a:r>
            <a:endParaRPr lang="en-US" sz="18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914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1143000"/>
          </a:xfrm>
        </p:spPr>
        <p:txBody>
          <a:bodyPr/>
          <a:lstStyle/>
          <a:p>
            <a:r>
              <a:rPr lang="en-US" sz="4000" dirty="0" smtClean="0">
                <a:solidFill>
                  <a:schemeClr val="tx2">
                    <a:lumMod val="60000"/>
                    <a:lumOff val="40000"/>
                  </a:schemeClr>
                </a:solidFill>
                <a:latin typeface="Gill Sans MT" panose="020B0502020104020203" pitchFamily="34" charset="0"/>
              </a:rPr>
              <a:t>Registrar and scheduling optimization</a:t>
            </a:r>
            <a:endParaRPr lang="en-US" sz="4000" dirty="0">
              <a:solidFill>
                <a:schemeClr val="tx2">
                  <a:lumMod val="60000"/>
                  <a:lumOff val="40000"/>
                </a:schemeClr>
              </a:solidFill>
              <a:latin typeface="Gill Sans MT" panose="020B0502020104020203"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46429638"/>
              </p:ext>
            </p:extLst>
          </p:nvPr>
        </p:nvGraphicFramePr>
        <p:xfrm>
          <a:off x="1196628" y="1730262"/>
          <a:ext cx="6750745" cy="3571240"/>
        </p:xfrm>
        <a:graphic>
          <a:graphicData uri="http://schemas.openxmlformats.org/drawingml/2006/table">
            <a:tbl>
              <a:tblPr firstRow="1" bandRow="1">
                <a:tableStyleId>{5940675A-B579-460E-94D1-54222C63F5DA}</a:tableStyleId>
              </a:tblPr>
              <a:tblGrid>
                <a:gridCol w="2346672">
                  <a:extLst>
                    <a:ext uri="{9D8B030D-6E8A-4147-A177-3AD203B41FA5}">
                      <a16:colId xmlns:a16="http://schemas.microsoft.com/office/drawing/2014/main" val="2337814124"/>
                    </a:ext>
                  </a:extLst>
                </a:gridCol>
                <a:gridCol w="4404073">
                  <a:extLst>
                    <a:ext uri="{9D8B030D-6E8A-4147-A177-3AD203B41FA5}">
                      <a16:colId xmlns:a16="http://schemas.microsoft.com/office/drawing/2014/main" val="2084567125"/>
                    </a:ext>
                  </a:extLst>
                </a:gridCol>
              </a:tblGrid>
              <a:tr h="370840">
                <a:tc>
                  <a:txBody>
                    <a:bodyPr/>
                    <a:lstStyle/>
                    <a:p>
                      <a:pPr algn="l"/>
                      <a:r>
                        <a:rPr lang="en-US" dirty="0" smtClean="0">
                          <a:latin typeface="Arial" panose="020B0604020202020204" pitchFamily="34" charset="0"/>
                          <a:cs typeface="Arial" panose="020B0604020202020204" pitchFamily="34" charset="0"/>
                        </a:rPr>
                        <a:t>Challenge</a:t>
                      </a:r>
                      <a:endParaRPr lang="en-US" dirty="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l"/>
                      <a:r>
                        <a:rPr lang="en-US" dirty="0" smtClean="0">
                          <a:latin typeface="Arial" panose="020B0604020202020204" pitchFamily="34" charset="0"/>
                          <a:cs typeface="Arial" panose="020B0604020202020204" pitchFamily="34" charset="0"/>
                        </a:rPr>
                        <a:t>Huron’s recommendation</a:t>
                      </a:r>
                      <a:endParaRPr lang="en-US"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613277964"/>
                  </a:ext>
                </a:extLst>
              </a:tr>
              <a:tr h="370840">
                <a:tc>
                  <a:txBody>
                    <a:bodyPr/>
                    <a:lstStyle/>
                    <a:p>
                      <a:pPr algn="l"/>
                      <a:r>
                        <a:rPr lang="en-US" dirty="0" smtClean="0">
                          <a:latin typeface="Arial" panose="020B0604020202020204" pitchFamily="34" charset="0"/>
                          <a:cs typeface="Arial" panose="020B0604020202020204" pitchFamily="34" charset="0"/>
                        </a:rPr>
                        <a:t>Seat utilization</a:t>
                      </a:r>
                      <a:endParaRPr lang="en-US" dirty="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i="0" dirty="0" smtClean="0">
                          <a:latin typeface="Arial" panose="020B0604020202020204" pitchFamily="34" charset="0"/>
                          <a:cs typeface="Arial" panose="020B0604020202020204" pitchFamily="34" charset="0"/>
                        </a:rPr>
                        <a:t>Increase seat utilization from 60 to 75-80%</a:t>
                      </a:r>
                      <a:endParaRPr lang="en-US" i="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4519947"/>
                  </a:ext>
                </a:extLst>
              </a:tr>
              <a:tr h="370840">
                <a:tc>
                  <a:txBody>
                    <a:bodyPr/>
                    <a:lstStyle/>
                    <a:p>
                      <a:pPr algn="l"/>
                      <a:r>
                        <a:rPr lang="en-US" dirty="0" smtClean="0">
                          <a:latin typeface="Arial" panose="020B0604020202020204" pitchFamily="34" charset="0"/>
                          <a:cs typeface="Arial" panose="020B0604020202020204" pitchFamily="34" charset="0"/>
                        </a:rPr>
                        <a:t>Classroom utilization</a:t>
                      </a:r>
                      <a:endParaRPr lang="en-US" dirty="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i="0" dirty="0" smtClean="0">
                          <a:latin typeface="Arial" panose="020B0604020202020204" pitchFamily="34" charset="0"/>
                          <a:cs typeface="Arial" panose="020B0604020202020204" pitchFamily="34" charset="0"/>
                        </a:rPr>
                        <a:t>Implement policy to conform more course offerings to the “block schedule”</a:t>
                      </a:r>
                      <a:endParaRPr lang="en-US" i="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3570511"/>
                  </a:ext>
                </a:extLst>
              </a:tr>
              <a:tr h="370840">
                <a:tc>
                  <a:txBody>
                    <a:bodyPr/>
                    <a:lstStyle/>
                    <a:p>
                      <a:pPr algn="l"/>
                      <a:r>
                        <a:rPr lang="en-US" dirty="0" smtClean="0">
                          <a:latin typeface="Arial" panose="020B0604020202020204" pitchFamily="34" charset="0"/>
                          <a:cs typeface="Arial" panose="020B0604020202020204" pitchFamily="34" charset="0"/>
                        </a:rPr>
                        <a:t>System adoption</a:t>
                      </a:r>
                      <a:endParaRPr lang="en-US" dirty="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i="0" dirty="0" smtClean="0">
                          <a:latin typeface="Arial" panose="020B0604020202020204" pitchFamily="34" charset="0"/>
                          <a:cs typeface="Arial" panose="020B0604020202020204" pitchFamily="34" charset="0"/>
                        </a:rPr>
                        <a:t>Fully implement Banner and Degree Works</a:t>
                      </a:r>
                      <a:endParaRPr lang="en-US" i="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481719"/>
                  </a:ext>
                </a:extLst>
              </a:tr>
              <a:tr h="370840">
                <a:tc>
                  <a:txBody>
                    <a:bodyPr/>
                    <a:lstStyle/>
                    <a:p>
                      <a:pPr algn="l"/>
                      <a:r>
                        <a:rPr lang="en-US" dirty="0" smtClean="0">
                          <a:latin typeface="Arial" panose="020B0604020202020204" pitchFamily="34" charset="0"/>
                          <a:cs typeface="Arial" panose="020B0604020202020204" pitchFamily="34" charset="0"/>
                        </a:rPr>
                        <a:t>Advising support</a:t>
                      </a:r>
                      <a:endParaRPr lang="en-US" dirty="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r>
                        <a:rPr lang="en-US" i="0" dirty="0" smtClean="0">
                          <a:latin typeface="Arial" panose="020B0604020202020204" pitchFamily="34" charset="0"/>
                          <a:cs typeface="Arial" panose="020B0604020202020204" pitchFamily="34" charset="0"/>
                        </a:rPr>
                        <a:t>Identify</a:t>
                      </a:r>
                      <a:r>
                        <a:rPr lang="en-US" i="0" baseline="0" dirty="0" smtClean="0">
                          <a:latin typeface="Arial" panose="020B0604020202020204" pitchFamily="34" charset="0"/>
                          <a:cs typeface="Arial" panose="020B0604020202020204" pitchFamily="34" charset="0"/>
                        </a:rPr>
                        <a:t> p</a:t>
                      </a:r>
                      <a:r>
                        <a:rPr lang="en-US" i="0" dirty="0" smtClean="0">
                          <a:latin typeface="Arial" panose="020B0604020202020204" pitchFamily="34" charset="0"/>
                          <a:cs typeface="Arial" panose="020B0604020202020204" pitchFamily="34" charset="0"/>
                        </a:rPr>
                        <a:t>olicy, process, system and staffing bottlenecks</a:t>
                      </a:r>
                      <a:endParaRPr lang="en-US" i="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35549130"/>
                  </a:ext>
                </a:extLst>
              </a:tr>
              <a:tr h="370840">
                <a:tc>
                  <a:txBody>
                    <a:bodyPr/>
                    <a:lstStyle/>
                    <a:p>
                      <a:pPr algn="l"/>
                      <a:r>
                        <a:rPr lang="en-US" dirty="0" smtClean="0">
                          <a:latin typeface="Arial" panose="020B0604020202020204" pitchFamily="34" charset="0"/>
                          <a:cs typeface="Arial" panose="020B0604020202020204" pitchFamily="34" charset="0"/>
                        </a:rPr>
                        <a:t>Student</a:t>
                      </a:r>
                      <a:r>
                        <a:rPr lang="en-US" baseline="0" dirty="0" smtClean="0">
                          <a:latin typeface="Arial" panose="020B0604020202020204" pitchFamily="34" charset="0"/>
                          <a:cs typeface="Arial" panose="020B0604020202020204" pitchFamily="34" charset="0"/>
                        </a:rPr>
                        <a:t> analytics and reporting</a:t>
                      </a:r>
                      <a:endParaRPr lang="en-US" dirty="0">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i="0" dirty="0" smtClean="0">
                          <a:latin typeface="Arial" panose="020B0604020202020204" pitchFamily="34" charset="0"/>
                          <a:cs typeface="Arial" panose="020B0604020202020204" pitchFamily="34" charset="0"/>
                        </a:rPr>
                        <a:t>Designate a lead for the development and deployment of tools and data</a:t>
                      </a:r>
                      <a:endParaRPr lang="en-US" i="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0259680"/>
                  </a:ext>
                </a:extLst>
              </a:tr>
            </a:tbl>
          </a:graphicData>
        </a:graphic>
      </p:graphicFrame>
    </p:spTree>
    <p:extLst>
      <p:ext uri="{BB962C8B-B14F-4D97-AF65-F5344CB8AC3E}">
        <p14:creationId xmlns:p14="http://schemas.microsoft.com/office/powerpoint/2010/main" val="339233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dirty="0" smtClean="0">
                <a:solidFill>
                  <a:schemeClr val="tx2">
                    <a:lumMod val="60000"/>
                    <a:lumOff val="40000"/>
                  </a:schemeClr>
                </a:solidFill>
                <a:latin typeface="Gill Sans MT" panose="020B0502020104020203" pitchFamily="34" charset="0"/>
              </a:rPr>
              <a:t>SAPP</a:t>
            </a:r>
            <a:endParaRPr lang="en-US" dirty="0">
              <a:solidFill>
                <a:schemeClr val="tx2">
                  <a:lumMod val="60000"/>
                  <a:lumOff val="40000"/>
                </a:schemeClr>
              </a:solidFill>
              <a:latin typeface="Gill Sans MT" panose="020B0502020104020203" pitchFamily="34" charset="0"/>
            </a:endParaRPr>
          </a:p>
        </p:txBody>
      </p:sp>
      <p:sp>
        <p:nvSpPr>
          <p:cNvPr id="3" name="Content Placeholder 2"/>
          <p:cNvSpPr>
            <a:spLocks noGrp="1"/>
          </p:cNvSpPr>
          <p:nvPr>
            <p:ph idx="1"/>
          </p:nvPr>
        </p:nvSpPr>
        <p:spPr>
          <a:xfrm>
            <a:off x="457199" y="1828800"/>
            <a:ext cx="3635299" cy="4193547"/>
          </a:xfrm>
        </p:spPr>
        <p:txBody>
          <a:bodyPr/>
          <a:lstStyle/>
          <a:p>
            <a:pPr marL="0" indent="0">
              <a:buNone/>
            </a:pPr>
            <a:r>
              <a:rPr lang="en-US" sz="2800" dirty="0" smtClean="0">
                <a:latin typeface="Arial" panose="020B0604020202020204" pitchFamily="34" charset="0"/>
                <a:cs typeface="Arial" panose="020B0604020202020204" pitchFamily="34" charset="0"/>
              </a:rPr>
              <a:t>Standard Administrative Policy and Procedure</a:t>
            </a:r>
          </a:p>
          <a:p>
            <a:pPr marL="0" indent="0" algn="ctr">
              <a:buNone/>
            </a:pPr>
            <a:endParaRPr lang="en-US"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Emphasizes student-centered and cross-university scheduling policies</a:t>
            </a:r>
          </a:p>
          <a:p>
            <a:r>
              <a:rPr lang="en-US" sz="1800" dirty="0" smtClean="0">
                <a:latin typeface="Arial" panose="020B0604020202020204" pitchFamily="34" charset="0"/>
                <a:cs typeface="Arial" panose="020B0604020202020204" pitchFamily="34" charset="0"/>
              </a:rPr>
              <a:t>Addresses course scheduling and classroom use issues identified by Huron</a:t>
            </a: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2498" y="2225808"/>
            <a:ext cx="4841948" cy="3238290"/>
          </a:xfrm>
          <a:prstGeom prst="rect">
            <a:avLst/>
          </a:prstGeom>
        </p:spPr>
      </p:pic>
    </p:spTree>
    <p:extLst>
      <p:ext uri="{BB962C8B-B14F-4D97-AF65-F5344CB8AC3E}">
        <p14:creationId xmlns:p14="http://schemas.microsoft.com/office/powerpoint/2010/main" val="3941090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tx2">
                    <a:lumMod val="60000"/>
                    <a:lumOff val="40000"/>
                  </a:schemeClr>
                </a:solidFill>
                <a:latin typeface="Gill Sans MT" panose="020B0502020104020203" pitchFamily="34" charset="0"/>
              </a:rPr>
              <a:t>Seat utilization</a:t>
            </a:r>
            <a:endParaRPr lang="en-US" dirty="0">
              <a:solidFill>
                <a:schemeClr val="tx2">
                  <a:lumMod val="60000"/>
                  <a:lumOff val="40000"/>
                </a:schemeClr>
              </a:solidFill>
              <a:latin typeface="Gill Sans MT" panose="020B0502020104020203" pitchFamily="34" charset="0"/>
            </a:endParaRPr>
          </a:p>
        </p:txBody>
      </p:sp>
      <p:graphicFrame>
        <p:nvGraphicFramePr>
          <p:cNvPr id="10" name="Chart 9"/>
          <p:cNvGraphicFramePr/>
          <p:nvPr>
            <p:extLst>
              <p:ext uri="{D42A27DB-BD31-4B8C-83A1-F6EECF244321}">
                <p14:modId xmlns:p14="http://schemas.microsoft.com/office/powerpoint/2010/main" val="2797453532"/>
              </p:ext>
            </p:extLst>
          </p:nvPr>
        </p:nvGraphicFramePr>
        <p:xfrm>
          <a:off x="-182336" y="1512296"/>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Content Placeholder 6"/>
          <p:cNvPicPr>
            <a:picLocks noGrp="1" noChangeAspect="1"/>
          </p:cNvPicPr>
          <p:nvPr>
            <p:ph idx="1"/>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81550" y="2264772"/>
            <a:ext cx="4102953" cy="2930682"/>
          </a:xfrm>
          <a:effectLst>
            <a:outerShdw blurRad="50800" dist="38100" dir="2700000" algn="tl" rotWithShape="0">
              <a:prstClr val="black">
                <a:alpha val="40000"/>
              </a:prstClr>
            </a:outerShdw>
          </a:effectLst>
          <a:scene3d>
            <a:camera prst="perspectiveContrastingLeftFacing"/>
            <a:lightRig rig="threePt" dir="t"/>
          </a:scene3d>
        </p:spPr>
      </p:pic>
    </p:spTree>
    <p:extLst>
      <p:ext uri="{BB962C8B-B14F-4D97-AF65-F5344CB8AC3E}">
        <p14:creationId xmlns:p14="http://schemas.microsoft.com/office/powerpoint/2010/main" val="273422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dirty="0" smtClean="0">
                <a:solidFill>
                  <a:schemeClr val="tx2">
                    <a:lumMod val="60000"/>
                    <a:lumOff val="40000"/>
                  </a:schemeClr>
                </a:solidFill>
                <a:latin typeface="Gill Sans MT" panose="020B0502020104020203" pitchFamily="34" charset="0"/>
              </a:rPr>
              <a:t>Classroom utilization</a:t>
            </a:r>
            <a:endParaRPr lang="en-US" dirty="0">
              <a:solidFill>
                <a:schemeClr val="tx2">
                  <a:lumMod val="60000"/>
                  <a:lumOff val="40000"/>
                </a:schemeClr>
              </a:solidFill>
              <a:latin typeface="Gill Sans MT" panose="020B0502020104020203" pitchFamily="34" charset="0"/>
            </a:endParaRPr>
          </a:p>
        </p:txBody>
      </p:sp>
      <p:pic>
        <p:nvPicPr>
          <p:cNvPr id="4" name="Content Placeholder 3" descr="ninjasensei - my-phuong l. 2012-13"/>
          <p:cNvPicPr>
            <a:picLocks noGrp="1" noChangeAspect="1"/>
          </p:cNvPicPr>
          <p:nvPr>
            <p:ph idx="1"/>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8000" b="92800" l="8400" r="93400">
                        <a14:foregroundMark x1="90000" y1="44600" x2="90000" y2="44600"/>
                        <a14:foregroundMark x1="81000" y1="23000" x2="81000" y2="23000"/>
                        <a14:foregroundMark x1="78600" y1="20400" x2="78600" y2="20400"/>
                        <a14:foregroundMark x1="72000" y1="14600" x2="72000" y2="14600"/>
                        <a14:foregroundMark x1="68200" y1="12800" x2="68200" y2="12800"/>
                        <a14:foregroundMark x1="53600" y1="89600" x2="53600" y2="89600"/>
                        <a14:foregroundMark x1="17800" y1="73800" x2="17800" y2="73800"/>
                        <a14:foregroundMark x1="16200" y1="71200" x2="16200" y2="71200"/>
                        <a14:foregroundMark x1="16600" y1="27400" x2="16600" y2="27400"/>
                        <a14:foregroundMark x1="17800" y1="25800" x2="17800" y2="25800"/>
                        <a14:foregroundMark x1="19400" y1="24000" x2="19400" y2="24000"/>
                        <a14:foregroundMark x1="20600" y1="23000" x2="20600" y2="23000"/>
                        <a14:foregroundMark x1="22400" y1="21000" x2="22400" y2="21000"/>
                        <a14:foregroundMark x1="24200" y1="19400" x2="24200" y2="19400"/>
                        <a14:foregroundMark x1="26000" y1="17800" x2="26000" y2="17800"/>
                        <a14:foregroundMark x1="27600" y1="16800" x2="27600" y2="16800"/>
                        <a14:foregroundMark x1="29200" y1="15600" x2="29200" y2="15600"/>
                        <a14:foregroundMark x1="30800" y1="14400" x2="30800" y2="14400"/>
                        <a14:foregroundMark x1="32600" y1="14000" x2="32600" y2="14000"/>
                        <a14:foregroundMark x1="34000" y1="13200" x2="34000" y2="13200"/>
                        <a14:foregroundMark x1="67200" y1="12400" x2="67200" y2="12400"/>
                        <a14:foregroundMark x1="65400" y1="11800" x2="65400" y2="11800"/>
                        <a14:foregroundMark x1="62800" y1="11000" x2="62800" y2="11000"/>
                        <a14:foregroundMark x1="60000" y1="10000" x2="60000" y2="10000"/>
                        <a14:foregroundMark x1="56800" y1="9400" x2="56800" y2="9400"/>
                        <a14:foregroundMark x1="58400" y1="9600" x2="58400" y2="9600"/>
                        <a14:foregroundMark x1="54400" y1="9200" x2="54400" y2="9200"/>
                        <a14:foregroundMark x1="52200" y1="8800" x2="52200" y2="8800"/>
                        <a14:foregroundMark x1="53400" y1="9000" x2="53400" y2="9000"/>
                        <a14:foregroundMark x1="49600" y1="9000" x2="49600" y2="9000"/>
                        <a14:foregroundMark x1="45400" y1="9200" x2="45400" y2="9200"/>
                        <a14:foregroundMark x1="35200" y1="12400" x2="35200" y2="12400"/>
                        <a14:foregroundMark x1="36600" y1="11200" x2="36600" y2="11200"/>
                        <a14:foregroundMark x1="38600" y1="10600" x2="38600" y2="10600"/>
                        <a14:foregroundMark x1="40200" y1="10000" x2="40200" y2="10000"/>
                        <a14:foregroundMark x1="42400" y1="9600" x2="42400" y2="9600"/>
                        <a14:foregroundMark x1="44000" y1="9400" x2="44000" y2="9400"/>
                        <a14:foregroundMark x1="41200" y1="10000" x2="41200" y2="10000"/>
                        <a14:foregroundMark x1="46800" y1="9200" x2="46800" y2="9200"/>
                        <a14:foregroundMark x1="9600" y1="49000" x2="9600" y2="49000"/>
                        <a14:foregroundMark x1="9600" y1="47400" x2="9600" y2="47400"/>
                        <a14:foregroundMark x1="9600" y1="46000" x2="9600" y2="46000"/>
                        <a14:foregroundMark x1="10000" y1="44400" x2="10000" y2="44400"/>
                        <a14:foregroundMark x1="10000" y1="43400" x2="10000" y2="43400"/>
                        <a14:foregroundMark x1="10400" y1="42000" x2="10400" y2="42000"/>
                        <a14:foregroundMark x1="10400" y1="41000" x2="10400" y2="41000"/>
                        <a14:foregroundMark x1="10800" y1="39600" x2="10800" y2="39600"/>
                        <a14:foregroundMark x1="13200" y1="32800" x2="13200" y2="32800"/>
                        <a14:foregroundMark x1="14200" y1="30800" x2="14200" y2="30800"/>
                        <a14:foregroundMark x1="15200" y1="29200" x2="15200" y2="29200"/>
                        <a14:foregroundMark x1="11000" y1="38000" x2="11000" y2="38000"/>
                        <a14:foregroundMark x1="11600" y1="36800" x2="11600" y2="36800"/>
                        <a14:foregroundMark x1="12200" y1="35200" x2="12200" y2="35200"/>
                        <a14:foregroundMark x1="12600" y1="33800" x2="12600" y2="33800"/>
                      </a14:backgroundRemoval>
                    </a14:imgEffect>
                  </a14:imgLayer>
                </a14:imgProps>
              </a:ext>
              <a:ext uri="{28A0092B-C50C-407E-A947-70E740481C1C}">
                <a14:useLocalDpi xmlns:a14="http://schemas.microsoft.com/office/drawing/2010/main" val="0"/>
              </a:ext>
            </a:extLst>
          </a:blip>
          <a:stretch>
            <a:fillRect/>
          </a:stretch>
        </p:blipFill>
        <p:spPr>
          <a:xfrm>
            <a:off x="5933861" y="2505076"/>
            <a:ext cx="3191090" cy="3191090"/>
          </a:xfrm>
          <a:effectLst>
            <a:outerShdw blurRad="50800" dist="38100" dir="2700000" algn="tl" rotWithShape="0">
              <a:prstClr val="black">
                <a:alpha val="40000"/>
              </a:prstClr>
            </a:outerShdw>
          </a:effectLst>
          <a:scene3d>
            <a:camera prst="perspectiveContrastingLeftFacing"/>
            <a:lightRig rig="threePt" dir="t"/>
          </a:scene3d>
        </p:spPr>
      </p:pic>
      <p:sp>
        <p:nvSpPr>
          <p:cNvPr id="5" name="TextBox 4"/>
          <p:cNvSpPr txBox="1"/>
          <p:nvPr/>
        </p:nvSpPr>
        <p:spPr>
          <a:xfrm>
            <a:off x="457200" y="1837339"/>
            <a:ext cx="5657635" cy="3293209"/>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Non-standard start and end times</a:t>
            </a:r>
          </a:p>
          <a:p>
            <a:endParaRPr lang="en-US" dirty="0">
              <a:latin typeface="Arial" panose="020B0604020202020204" pitchFamily="34" charset="0"/>
              <a:cs typeface="Arial" panose="020B0604020202020204" pitchFamily="34" charset="0"/>
            </a:endParaRPr>
          </a:p>
          <a:p>
            <a:pPr lvl="1"/>
            <a:r>
              <a:rPr lang="en-US" i="1" dirty="0" smtClean="0">
                <a:solidFill>
                  <a:schemeClr val="tx2">
                    <a:lumMod val="60000"/>
                    <a:lumOff val="40000"/>
                  </a:schemeClr>
                </a:solidFill>
                <a:latin typeface="Arial" panose="020B0604020202020204" pitchFamily="34" charset="0"/>
                <a:cs typeface="Arial" panose="020B0604020202020204" pitchFamily="34" charset="0"/>
              </a:rPr>
              <a:t>Issue</a:t>
            </a:r>
          </a:p>
          <a:p>
            <a:pPr lvl="1"/>
            <a:endParaRPr lang="en-US" i="1"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Huron identified 600+ unique start times</a:t>
            </a:r>
          </a:p>
          <a:p>
            <a:pPr lvl="1"/>
            <a:endParaRPr lang="en-US" dirty="0">
              <a:latin typeface="Arial" panose="020B0604020202020204" pitchFamily="34" charset="0"/>
              <a:cs typeface="Arial" panose="020B0604020202020204" pitchFamily="34" charset="0"/>
            </a:endParaRPr>
          </a:p>
          <a:p>
            <a:pPr lvl="1"/>
            <a:r>
              <a:rPr lang="en-US" i="1" dirty="0" smtClean="0">
                <a:solidFill>
                  <a:schemeClr val="tx2">
                    <a:lumMod val="60000"/>
                    <a:lumOff val="40000"/>
                  </a:schemeClr>
                </a:solidFill>
                <a:latin typeface="Arial" panose="020B0604020202020204" pitchFamily="34" charset="0"/>
                <a:cs typeface="Arial" panose="020B0604020202020204" pitchFamily="34" charset="0"/>
              </a:rPr>
              <a:t>Response</a:t>
            </a:r>
          </a:p>
          <a:p>
            <a:pPr lvl="1"/>
            <a:endParaRPr lang="en-US" i="1" dirty="0">
              <a:solidFill>
                <a:schemeClr val="tx2">
                  <a:lumMod val="75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430 for undergraduate classes in Fall 2017</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Course Management Strike Force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020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tx2">
                    <a:lumMod val="60000"/>
                    <a:lumOff val="40000"/>
                  </a:schemeClr>
                </a:solidFill>
                <a:latin typeface="Gill Sans MT" panose="020B0502020104020203" pitchFamily="34" charset="0"/>
              </a:rPr>
              <a:t>System adoption</a:t>
            </a:r>
            <a:endParaRPr lang="en-US" dirty="0">
              <a:solidFill>
                <a:schemeClr val="tx2">
                  <a:lumMod val="60000"/>
                  <a:lumOff val="40000"/>
                </a:schemeClr>
              </a:solidFill>
              <a:latin typeface="Gill Sans MT" panose="020B0502020104020203" pitchFamily="34" charset="0"/>
            </a:endParaRPr>
          </a:p>
        </p:txBody>
      </p:sp>
      <p:sp>
        <p:nvSpPr>
          <p:cNvPr id="6" name="TextBox 5"/>
          <p:cNvSpPr txBox="1"/>
          <p:nvPr/>
        </p:nvSpPr>
        <p:spPr>
          <a:xfrm>
            <a:off x="457200" y="1303939"/>
            <a:ext cx="6229350" cy="440120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Incomplete implementation of tools</a:t>
            </a:r>
          </a:p>
          <a:p>
            <a:endParaRPr lang="en-US" dirty="0">
              <a:latin typeface="Arial" panose="020B0604020202020204" pitchFamily="34" charset="0"/>
              <a:cs typeface="Arial" panose="020B0604020202020204" pitchFamily="34" charset="0"/>
            </a:endParaRPr>
          </a:p>
          <a:p>
            <a:pPr lvl="1"/>
            <a:r>
              <a:rPr lang="en-US" i="1" dirty="0" smtClean="0">
                <a:solidFill>
                  <a:schemeClr val="tx2">
                    <a:lumMod val="60000"/>
                    <a:lumOff val="40000"/>
                  </a:schemeClr>
                </a:solidFill>
                <a:latin typeface="Arial" panose="020B0604020202020204" pitchFamily="34" charset="0"/>
                <a:cs typeface="Arial" panose="020B0604020202020204" pitchFamily="34" charset="0"/>
              </a:rPr>
              <a:t>Needs</a:t>
            </a:r>
          </a:p>
          <a:p>
            <a:pPr lvl="1"/>
            <a:endParaRPr lang="en-US" i="1"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Inventory of opportunities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Roadmap for deployment</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Champion for their implementation</a:t>
            </a:r>
          </a:p>
          <a:p>
            <a:pPr lvl="1"/>
            <a:endParaRPr lang="en-US" dirty="0">
              <a:latin typeface="Arial" panose="020B0604020202020204" pitchFamily="34" charset="0"/>
              <a:cs typeface="Arial" panose="020B0604020202020204" pitchFamily="34" charset="0"/>
            </a:endParaRPr>
          </a:p>
          <a:p>
            <a:pPr lvl="1"/>
            <a:r>
              <a:rPr lang="en-US" i="1" dirty="0" smtClean="0">
                <a:solidFill>
                  <a:schemeClr val="tx2">
                    <a:lumMod val="60000"/>
                    <a:lumOff val="40000"/>
                  </a:schemeClr>
                </a:solidFill>
                <a:latin typeface="Arial" panose="020B0604020202020204" pitchFamily="34" charset="0"/>
                <a:cs typeface="Arial" panose="020B0604020202020204" pitchFamily="34" charset="0"/>
              </a:rPr>
              <a:t>Response</a:t>
            </a:r>
          </a:p>
          <a:p>
            <a:pPr lvl="1"/>
            <a:endParaRPr lang="en-US" i="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UW has and continues to improve Banner functionality</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Registrar and IT are close to reporting data from </a:t>
            </a:r>
            <a:r>
              <a:rPr lang="en-US" dirty="0" err="1" smtClean="0">
                <a:latin typeface="Arial" panose="020B0604020202020204" pitchFamily="34" charset="0"/>
                <a:cs typeface="Arial" panose="020B0604020202020204" pitchFamily="34" charset="0"/>
              </a:rPr>
              <a:t>DegreeWorks</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Student Data Working Group is tackling Canvas</a:t>
            </a:r>
            <a:endParaRPr lang="en-US" dirty="0"/>
          </a:p>
        </p:txBody>
      </p:sp>
      <p:pic>
        <p:nvPicPr>
          <p:cNvPr id="7" name="Picture 6"/>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40323" y="2446939"/>
            <a:ext cx="3098877" cy="2062162"/>
          </a:xfrm>
          <a:prstGeom prst="rect">
            <a:avLst/>
          </a:prstGeom>
          <a:effectLst>
            <a:outerShdw blurRad="50800" dist="38100" dir="2700000" algn="tl" rotWithShape="0">
              <a:prstClr val="black">
                <a:alpha val="40000"/>
              </a:prstClr>
            </a:outerShdw>
          </a:effectLst>
          <a:scene3d>
            <a:camera prst="perspectiveContrastingLeftFacing"/>
            <a:lightRig rig="threePt" dir="t"/>
          </a:scene3d>
        </p:spPr>
      </p:pic>
    </p:spTree>
    <p:extLst>
      <p:ext uri="{BB962C8B-B14F-4D97-AF65-F5344CB8AC3E}">
        <p14:creationId xmlns:p14="http://schemas.microsoft.com/office/powerpoint/2010/main" val="1515510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dirty="0" smtClean="0">
                <a:solidFill>
                  <a:schemeClr val="tx2">
                    <a:lumMod val="60000"/>
                    <a:lumOff val="40000"/>
                  </a:schemeClr>
                </a:solidFill>
                <a:latin typeface="Gill Sans MT" panose="020B0502020104020203" pitchFamily="34" charset="0"/>
              </a:rPr>
              <a:t>Advising support</a:t>
            </a:r>
            <a:endParaRPr lang="en-US" dirty="0">
              <a:solidFill>
                <a:schemeClr val="tx2">
                  <a:lumMod val="60000"/>
                  <a:lumOff val="40000"/>
                </a:schemeClr>
              </a:solidFill>
              <a:latin typeface="Gill Sans MT" panose="020B0502020104020203" pitchFamily="34" charset="0"/>
            </a:endParaRPr>
          </a:p>
        </p:txBody>
      </p:sp>
      <p:sp>
        <p:nvSpPr>
          <p:cNvPr id="3" name="Content Placeholder 2"/>
          <p:cNvSpPr>
            <a:spLocks noGrp="1"/>
          </p:cNvSpPr>
          <p:nvPr>
            <p:ph idx="1"/>
          </p:nvPr>
        </p:nvSpPr>
        <p:spPr>
          <a:xfrm>
            <a:off x="457199" y="1560735"/>
            <a:ext cx="8451669" cy="4193547"/>
          </a:xfrm>
        </p:spPr>
        <p:txBody>
          <a:bodyPr/>
          <a:lstStyle/>
          <a:p>
            <a:pPr indent="0">
              <a:buNone/>
            </a:pPr>
            <a:r>
              <a:rPr lang="en-US" sz="1800" i="1" dirty="0" smtClean="0">
                <a:solidFill>
                  <a:schemeClr val="tx2">
                    <a:lumMod val="60000"/>
                    <a:lumOff val="40000"/>
                  </a:schemeClr>
                </a:solidFill>
                <a:latin typeface="Arial" panose="020B0604020202020204" pitchFamily="34" charset="0"/>
                <a:cs typeface="Arial" panose="020B0604020202020204" pitchFamily="34" charset="0"/>
              </a:rPr>
              <a:t>Issues</a:t>
            </a:r>
          </a:p>
          <a:p>
            <a:pPr indent="0">
              <a:buNone/>
            </a:pPr>
            <a:endParaRPr lang="en-US" sz="1800" i="1" dirty="0" smtClean="0">
              <a:solidFill>
                <a:schemeClr val="tx2">
                  <a:lumMod val="60000"/>
                  <a:lumOff val="40000"/>
                </a:schemeClr>
              </a:solidFill>
              <a:latin typeface="Arial" panose="020B0604020202020204" pitchFamily="34" charset="0"/>
              <a:cs typeface="Arial" panose="020B0604020202020204" pitchFamily="34" charset="0"/>
            </a:endParaRPr>
          </a:p>
          <a:p>
            <a:pPr marL="742950" indent="-285750"/>
            <a:r>
              <a:rPr lang="en-US" sz="1800" dirty="0">
                <a:latin typeface="Arial" panose="020B0604020202020204" pitchFamily="34" charset="0"/>
                <a:cs typeface="Arial" panose="020B0604020202020204" pitchFamily="34" charset="0"/>
              </a:rPr>
              <a:t>C</a:t>
            </a:r>
            <a:r>
              <a:rPr lang="en-US" sz="1800" dirty="0" smtClean="0">
                <a:latin typeface="Arial" panose="020B0604020202020204" pitchFamily="34" charset="0"/>
                <a:cs typeface="Arial" panose="020B0604020202020204" pitchFamily="34" charset="0"/>
              </a:rPr>
              <a:t>oordination </a:t>
            </a:r>
            <a:r>
              <a:rPr lang="en-US" sz="1800" dirty="0">
                <a:latin typeface="Arial" panose="020B0604020202020204" pitchFamily="34" charset="0"/>
                <a:cs typeface="Arial" panose="020B0604020202020204" pitchFamily="34" charset="0"/>
              </a:rPr>
              <a:t>among </a:t>
            </a:r>
            <a:r>
              <a:rPr lang="en-US" sz="1800" dirty="0" smtClean="0">
                <a:latin typeface="Arial" panose="020B0604020202020204" pitchFamily="34" charset="0"/>
                <a:cs typeface="Arial" panose="020B0604020202020204" pitchFamily="34" charset="0"/>
              </a:rPr>
              <a:t>units</a:t>
            </a:r>
          </a:p>
          <a:p>
            <a:pPr marL="742950" indent="-285750"/>
            <a:r>
              <a:rPr lang="en-US" sz="1800" dirty="0" smtClean="0">
                <a:latin typeface="Arial" panose="020B0604020202020204" pitchFamily="34" charset="0"/>
                <a:cs typeface="Arial" panose="020B0604020202020204" pitchFamily="34" charset="0"/>
              </a:rPr>
              <a:t>Policy, process, system and staffing bottlenecks</a:t>
            </a:r>
          </a:p>
          <a:p>
            <a:pPr marL="742950" indent="-285750">
              <a:buNone/>
            </a:pPr>
            <a:endParaRPr lang="en-US" sz="1800" i="1" dirty="0" smtClean="0">
              <a:latin typeface="Arial" panose="020B0604020202020204" pitchFamily="34" charset="0"/>
              <a:cs typeface="Arial" panose="020B0604020202020204" pitchFamily="34" charset="0"/>
            </a:endParaRPr>
          </a:p>
          <a:p>
            <a:pPr indent="0">
              <a:buNone/>
            </a:pPr>
            <a:r>
              <a:rPr lang="en-US" sz="1800" i="1" dirty="0" smtClean="0">
                <a:solidFill>
                  <a:schemeClr val="tx2">
                    <a:lumMod val="60000"/>
                    <a:lumOff val="40000"/>
                  </a:schemeClr>
                </a:solidFill>
                <a:latin typeface="Arial" panose="020B0604020202020204" pitchFamily="34" charset="0"/>
                <a:cs typeface="Arial" panose="020B0604020202020204" pitchFamily="34" charset="0"/>
              </a:rPr>
              <a:t>Response</a:t>
            </a:r>
          </a:p>
          <a:p>
            <a:pPr indent="0">
              <a:buNone/>
            </a:pPr>
            <a:endParaRPr lang="en-US" sz="1800" i="1" dirty="0" smtClean="0">
              <a:solidFill>
                <a:schemeClr val="tx2">
                  <a:lumMod val="60000"/>
                  <a:lumOff val="40000"/>
                </a:schemeClr>
              </a:solidFill>
              <a:latin typeface="Arial" panose="020B0604020202020204" pitchFamily="34" charset="0"/>
              <a:cs typeface="Arial" panose="020B0604020202020204" pitchFamily="34" charset="0"/>
            </a:endParaRPr>
          </a:p>
          <a:p>
            <a:pPr marL="742950" indent="-285750"/>
            <a:r>
              <a:rPr lang="en-US" sz="1800" dirty="0" smtClean="0">
                <a:latin typeface="Arial" panose="020B0604020202020204" pitchFamily="34" charset="0"/>
                <a:cs typeface="Arial" panose="020B0604020202020204" pitchFamily="34" charset="0"/>
              </a:rPr>
              <a:t>Ongoing work by Advising Redesign and Student Success action groups;</a:t>
            </a:r>
          </a:p>
          <a:p>
            <a:pPr marL="742950" indent="-285750"/>
            <a:r>
              <a:rPr lang="en-US" sz="1800" dirty="0" smtClean="0">
                <a:latin typeface="Arial" panose="020B0604020202020204" pitchFamily="34" charset="0"/>
                <a:cs typeface="Arial" panose="020B0604020202020204" pitchFamily="34" charset="0"/>
              </a:rPr>
              <a:t>Pending formation of a UW Advising Council (March 2018);</a:t>
            </a:r>
          </a:p>
          <a:p>
            <a:pPr marL="742950" indent="-285750"/>
            <a:r>
              <a:rPr lang="en-US" sz="1800" dirty="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wo new positions in the Transfer Success Center (February 2018);</a:t>
            </a:r>
          </a:p>
          <a:p>
            <a:pPr marL="742950" indent="-285750"/>
            <a:r>
              <a:rPr lang="en-US" sz="1800" dirty="0" smtClean="0">
                <a:latin typeface="Arial" panose="020B0604020202020204" pitchFamily="34" charset="0"/>
                <a:cs typeface="Arial" panose="020B0604020202020204" pitchFamily="34" charset="0"/>
              </a:rPr>
              <a:t>Many other strategic enrollment management projects</a:t>
            </a: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34050" y="670017"/>
            <a:ext cx="3114675" cy="2076450"/>
          </a:xfrm>
          <a:prstGeom prst="rect">
            <a:avLst/>
          </a:prstGeom>
          <a:effectLst>
            <a:outerShdw blurRad="50800" dist="38100" dir="2700000" algn="tl" rotWithShape="0">
              <a:prstClr val="black">
                <a:alpha val="40000"/>
              </a:prstClr>
            </a:outerShdw>
          </a:effectLst>
          <a:scene3d>
            <a:camera prst="perspectiveContrastingLeftFacing"/>
            <a:lightRig rig="threePt" dir="t"/>
          </a:scene3d>
        </p:spPr>
      </p:pic>
    </p:spTree>
    <p:extLst>
      <p:ext uri="{BB962C8B-B14F-4D97-AF65-F5344CB8AC3E}">
        <p14:creationId xmlns:p14="http://schemas.microsoft.com/office/powerpoint/2010/main" val="3144504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Gill Sans MT" panose="020B0502020104020203" pitchFamily="34" charset="0"/>
              </a:rPr>
              <a:t>Student analytics and reporting</a:t>
            </a:r>
            <a:endParaRPr lang="en-US" dirty="0">
              <a:solidFill>
                <a:schemeClr val="tx2">
                  <a:lumMod val="60000"/>
                  <a:lumOff val="40000"/>
                </a:schemeClr>
              </a:solidFill>
              <a:latin typeface="Gill Sans MT" panose="020B0502020104020203" pitchFamily="34" charset="0"/>
            </a:endParaRPr>
          </a:p>
        </p:txBody>
      </p:sp>
      <p:sp>
        <p:nvSpPr>
          <p:cNvPr id="4" name="Rectangle 3"/>
          <p:cNvSpPr/>
          <p:nvPr/>
        </p:nvSpPr>
        <p:spPr>
          <a:xfrm>
            <a:off x="596537" y="1278039"/>
            <a:ext cx="7080614" cy="4955203"/>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Data-driven decision-making</a:t>
            </a: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a:r>
              <a:rPr lang="en-US" i="1" dirty="0">
                <a:solidFill>
                  <a:schemeClr val="tx2">
                    <a:lumMod val="60000"/>
                    <a:lumOff val="40000"/>
                  </a:schemeClr>
                </a:solidFill>
                <a:latin typeface="Arial" panose="020B0604020202020204" pitchFamily="34" charset="0"/>
                <a:cs typeface="Arial" panose="020B0604020202020204" pitchFamily="34" charset="0"/>
              </a:rPr>
              <a:t>Needs</a:t>
            </a:r>
          </a:p>
          <a:p>
            <a:pPr marL="285750"/>
            <a:endParaRPr lang="en-US" i="1" dirty="0">
              <a:latin typeface="Arial" panose="020B0604020202020204" pitchFamily="34" charset="0"/>
              <a:cs typeface="Arial" panose="020B0604020202020204" pitchFamily="34" charset="0"/>
            </a:endParaRPr>
          </a:p>
          <a:p>
            <a:pPr marL="7429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Improved analytics</a:t>
            </a:r>
            <a:endParaRPr lang="en-US" dirty="0">
              <a:latin typeface="Arial" panose="020B0604020202020204" pitchFamily="34" charset="0"/>
              <a:cs typeface="Arial" panose="020B0604020202020204" pitchFamily="34" charset="0"/>
            </a:endParaRPr>
          </a:p>
          <a:p>
            <a:pPr marL="7429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Champion for development/deployment </a:t>
            </a:r>
          </a:p>
          <a:p>
            <a:pPr marL="7429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Ease the manual data burden</a:t>
            </a:r>
            <a:endParaRPr lang="en-US" dirty="0">
              <a:latin typeface="Arial" panose="020B0604020202020204" pitchFamily="34" charset="0"/>
              <a:cs typeface="Arial" panose="020B0604020202020204" pitchFamily="34" charset="0"/>
            </a:endParaRPr>
          </a:p>
          <a:p>
            <a:pPr marL="285750"/>
            <a:endParaRPr lang="en-US" dirty="0">
              <a:latin typeface="Arial" panose="020B0604020202020204" pitchFamily="34" charset="0"/>
              <a:cs typeface="Arial" panose="020B0604020202020204" pitchFamily="34" charset="0"/>
            </a:endParaRPr>
          </a:p>
          <a:p>
            <a:pPr marL="285750"/>
            <a:r>
              <a:rPr lang="en-US" i="1" dirty="0">
                <a:solidFill>
                  <a:schemeClr val="tx2">
                    <a:lumMod val="60000"/>
                    <a:lumOff val="40000"/>
                  </a:schemeClr>
                </a:solidFill>
                <a:latin typeface="Arial" panose="020B0604020202020204" pitchFamily="34" charset="0"/>
                <a:cs typeface="Arial" panose="020B0604020202020204" pitchFamily="34" charset="0"/>
              </a:rPr>
              <a:t>Response</a:t>
            </a:r>
          </a:p>
          <a:p>
            <a:pPr marL="285750"/>
            <a:endParaRPr lang="en-US" i="1" dirty="0">
              <a:latin typeface="Arial" panose="020B0604020202020204" pitchFamily="34" charset="0"/>
              <a:cs typeface="Arial" panose="020B0604020202020204" pitchFamily="34" charset="0"/>
            </a:endParaRPr>
          </a:p>
          <a:p>
            <a:pPr marL="742950" indent="-285750">
              <a:buFont typeface="Arial" panose="020B0604020202020204" pitchFamily="34" charset="0"/>
              <a:buChar char="•"/>
            </a:pPr>
            <a:r>
              <a:rPr lang="en-US" dirty="0">
                <a:latin typeface="Arial" panose="020B0604020202020204" pitchFamily="34" charset="0"/>
                <a:cs typeface="Arial" panose="020B0604020202020204" pitchFamily="34" charset="0"/>
              </a:rPr>
              <a:t>Student Data Working Group </a:t>
            </a:r>
            <a:r>
              <a:rPr lang="en-US" dirty="0" smtClean="0">
                <a:latin typeface="Arial" panose="020B0604020202020204" pitchFamily="34" charset="0"/>
                <a:cs typeface="Arial" panose="020B0604020202020204" pitchFamily="34" charset="0"/>
              </a:rPr>
              <a:t>(ongoing)</a:t>
            </a:r>
          </a:p>
          <a:p>
            <a:pPr marL="7429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Creation of a Data Governance team (Spring 2018)</a:t>
            </a:r>
          </a:p>
          <a:p>
            <a:pPr marL="7429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Cross-unit participation in the Association for Institutional Research’s webinar, “Institutional Culture of Evidence” (February 2018)</a:t>
            </a:r>
          </a:p>
          <a:p>
            <a:pPr marL="285750">
              <a:buFont typeface="Arial" panose="020B0604020202020204" pitchFamily="34" charset="0"/>
              <a:buChar char="•"/>
            </a:pPr>
            <a:endParaRPr lang="en-US" dirty="0"/>
          </a:p>
          <a:p>
            <a:endParaRPr lang="en-US" dirty="0"/>
          </a:p>
        </p:txBody>
      </p:sp>
      <p:pic>
        <p:nvPicPr>
          <p:cNvPr id="5" name="Picture 4"/>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r="15574"/>
          <a:stretch/>
        </p:blipFill>
        <p:spPr>
          <a:xfrm>
            <a:off x="5773998" y="2013536"/>
            <a:ext cx="2912802" cy="2053639"/>
          </a:xfrm>
          <a:prstGeom prst="rect">
            <a:avLst/>
          </a:prstGeom>
          <a:effectLst>
            <a:outerShdw blurRad="50800" dist="38100" dir="2700000" algn="tl" rotWithShape="0">
              <a:prstClr val="black">
                <a:alpha val="40000"/>
              </a:prstClr>
            </a:outerShdw>
          </a:effectLst>
          <a:scene3d>
            <a:camera prst="isometricOffAxis2Left"/>
            <a:lightRig rig="threePt" dir="t"/>
          </a:scene3d>
        </p:spPr>
      </p:pic>
    </p:spTree>
    <p:extLst>
      <p:ext uri="{BB962C8B-B14F-4D97-AF65-F5344CB8AC3E}">
        <p14:creationId xmlns:p14="http://schemas.microsoft.com/office/powerpoint/2010/main" val="84176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solidFill>
                  <a:schemeClr val="tx2">
                    <a:lumMod val="60000"/>
                    <a:lumOff val="40000"/>
                  </a:schemeClr>
                </a:solidFill>
                <a:latin typeface="Gill Sans MT" panose="020B0502020104020203" pitchFamily="34" charset="0"/>
              </a:rPr>
              <a:t>Registrar and scheduling optimization</a:t>
            </a:r>
            <a:endParaRPr lang="en-US" sz="4000" dirty="0">
              <a:solidFill>
                <a:schemeClr val="tx2">
                  <a:lumMod val="60000"/>
                  <a:lumOff val="40000"/>
                </a:schemeClr>
              </a:solidFill>
              <a:latin typeface="Gill Sans MT" panose="020B0502020104020203"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48238223"/>
              </p:ext>
            </p:extLst>
          </p:nvPr>
        </p:nvGraphicFramePr>
        <p:xfrm>
          <a:off x="457200" y="1387362"/>
          <a:ext cx="8273606" cy="3997960"/>
        </p:xfrm>
        <a:graphic>
          <a:graphicData uri="http://schemas.openxmlformats.org/drawingml/2006/table">
            <a:tbl>
              <a:tblPr firstRow="1" bandRow="1">
                <a:tableStyleId>{5940675A-B579-460E-94D1-54222C63F5DA}</a:tableStyleId>
              </a:tblPr>
              <a:tblGrid>
                <a:gridCol w="2175641">
                  <a:extLst>
                    <a:ext uri="{9D8B030D-6E8A-4147-A177-3AD203B41FA5}">
                      <a16:colId xmlns:a16="http://schemas.microsoft.com/office/drawing/2014/main" val="2337814124"/>
                    </a:ext>
                  </a:extLst>
                </a:gridCol>
                <a:gridCol w="3354765">
                  <a:extLst>
                    <a:ext uri="{9D8B030D-6E8A-4147-A177-3AD203B41FA5}">
                      <a16:colId xmlns:a16="http://schemas.microsoft.com/office/drawing/2014/main" val="2084567125"/>
                    </a:ext>
                  </a:extLst>
                </a:gridCol>
                <a:gridCol w="2743200">
                  <a:extLst>
                    <a:ext uri="{9D8B030D-6E8A-4147-A177-3AD203B41FA5}">
                      <a16:colId xmlns:a16="http://schemas.microsoft.com/office/drawing/2014/main" val="1608618519"/>
                    </a:ext>
                  </a:extLst>
                </a:gridCol>
              </a:tblGrid>
              <a:tr h="370840">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Challenge</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Huron’s recommendation</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1600" dirty="0" smtClean="0">
                          <a:latin typeface="Arial" panose="020B0604020202020204" pitchFamily="34" charset="0"/>
                          <a:cs typeface="Arial" panose="020B0604020202020204" pitchFamily="34" charset="0"/>
                        </a:rPr>
                        <a:t>Actions since January</a:t>
                      </a:r>
                      <a:endParaRPr lang="en-US" sz="16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extLst>
                  <a:ext uri="{0D108BD9-81ED-4DB2-BD59-A6C34878D82A}">
                    <a16:rowId xmlns:a16="http://schemas.microsoft.com/office/drawing/2014/main" val="1613277964"/>
                  </a:ext>
                </a:extLst>
              </a:tr>
              <a:tr h="370840">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Seat utilization</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Increase seat utilization from 60 to 75-80%</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dirty="0" smtClean="0">
                          <a:latin typeface="Arial" panose="020B0604020202020204" pitchFamily="34" charset="0"/>
                          <a:cs typeface="Arial" panose="020B0604020202020204" pitchFamily="34" charset="0"/>
                        </a:rPr>
                        <a:t>Proposed</a:t>
                      </a:r>
                      <a:r>
                        <a:rPr lang="en-US" sz="1600" baseline="0" dirty="0" smtClean="0">
                          <a:latin typeface="Arial" panose="020B0604020202020204" pitchFamily="34" charset="0"/>
                          <a:cs typeface="Arial" panose="020B0604020202020204" pitchFamily="34" charset="0"/>
                        </a:rPr>
                        <a:t> r</a:t>
                      </a:r>
                      <a:r>
                        <a:rPr lang="en-US" sz="1600" dirty="0" smtClean="0">
                          <a:latin typeface="Arial" panose="020B0604020202020204" pitchFamily="34" charset="0"/>
                          <a:cs typeface="Arial" panose="020B0604020202020204" pitchFamily="34" charset="0"/>
                        </a:rPr>
                        <a:t>edistribution</a:t>
                      </a:r>
                      <a:r>
                        <a:rPr lang="en-US" sz="1600" baseline="0" dirty="0" smtClean="0">
                          <a:latin typeface="Arial" panose="020B0604020202020204" pitchFamily="34" charset="0"/>
                          <a:cs typeface="Arial" panose="020B0604020202020204" pitchFamily="34" charset="0"/>
                        </a:rPr>
                        <a:t> of offerings throughout the day</a:t>
                      </a:r>
                      <a:endParaRPr lang="en-US" sz="16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64519947"/>
                  </a:ext>
                </a:extLst>
              </a:tr>
              <a:tr h="370840">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Classroom utilization</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Implement policy to conform more course offerings to the “block schedule”</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smtClean="0">
                          <a:latin typeface="Arial" panose="020B0604020202020204" pitchFamily="34" charset="0"/>
                          <a:cs typeface="Arial" panose="020B0604020202020204" pitchFamily="34" charset="0"/>
                        </a:rPr>
                        <a:t>Provost put forth the SAPP regarding scheduling </a:t>
                      </a:r>
                      <a:endParaRPr lang="en-US"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3570511"/>
                  </a:ext>
                </a:extLst>
              </a:tr>
              <a:tr h="370840">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System adoption</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Fully implement Banner and Degree Works</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smtClean="0">
                          <a:latin typeface="Arial" panose="020B0604020202020204" pitchFamily="34" charset="0"/>
                          <a:cs typeface="Arial" panose="020B0604020202020204" pitchFamily="34" charset="0"/>
                        </a:rPr>
                        <a:t>Ongoing improvements</a:t>
                      </a:r>
                      <a:endParaRPr lang="en-US"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4481719"/>
                  </a:ext>
                </a:extLst>
              </a:tr>
              <a:tr h="370840">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Advising support</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Identify</a:t>
                      </a:r>
                      <a:r>
                        <a:rPr lang="en-US" sz="1600" u="none" strike="noStrike" kern="1200" baseline="0" dirty="0">
                          <a:effectLst/>
                          <a:latin typeface="Arial" panose="020B0604020202020204" pitchFamily="34" charset="0"/>
                          <a:cs typeface="Arial" panose="020B0604020202020204" pitchFamily="34" charset="0"/>
                        </a:rPr>
                        <a:t> p</a:t>
                      </a:r>
                      <a:r>
                        <a:rPr lang="en-US" sz="1600" u="none" strike="noStrike" kern="1200" dirty="0">
                          <a:effectLst/>
                          <a:latin typeface="Arial" panose="020B0604020202020204" pitchFamily="34" charset="0"/>
                          <a:cs typeface="Arial" panose="020B0604020202020204" pitchFamily="34" charset="0"/>
                        </a:rPr>
                        <a:t>olicy, process, system and staffing bottlenecks</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indent="0">
                        <a:buFont typeface="Arial" panose="020B0604020202020204" pitchFamily="34" charset="0"/>
                        <a:buNone/>
                      </a:pPr>
                      <a:r>
                        <a:rPr lang="en-US" sz="1600" dirty="0" smtClean="0">
                          <a:latin typeface="Arial" panose="020B0604020202020204" pitchFamily="34" charset="0"/>
                          <a:cs typeface="Arial" panose="020B0604020202020204" pitchFamily="34" charset="0"/>
                        </a:rPr>
                        <a:t>Multiple</a:t>
                      </a:r>
                      <a:r>
                        <a:rPr lang="en-US" sz="1600" baseline="0" dirty="0" smtClean="0">
                          <a:latin typeface="Arial" panose="020B0604020202020204" pitchFamily="34" charset="0"/>
                          <a:cs typeface="Arial" panose="020B0604020202020204" pitchFamily="34" charset="0"/>
                        </a:rPr>
                        <a:t> ongoing initiatives, working groups, and new hires</a:t>
                      </a:r>
                      <a:endParaRPr lang="en-US"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35549130"/>
                  </a:ext>
                </a:extLst>
              </a:tr>
              <a:tr h="370840">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Student</a:t>
                      </a:r>
                      <a:r>
                        <a:rPr lang="en-US" sz="1600" u="none" strike="noStrike" kern="1200" baseline="0" dirty="0">
                          <a:effectLst/>
                          <a:latin typeface="Arial" panose="020B0604020202020204" pitchFamily="34" charset="0"/>
                          <a:cs typeface="Arial" panose="020B0604020202020204" pitchFamily="34" charset="0"/>
                        </a:rPr>
                        <a:t> analytics and reporting</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fontAlgn="t" latinLnBrk="0" hangingPunct="1">
                        <a:spcBef>
                          <a:spcPts val="0"/>
                        </a:spcBef>
                        <a:spcAft>
                          <a:spcPts val="0"/>
                        </a:spcAft>
                      </a:pPr>
                      <a:r>
                        <a:rPr lang="en-US" sz="1600" u="none" strike="noStrike" kern="1200" dirty="0">
                          <a:effectLst/>
                          <a:latin typeface="Arial" panose="020B0604020202020204" pitchFamily="34" charset="0"/>
                          <a:cs typeface="Arial" panose="020B0604020202020204" pitchFamily="34" charset="0"/>
                        </a:rPr>
                        <a:t>Designate a lead for the development and deployment of tools and data</a:t>
                      </a:r>
                      <a:endParaRPr lang="en-US" sz="1600" b="0" i="0" u="none" strike="noStrike" dirty="0">
                        <a:effectLst/>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latin typeface="Arial" panose="020B0604020202020204" pitchFamily="34" charset="0"/>
                          <a:cs typeface="Arial" panose="020B0604020202020204" pitchFamily="34" charset="0"/>
                        </a:rPr>
                        <a:t>Pending formation of a Data Governance group</a:t>
                      </a:r>
                      <a:endParaRPr lang="en-US" sz="16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259680"/>
                  </a:ext>
                </a:extLst>
              </a:tr>
            </a:tbl>
          </a:graphicData>
        </a:graphic>
      </p:graphicFrame>
    </p:spTree>
    <p:extLst>
      <p:ext uri="{BB962C8B-B14F-4D97-AF65-F5344CB8AC3E}">
        <p14:creationId xmlns:p14="http://schemas.microsoft.com/office/powerpoint/2010/main" val="418603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3885</TotalTime>
  <Words>1703</Words>
  <Application>Microsoft Office PowerPoint</Application>
  <PresentationFormat>On-screen Show (4:3)</PresentationFormat>
  <Paragraphs>238</Paragraphs>
  <Slides>19</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Gill Sans MT</vt:lpstr>
      <vt:lpstr>Custom Design</vt:lpstr>
      <vt:lpstr>1_Custom Design</vt:lpstr>
      <vt:lpstr>UPDATE ON COURSE SCHEDULING AND CLASSROOM USE</vt:lpstr>
      <vt:lpstr>Registrar and scheduling optimization</vt:lpstr>
      <vt:lpstr>SAPP</vt:lpstr>
      <vt:lpstr>Seat utilization</vt:lpstr>
      <vt:lpstr>Classroom utilization</vt:lpstr>
      <vt:lpstr>System adoption</vt:lpstr>
      <vt:lpstr>Advising support</vt:lpstr>
      <vt:lpstr>Student analytics and reporting</vt:lpstr>
      <vt:lpstr>Registrar and scheduling optimization</vt:lpstr>
      <vt:lpstr>Advising support</vt:lpstr>
      <vt:lpstr>Advising support</vt:lpstr>
      <vt:lpstr>Student analytics and reporting</vt:lpstr>
      <vt:lpstr>Former Website Navigation</vt:lpstr>
      <vt:lpstr>5-6 Click Search Process</vt:lpstr>
      <vt:lpstr>5-6 Click Search Process</vt:lpstr>
      <vt:lpstr>Current Search Return Confusion</vt:lpstr>
      <vt:lpstr>New Home Page Navigation</vt:lpstr>
      <vt:lpstr>Revised - 2 Click Navigation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Institutional Marketing</dc:creator>
  <cp:lastModifiedBy>Kyle Bruce Moore</cp:lastModifiedBy>
  <cp:revision>64</cp:revision>
  <dcterms:created xsi:type="dcterms:W3CDTF">2014-09-17T21:08:03Z</dcterms:created>
  <dcterms:modified xsi:type="dcterms:W3CDTF">2018-03-21T16:58:15Z</dcterms:modified>
</cp:coreProperties>
</file>