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16"/>
  </p:notesMasterIdLst>
  <p:sldIdLst>
    <p:sldId id="363" r:id="rId5"/>
    <p:sldId id="376" r:id="rId6"/>
    <p:sldId id="381" r:id="rId7"/>
    <p:sldId id="375" r:id="rId8"/>
    <p:sldId id="377" r:id="rId9"/>
    <p:sldId id="378" r:id="rId10"/>
    <p:sldId id="379" r:id="rId11"/>
    <p:sldId id="380" r:id="rId12"/>
    <p:sldId id="382" r:id="rId13"/>
    <p:sldId id="383" r:id="rId14"/>
    <p:sldId id="38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ton Adkins" initials="NA" lastIdx="18" clrIdx="0"/>
  <p:cmAuthor id="2" name="Evan Baker" initials="E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43" autoAdjust="0"/>
    <p:restoredTop sz="93250" autoAdjust="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Graduate/</a:t>
            </a:r>
          </a:p>
          <a:p>
            <a:pPr>
              <a:defRPr sz="1200" b="1">
                <a:solidFill>
                  <a:schemeClr val="tx1"/>
                </a:solidFill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Professional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05021379370595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8761681823166801"/>
          <c:y val="0.25623627756239731"/>
          <c:w val="0.56086754208182588"/>
          <c:h val="0.57238672248737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7213680318772891E-2"/>
                  <c:y val="7.9016353550827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60897406903235"/>
                      <c:h val="0.219226483129351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974-41DE-880B-D78FB6EDFA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2558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72-4646-9F2B-36FC16FFBB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8356158442171537E-2"/>
                  <c:y val="6.07174657250147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34686750862328"/>
                      <c:h val="0.157769319256485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E72-4646-9F2B-36FC16FFB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2533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72-4646-9F2B-36FC16FFBBC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2460424"/>
        <c:axId val="181730280"/>
      </c:barChart>
      <c:catAx>
        <c:axId val="182460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730280"/>
        <c:crosses val="autoZero"/>
        <c:auto val="1"/>
        <c:lblAlgn val="ctr"/>
        <c:lblOffset val="100"/>
        <c:noMultiLvlLbl val="0"/>
      </c:catAx>
      <c:valAx>
        <c:axId val="181730280"/>
        <c:scaling>
          <c:orientation val="minMax"/>
          <c:max val="3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46042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Freshman In/Out of State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0191179336311"/>
          <c:y val="0.26505345580484868"/>
          <c:w val="0.57865138776884739"/>
          <c:h val="0.55749254630326761"/>
        </c:manualLayout>
      </c:layout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2816792"/>
        <c:axId val="183164296"/>
      </c:barChart>
      <c:catAx>
        <c:axId val="182816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64296"/>
        <c:crosses val="autoZero"/>
        <c:auto val="1"/>
        <c:lblAlgn val="ctr"/>
        <c:lblOffset val="100"/>
        <c:noMultiLvlLbl val="0"/>
      </c:catAx>
      <c:valAx>
        <c:axId val="1831642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816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Total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028749696001231"/>
          <c:y val="3.2719899624622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450201681141816"/>
          <c:y val="0.27975514179052563"/>
          <c:w val="0.70151511612409467"/>
          <c:h val="0.600271892919190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7D5-4F31-9C05-F756739A4167}"/>
              </c:ext>
            </c:extLst>
          </c:dPt>
          <c:dLbls>
            <c:dLbl>
              <c:idx val="0"/>
              <c:layout>
                <c:manualLayout>
                  <c:x val="-1.16332485571795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7D5-4F31-9C05-F756739A41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11795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D5-4F31-9C05-F756739A41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49940790350753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D2-4FD3-BF9A-89A7F14177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11806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D5-4F31-9C05-F756739A41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3160208"/>
        <c:axId val="183201272"/>
      </c:barChart>
      <c:catAx>
        <c:axId val="183160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201272"/>
        <c:crosses val="autoZero"/>
        <c:auto val="1"/>
        <c:lblAlgn val="ctr"/>
        <c:lblOffset val="100"/>
        <c:noMultiLvlLbl val="0"/>
      </c:catAx>
      <c:valAx>
        <c:axId val="183201272"/>
        <c:scaling>
          <c:orientation val="minMax"/>
          <c:max val="12000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3160208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First-Time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770870268721888"/>
          <c:y val="3.83400856161281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06387925202831E-17"/>
                  <c:y val="7.18872831671929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331679144053822E-2"/>
                      <c:h val="0.20114205152665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327-4D90-97BB-1F271FC36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DA-42F3-AEBA-ED47AD1BA16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75101284241922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327-4D90-97BB-1F271FC36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DA-42F3-AEBA-ED47AD1BA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3103488"/>
        <c:axId val="181160256"/>
      </c:barChart>
      <c:catAx>
        <c:axId val="1831034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160256"/>
        <c:crosses val="autoZero"/>
        <c:auto val="1"/>
        <c:lblAlgn val="ctr"/>
        <c:lblOffset val="100"/>
        <c:noMultiLvlLbl val="0"/>
      </c:catAx>
      <c:valAx>
        <c:axId val="181160256"/>
        <c:scaling>
          <c:orientation val="minMax"/>
          <c:max val="7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03488"/>
        <c:crosses val="autoZero"/>
        <c:crossBetween val="between"/>
        <c:majorUnit val="1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Student Credit Hours (SCHs)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7421045734503998"/>
          <c:y val="2.1956161879621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913069767993306"/>
          <c:y val="0.23734448139825073"/>
          <c:w val="0.4219909079096002"/>
          <c:h val="0.622699397546552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5515280499142987E-2"/>
                  <c:y val="1.71033866052201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141594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B-4410-8B79-BE28BF246D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994733167604776E-2"/>
                  <c:y val="3.42067732104403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143737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B-4410-8B79-BE28BF246D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1"/>
        <c:axId val="182461624"/>
        <c:axId val="183113336"/>
      </c:barChart>
      <c:catAx>
        <c:axId val="1824616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13336"/>
        <c:crosses val="autoZero"/>
        <c:auto val="1"/>
        <c:lblAlgn val="ctr"/>
        <c:lblOffset val="100"/>
        <c:noMultiLvlLbl val="0"/>
      </c:catAx>
      <c:valAx>
        <c:axId val="183113336"/>
        <c:scaling>
          <c:orientation val="minMax"/>
          <c:max val="150000"/>
          <c:min val="1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2461624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Headcount by Classification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8079166666666666"/>
          <c:y val="9.585021404032048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03772965879265"/>
          <c:y val="0.24584749702637917"/>
          <c:w val="0.81687664041994745"/>
          <c:h val="0.68262484679060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7499999999999999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241-482F-89B2-BC9D52DC2DEA}"/>
                </c:ext>
              </c:extLst>
            </c:dLbl>
            <c:dLbl>
              <c:idx val="1"/>
              <c:layout>
                <c:manualLayout>
                  <c:x val="-8.3333333333333332E-3"/>
                  <c:y val="3.8340085616128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803-4383-8F0C-B8C3404B6FED}"/>
                </c:ext>
              </c:extLst>
            </c:dLbl>
            <c:dLbl>
              <c:idx val="2"/>
              <c:layout>
                <c:manualLayout>
                  <c:x val="-1.2500000000000001E-2"/>
                  <c:y val="4.79251070201602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241-482F-89B2-BC9D52DC2DEA}"/>
                </c:ext>
              </c:extLst>
            </c:dLbl>
            <c:dLbl>
              <c:idx val="3"/>
              <c:layout>
                <c:manualLayout>
                  <c:x val="-1.6666666666666666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241-482F-89B2-BC9D52DC2DEA}"/>
                </c:ext>
              </c:extLst>
            </c:dLbl>
            <c:dLbl>
              <c:idx val="4"/>
              <c:layout>
                <c:manualLayout>
                  <c:x val="-1.6666666666666819E-2"/>
                  <c:y val="8.78616812179881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F81-474F-B8E3-DA420A100C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FRS</c:v>
                </c:pt>
                <c:pt idx="1">
                  <c:v>Soph</c:v>
                </c:pt>
                <c:pt idx="2">
                  <c:v>JRS</c:v>
                </c:pt>
                <c:pt idx="3">
                  <c:v>SRS</c:v>
                </c:pt>
                <c:pt idx="4">
                  <c:v>SB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1471</c:v>
                </c:pt>
                <c:pt idx="1">
                  <c:v>1638</c:v>
                </c:pt>
                <c:pt idx="2">
                  <c:v>2010</c:v>
                </c:pt>
                <c:pt idx="3">
                  <c:v>3739</c:v>
                </c:pt>
                <c:pt idx="4">
                  <c:v>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03-4383-8F0C-B8C3404B6F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1666666666666666E-3"/>
                  <c:y val="-3.8340085616128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803-4383-8F0C-B8C3404B6FED}"/>
                </c:ext>
              </c:extLst>
            </c:dLbl>
            <c:dLbl>
              <c:idx val="1"/>
              <c:layout>
                <c:manualLayout>
                  <c:x val="1.6666666666666666E-2"/>
                  <c:y val="-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803-4383-8F0C-B8C3404B6FED}"/>
                </c:ext>
              </c:extLst>
            </c:dLbl>
            <c:dLbl>
              <c:idx val="2"/>
              <c:layout>
                <c:manualLayout>
                  <c:x val="2.9166666666666591E-2"/>
                  <c:y val="-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803-4383-8F0C-B8C3404B6FED}"/>
                </c:ext>
              </c:extLst>
            </c:dLbl>
            <c:dLbl>
              <c:idx val="3"/>
              <c:layout>
                <c:manualLayout>
                  <c:x val="6.6666666666666666E-2"/>
                  <c:y val="3.8340085616128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803-4383-8F0C-B8C3404B6FED}"/>
                </c:ext>
              </c:extLst>
            </c:dLbl>
            <c:dLbl>
              <c:idx val="4"/>
              <c:layout>
                <c:manualLayout>
                  <c:x val="-1.5277601289623992E-16"/>
                  <c:y val="4.79251070201602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F81-474F-B8E3-DA420A100C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FRS</c:v>
                </c:pt>
                <c:pt idx="1">
                  <c:v>Soph</c:v>
                </c:pt>
                <c:pt idx="2">
                  <c:v>JRS</c:v>
                </c:pt>
                <c:pt idx="3">
                  <c:v>SRS</c:v>
                </c:pt>
                <c:pt idx="4">
                  <c:v>SB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1471</c:v>
                </c:pt>
                <c:pt idx="1">
                  <c:v>1693</c:v>
                </c:pt>
                <c:pt idx="2">
                  <c:v>2105</c:v>
                </c:pt>
                <c:pt idx="3">
                  <c:v>3665</c:v>
                </c:pt>
                <c:pt idx="4">
                  <c:v>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03-4383-8F0C-B8C3404B6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159864"/>
        <c:axId val="181160648"/>
      </c:barChart>
      <c:catAx>
        <c:axId val="1811598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160648"/>
        <c:crosses val="autoZero"/>
        <c:auto val="1"/>
        <c:lblAlgn val="ctr"/>
        <c:lblOffset val="100"/>
        <c:noMultiLvlLbl val="0"/>
      </c:catAx>
      <c:valAx>
        <c:axId val="181160648"/>
        <c:scaling>
          <c:orientation val="minMax"/>
          <c:max val="4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59864"/>
        <c:crosses val="autoZero"/>
        <c:crossBetween val="between"/>
        <c:majorUnit val="1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Transfer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415221519998788"/>
          <c:y val="1.0900295767080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6.13799369768206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B71-4440-9EEF-969A27DDC6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6-437D-86E6-C9B3248B24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4.09199579845470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3EB-494C-8BFB-2D7FC4A442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36-437D-86E6-C9B3248B2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161432"/>
        <c:axId val="182957312"/>
      </c:barChart>
      <c:catAx>
        <c:axId val="1811614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2957312"/>
        <c:crosses val="autoZero"/>
        <c:auto val="1"/>
        <c:lblAlgn val="ctr"/>
        <c:lblOffset val="100"/>
        <c:noMultiLvlLbl val="0"/>
      </c:catAx>
      <c:valAx>
        <c:axId val="182957312"/>
        <c:scaling>
          <c:orientation val="minMax"/>
          <c:max val="4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61432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 smtClean="0">
                <a:solidFill>
                  <a:schemeClr val="tx1"/>
                </a:solidFill>
              </a:rPr>
              <a:t>Transfer</a:t>
            </a:r>
            <a:r>
              <a:rPr lang="en-US" sz="1200" b="1" baseline="0" dirty="0" smtClean="0">
                <a:solidFill>
                  <a:schemeClr val="tx1"/>
                </a:solidFill>
              </a:rPr>
              <a:t> Students</a:t>
            </a:r>
            <a:endParaRPr lang="en-US" sz="12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3320038519769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413549868766398E-2"/>
          <c:y val="0.13135949803149607"/>
          <c:w val="0.9025031167979003"/>
          <c:h val="0.77268184055118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7311909530827575E-17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BD2-4187-936F-20AD19C0C73A}"/>
                </c:ext>
              </c:extLst>
            </c:dLbl>
            <c:dLbl>
              <c:idx val="1"/>
              <c:layout>
                <c:manualLayout>
                  <c:x val="-2.442262291277926E-2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BD2-4187-936F-20AD19C0C7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247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2-4187-936F-20AD19C0C7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EBD-41CB-B243-84ED4611CF46}"/>
                </c:ext>
              </c:extLst>
            </c:dLbl>
            <c:dLbl>
              <c:idx val="1"/>
              <c:layout>
                <c:manualLayout>
                  <c:x val="1.6281748608519456E-2"/>
                  <c:y val="3.5042055064772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EBD-41CB-B243-84ED4611CF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247</c:v>
                </c:pt>
                <c:pt idx="1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D2-4187-936F-20AD19C0C7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-1"/>
        <c:axId val="182958096"/>
        <c:axId val="182958488"/>
      </c:barChart>
      <c:catAx>
        <c:axId val="18295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488"/>
        <c:crosses val="autoZero"/>
        <c:auto val="1"/>
        <c:lblAlgn val="ctr"/>
        <c:lblOffset val="100"/>
        <c:noMultiLvlLbl val="0"/>
      </c:catAx>
      <c:valAx>
        <c:axId val="182958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First-Time In/Out of State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119443834106242E-3"/>
                  <c:y val="3.54695597166345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277-4872-9875-F2D565B73455}"/>
                </c:ext>
              </c:extLst>
            </c:dLbl>
            <c:dLbl>
              <c:idx val="1"/>
              <c:layout>
                <c:manualLayout>
                  <c:x val="-6.1194438341062142E-3"/>
                  <c:y val="2.66021697874758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4EE-4571-BEDE-078DC6253F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</c:v>
                </c:pt>
                <c:pt idx="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02-4158-BFC2-AC5CE6F259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8358331502318644E-2"/>
                  <c:y val="3.54695597166345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277-4872-9875-F2D565B73455}"/>
                </c:ext>
              </c:extLst>
            </c:dLbl>
            <c:dLbl>
              <c:idx val="1"/>
              <c:layout>
                <c:manualLayout>
                  <c:x val="0"/>
                  <c:y val="1.77347798583172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277-4872-9875-F2D565B734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36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02-4158-BFC2-AC5CE6F259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4"/>
        <c:overlap val="-1"/>
        <c:axId val="182959272"/>
        <c:axId val="182959664"/>
      </c:barChart>
      <c:catAx>
        <c:axId val="182959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664"/>
        <c:crosses val="autoZero"/>
        <c:auto val="1"/>
        <c:lblAlgn val="ctr"/>
        <c:lblOffset val="100"/>
        <c:noMultiLvlLbl val="0"/>
      </c:catAx>
      <c:valAx>
        <c:axId val="182959664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27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FCFAE-2FD0-4BC9-BBF6-D541AFD67211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73F1CC-D614-4FB3-AC7D-98319C689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0788" y="708025"/>
            <a:ext cx="4725987" cy="3544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048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28" name="Picture 4" descr="http://wyoweb.uwyo.edu/images/footer-logo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714" y="6172200"/>
            <a:ext cx="430457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51750" y="868680"/>
            <a:ext cx="1040499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4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19800"/>
            <a:ext cx="40237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3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Font typeface="Wingdings" panose="05000000000000000000" pitchFamily="2" charset="2"/>
              <a:buChar char="§"/>
              <a:defRPr sz="1600"/>
            </a:lvl1pPr>
            <a:lvl2pPr marL="742950" indent="-28575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4800" y="1066800"/>
            <a:ext cx="8503920" cy="5852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85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1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8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52400" y="838200"/>
            <a:ext cx="86106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  <a:effectLst>
            <a:outerShdw dist="85090" dir="1596000" rotWithShape="0">
              <a:srgbClr val="FFCC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37160"/>
            <a:ext cx="80010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50392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228600" y="6477000"/>
            <a:ext cx="7040880" cy="1371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7376160" y="6477000"/>
            <a:ext cx="1463040" cy="13716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3749040" y="6431280"/>
            <a:ext cx="164592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spc="130" dirty="0">
                <a:solidFill>
                  <a:schemeClr val="tx1"/>
                </a:solidFill>
                <a:latin typeface="Arial Narrow" panose="020B0606020202030204" pitchFamily="34" charset="0"/>
              </a:rPr>
              <a:t>UNIVERSITY OF WYOMING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7200" y="91440"/>
            <a:ext cx="40463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4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64" r:id="rId3"/>
    <p:sldLayoutId id="2147483665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Enrollment Update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BOT March 2018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7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2018 Enrollment Projections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Transfer </a:t>
            </a:r>
            <a:r>
              <a:rPr lang="en-US" dirty="0"/>
              <a:t>projections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914" y="2528887"/>
            <a:ext cx="8401050" cy="1952625"/>
          </a:xfrm>
          <a:prstGeom prst="rect">
            <a:avLst/>
          </a:prstGeom>
        </p:spPr>
      </p:pic>
      <p:sp>
        <p:nvSpPr>
          <p:cNvPr id="8" name="Flowchart: Alternate Process 7"/>
          <p:cNvSpPr/>
          <p:nvPr/>
        </p:nvSpPr>
        <p:spPr>
          <a:xfrm>
            <a:off x="2932544" y="3810000"/>
            <a:ext cx="5830455" cy="304800"/>
          </a:xfrm>
          <a:prstGeom prst="flowChartAlternateProcess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Enrollment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students </a:t>
            </a:r>
          </a:p>
          <a:p>
            <a:pPr lvl="1"/>
            <a:r>
              <a:rPr lang="en-US" dirty="0" smtClean="0"/>
              <a:t>First time = 17XX</a:t>
            </a:r>
          </a:p>
          <a:p>
            <a:pPr lvl="1"/>
            <a:r>
              <a:rPr lang="en-US" smtClean="0"/>
              <a:t>Transfers </a:t>
            </a:r>
            <a:r>
              <a:rPr lang="en-US" dirty="0" smtClean="0"/>
              <a:t>= 11XX</a:t>
            </a:r>
          </a:p>
          <a:p>
            <a:endParaRPr lang="en-US" dirty="0"/>
          </a:p>
          <a:p>
            <a:r>
              <a:rPr lang="en-US" dirty="0" smtClean="0"/>
              <a:t>Returning students (continuing)</a:t>
            </a:r>
          </a:p>
          <a:p>
            <a:endParaRPr lang="en-US" dirty="0"/>
          </a:p>
          <a:p>
            <a:r>
              <a:rPr lang="en-US" dirty="0" smtClean="0"/>
              <a:t>Graduate Students</a:t>
            </a:r>
          </a:p>
          <a:p>
            <a:endParaRPr lang="en-US" dirty="0"/>
          </a:p>
          <a:p>
            <a:r>
              <a:rPr lang="en-US" dirty="0" smtClean="0"/>
              <a:t>Bottom Line – it’s a GREAT year to be a cowboy!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All markets are trending +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40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2018 Day 15 Enrollment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800" y="838200"/>
            <a:ext cx="8503920" cy="59967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Spring 2018 enrollment numbers </a:t>
            </a:r>
            <a:r>
              <a:rPr lang="en-US" smtClean="0"/>
              <a:t>reflect figures </a:t>
            </a:r>
            <a:r>
              <a:rPr lang="en-US" dirty="0"/>
              <a:t>from </a:t>
            </a:r>
            <a:r>
              <a:rPr lang="en-US" dirty="0" smtClean="0"/>
              <a:t>February 9</a:t>
            </a:r>
            <a:r>
              <a:rPr lang="en-US" baseline="30000" dirty="0" smtClean="0"/>
              <a:t>th</a:t>
            </a:r>
            <a:r>
              <a:rPr lang="en-US" dirty="0" smtClean="0"/>
              <a:t>, 2018.  The Spring 2017 enrollment comparisons reflect numbers from February 10</a:t>
            </a:r>
            <a:r>
              <a:rPr lang="en-US" baseline="30000" dirty="0" smtClean="0"/>
              <a:t>th</a:t>
            </a:r>
            <a:r>
              <a:rPr lang="en-US" dirty="0" smtClean="0"/>
              <a:t>, 2017.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7269832" y="1156323"/>
            <a:ext cx="1493167" cy="752919"/>
            <a:chOff x="7433417" y="1359532"/>
            <a:chExt cx="1339739" cy="652026"/>
          </a:xfrm>
        </p:grpSpPr>
        <p:sp>
          <p:nvSpPr>
            <p:cNvPr id="41" name="Rectangle 40"/>
            <p:cNvSpPr/>
            <p:nvPr/>
          </p:nvSpPr>
          <p:spPr>
            <a:xfrm>
              <a:off x="7433417" y="1359532"/>
              <a:ext cx="1339739" cy="65202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528381" y="1437870"/>
              <a:ext cx="155571" cy="1524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528381" y="1639778"/>
              <a:ext cx="155571" cy="1524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678062" y="1400472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Spring</a:t>
              </a:r>
              <a:r>
                <a:rPr kumimoji="0" lang="en-US" sz="1000" b="0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2017</a:t>
              </a:r>
              <a:endPara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682218" y="1617037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Spring 2018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705568" y="4758742"/>
            <a:ext cx="2204502" cy="1467242"/>
            <a:chOff x="1506118" y="1904771"/>
            <a:chExt cx="2228915" cy="1675937"/>
          </a:xfrm>
        </p:grpSpPr>
        <p:sp>
          <p:nvSpPr>
            <p:cNvPr id="74" name="Rectangle 73"/>
            <p:cNvSpPr/>
            <p:nvPr/>
          </p:nvSpPr>
          <p:spPr>
            <a:xfrm>
              <a:off x="1506118" y="1904771"/>
              <a:ext cx="2228915" cy="16759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1553742" y="1928422"/>
              <a:ext cx="2101927" cy="1652286"/>
              <a:chOff x="3482889" y="3553135"/>
              <a:chExt cx="2101927" cy="1652286"/>
            </a:xfrm>
            <a:noFill/>
          </p:grpSpPr>
          <p:graphicFrame>
            <p:nvGraphicFramePr>
              <p:cNvPr id="39" name="Chart 38"/>
              <p:cNvGraphicFramePr/>
              <p:nvPr>
                <p:extLst/>
              </p:nvPr>
            </p:nvGraphicFramePr>
            <p:xfrm>
              <a:off x="3482889" y="3553135"/>
              <a:ext cx="1631812" cy="165228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51" name="TextBox 50"/>
              <p:cNvSpPr txBox="1"/>
              <p:nvPr/>
            </p:nvSpPr>
            <p:spPr>
              <a:xfrm>
                <a:off x="4927939" y="3924780"/>
                <a:ext cx="656877" cy="1005443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Spring ’18 Day 15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- 25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-1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</p:txBody>
          </p:sp>
        </p:grpSp>
      </p:grpSp>
      <p:grpSp>
        <p:nvGrpSpPr>
          <p:cNvPr id="79" name="Group 78"/>
          <p:cNvGrpSpPr/>
          <p:nvPr/>
        </p:nvGrpSpPr>
        <p:grpSpPr>
          <a:xfrm>
            <a:off x="3393520" y="4638921"/>
            <a:ext cx="3159680" cy="1627767"/>
            <a:chOff x="4594574" y="2113062"/>
            <a:chExt cx="3292452" cy="1861970"/>
          </a:xfrm>
        </p:grpSpPr>
        <p:sp>
          <p:nvSpPr>
            <p:cNvPr id="78" name="Rectangle 77"/>
            <p:cNvSpPr/>
            <p:nvPr/>
          </p:nvSpPr>
          <p:spPr>
            <a:xfrm>
              <a:off x="4648202" y="2209800"/>
              <a:ext cx="3140221" cy="17652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4" name="Chart 23"/>
            <p:cNvGraphicFramePr>
              <a:graphicFrameLocks/>
            </p:cNvGraphicFramePr>
            <p:nvPr>
              <p:extLst/>
            </p:nvPr>
          </p:nvGraphicFramePr>
          <p:xfrm>
            <a:off x="4594574" y="2113062"/>
            <a:ext cx="3292452" cy="18619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4" name="TextBox 53"/>
            <p:cNvSpPr txBox="1"/>
            <p:nvPr/>
          </p:nvSpPr>
          <p:spPr>
            <a:xfrm>
              <a:off x="6635832" y="2443736"/>
              <a:ext cx="1067462" cy="725243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Spring ‘18 Day 15</a:t>
              </a:r>
              <a:r>
                <a:rPr lang="en-US" sz="800" u="sng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:</a:t>
              </a:r>
              <a:endParaRPr kumimoji="0" lang="en-US" sz="80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+ 3% In State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sz="80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-</a:t>
              </a:r>
              <a:r>
                <a:rPr lang="en-US" sz="800" kern="0" noProof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 33% Out of State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57916" y="1533498"/>
            <a:ext cx="3066623" cy="1447849"/>
            <a:chOff x="-19556" y="1606077"/>
            <a:chExt cx="3018548" cy="1478476"/>
          </a:xfrm>
        </p:grpSpPr>
        <p:grpSp>
          <p:nvGrpSpPr>
            <p:cNvPr id="59" name="Group 58"/>
            <p:cNvGrpSpPr/>
            <p:nvPr/>
          </p:nvGrpSpPr>
          <p:grpSpPr>
            <a:xfrm>
              <a:off x="37174" y="1606077"/>
              <a:ext cx="2961818" cy="1464792"/>
              <a:chOff x="156" y="1487084"/>
              <a:chExt cx="3303607" cy="1487015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56" y="1487084"/>
                <a:ext cx="3303607" cy="148701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88337" y="1581657"/>
                <a:ext cx="941924" cy="1321891"/>
              </a:xfrm>
              <a:prstGeom prst="rect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Spr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 ‘18 Day 15: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+11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+0.1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+0.9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 for Laramie campus</a:t>
                </a:r>
              </a:p>
            </p:txBody>
          </p:sp>
        </p:grpSp>
        <p:graphicFrame>
          <p:nvGraphicFramePr>
            <p:cNvPr id="84" name="Chart 83"/>
            <p:cNvGraphicFramePr/>
            <p:nvPr>
              <p:extLst/>
            </p:nvPr>
          </p:nvGraphicFramePr>
          <p:xfrm>
            <a:off x="-19556" y="1609569"/>
            <a:ext cx="2222187" cy="14749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100" name="Group 99"/>
          <p:cNvGrpSpPr/>
          <p:nvPr/>
        </p:nvGrpSpPr>
        <p:grpSpPr>
          <a:xfrm>
            <a:off x="3419817" y="3134019"/>
            <a:ext cx="3034645" cy="1457038"/>
            <a:chOff x="2947532" y="-1480578"/>
            <a:chExt cx="3340452" cy="1527221"/>
          </a:xfrm>
        </p:grpSpPr>
        <p:grpSp>
          <p:nvGrpSpPr>
            <p:cNvPr id="61" name="Group 60"/>
            <p:cNvGrpSpPr/>
            <p:nvPr/>
          </p:nvGrpSpPr>
          <p:grpSpPr>
            <a:xfrm>
              <a:off x="2958020" y="-1480578"/>
              <a:ext cx="3329964" cy="1509997"/>
              <a:chOff x="3258567" y="1197383"/>
              <a:chExt cx="3613902" cy="1557344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258567" y="1197383"/>
                <a:ext cx="3613902" cy="15573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694159" y="1606750"/>
                <a:ext cx="1103611" cy="973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As of 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Spring ‘18 Day 15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7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- 12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R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kumimoji="0" lang="en-US" sz="10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</p:txBody>
          </p:sp>
        </p:grpSp>
        <p:graphicFrame>
          <p:nvGraphicFramePr>
            <p:cNvPr id="99" name="Chart 98"/>
            <p:cNvGraphicFramePr/>
            <p:nvPr>
              <p:extLst/>
            </p:nvPr>
          </p:nvGraphicFramePr>
          <p:xfrm>
            <a:off x="2947532" y="-1480577"/>
            <a:ext cx="2843668" cy="15272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215550" y="3110245"/>
            <a:ext cx="3008989" cy="1608812"/>
            <a:chOff x="3472235" y="3039720"/>
            <a:chExt cx="2901934" cy="1485086"/>
          </a:xfrm>
        </p:grpSpPr>
        <p:grpSp>
          <p:nvGrpSpPr>
            <p:cNvPr id="95" name="Group 94"/>
            <p:cNvGrpSpPr/>
            <p:nvPr/>
          </p:nvGrpSpPr>
          <p:grpSpPr>
            <a:xfrm>
              <a:off x="3472235" y="3039720"/>
              <a:ext cx="2901934" cy="1485086"/>
              <a:chOff x="3501969" y="1581405"/>
              <a:chExt cx="3060331" cy="1570737"/>
            </a:xfrm>
          </p:grpSpPr>
          <p:graphicFrame>
            <p:nvGraphicFramePr>
              <p:cNvPr id="92" name="Chart 91"/>
              <p:cNvGraphicFramePr/>
              <p:nvPr>
                <p:extLst/>
              </p:nvPr>
            </p:nvGraphicFramePr>
            <p:xfrm>
              <a:off x="3501969" y="1581405"/>
              <a:ext cx="3060331" cy="157073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76" name="Rectangle 75"/>
              <p:cNvSpPr/>
              <p:nvPr/>
            </p:nvSpPr>
            <p:spPr>
              <a:xfrm>
                <a:off x="3501969" y="1601137"/>
                <a:ext cx="3060331" cy="14063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5396024" y="3355848"/>
              <a:ext cx="880447" cy="941796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b="0" i="0" u="sng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As of Spring ‘18 Day 15:</a:t>
              </a:r>
              <a:endParaRPr kumimoji="0" lang="en-US" sz="8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>
                  <a:latin typeface="Arial Narrow"/>
                  <a:ea typeface="ＭＳ Ｐゴシック" pitchFamily="-106" charset="-128"/>
                </a:rPr>
                <a:t>+</a:t>
              </a:r>
              <a:r>
                <a:rPr lang="en-US" sz="800" kern="0" dirty="0" smtClean="0">
                  <a:latin typeface="Arial Narrow"/>
                  <a:ea typeface="ＭＳ Ｐゴシック" pitchFamily="-106" charset="-128"/>
                </a:rPr>
                <a:t> 2,143 SCH overall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 smtClean="0">
                  <a:latin typeface="Arial Narrow"/>
                  <a:ea typeface="ＭＳ Ｐゴシック" pitchFamily="-106" charset="-128"/>
                </a:rPr>
                <a:t>+1.5</a:t>
              </a:r>
              <a:r>
                <a:rPr kumimoji="0" lang="en-US" sz="800" b="0" i="0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% </a:t>
              </a:r>
              <a:r>
                <a:rPr lang="en-US" sz="800" kern="0" dirty="0" smtClean="0">
                  <a:latin typeface="Arial Narrow"/>
                  <a:ea typeface="ＭＳ Ｐゴシック" pitchFamily="-106" charset="-128"/>
                </a:rPr>
                <a:t>overall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endParaRPr kumimoji="0" lang="en-US" sz="10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</p:txBody>
        </p:sp>
      </p:grpSp>
      <p:graphicFrame>
        <p:nvGraphicFramePr>
          <p:cNvPr id="49" name="Chart 48"/>
          <p:cNvGraphicFramePr/>
          <p:nvPr>
            <p:extLst/>
          </p:nvPr>
        </p:nvGraphicFramePr>
        <p:xfrm>
          <a:off x="157916" y="4773805"/>
          <a:ext cx="3048000" cy="132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9" name="Rectangle 88"/>
          <p:cNvSpPr/>
          <p:nvPr/>
        </p:nvSpPr>
        <p:spPr>
          <a:xfrm>
            <a:off x="194479" y="4732458"/>
            <a:ext cx="3035001" cy="1515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409933" y="1540248"/>
            <a:ext cx="3044529" cy="1397094"/>
            <a:chOff x="189894" y="1601503"/>
            <a:chExt cx="3044529" cy="1397094"/>
          </a:xfrm>
        </p:grpSpPr>
        <p:graphicFrame>
          <p:nvGraphicFramePr>
            <p:cNvPr id="86" name="Chart 85"/>
            <p:cNvGraphicFramePr/>
            <p:nvPr>
              <p:extLst/>
            </p:nvPr>
          </p:nvGraphicFramePr>
          <p:xfrm>
            <a:off x="189894" y="1663266"/>
            <a:ext cx="2500210" cy="12414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grpSp>
          <p:nvGrpSpPr>
            <p:cNvPr id="7" name="Group 6"/>
            <p:cNvGrpSpPr/>
            <p:nvPr/>
          </p:nvGrpSpPr>
          <p:grpSpPr>
            <a:xfrm>
              <a:off x="199422" y="1601503"/>
              <a:ext cx="3035001" cy="1397094"/>
              <a:chOff x="199422" y="1601503"/>
              <a:chExt cx="3035001" cy="1397094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199422" y="1601503"/>
                <a:ext cx="3035001" cy="13970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2281105" y="1953827"/>
                <a:ext cx="887597" cy="8186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As of Spring ‘18 Day 15: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- 17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- 5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R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kumimoji="0" lang="en-US" sz="10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764171" y="5969918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FR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235132" y="5963823"/>
            <a:ext cx="400566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err="1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Soph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775963" y="5976013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J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258895" y="5976013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596318" y="2188630"/>
            <a:ext cx="2395282" cy="2224350"/>
            <a:chOff x="6596318" y="2000955"/>
            <a:chExt cx="2395282" cy="2224350"/>
          </a:xfrm>
        </p:grpSpPr>
        <p:grpSp>
          <p:nvGrpSpPr>
            <p:cNvPr id="8" name="Group 7"/>
            <p:cNvGrpSpPr/>
            <p:nvPr/>
          </p:nvGrpSpPr>
          <p:grpSpPr>
            <a:xfrm>
              <a:off x="6596318" y="2000955"/>
              <a:ext cx="2395282" cy="2224350"/>
              <a:chOff x="6636104" y="2292062"/>
              <a:chExt cx="2521751" cy="1829680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8305396" y="2657070"/>
                <a:ext cx="772237" cy="744312"/>
              </a:xfrm>
              <a:prstGeom prst="rect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800" u="sng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Spring ‘18 </a:t>
                </a:r>
                <a:endParaRPr lang="en-US" sz="800" u="sng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endParaRPr>
              </a:p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Day </a:t>
                </a:r>
                <a:r>
                  <a:rPr lang="en-US" sz="800" u="sng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15:</a:t>
                </a:r>
                <a:endParaRPr lang="en-US" sz="800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endParaRP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0% </a:t>
                </a: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In State</a:t>
                </a: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17% </a:t>
                </a: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Out of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State</a:t>
                </a:r>
                <a:endParaRPr lang="en-US" sz="800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636104" y="2292062"/>
                <a:ext cx="2521751" cy="18296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0" name="Chart 9"/>
            <p:cNvGraphicFramePr/>
            <p:nvPr>
              <p:extLst/>
            </p:nvPr>
          </p:nvGraphicFramePr>
          <p:xfrm>
            <a:off x="6621865" y="2016470"/>
            <a:ext cx="1560029" cy="21745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aphicFrame>
        <p:nvGraphicFramePr>
          <p:cNvPr id="16" name="Chart 15"/>
          <p:cNvGraphicFramePr/>
          <p:nvPr>
            <p:extLst/>
          </p:nvPr>
        </p:nvGraphicFramePr>
        <p:xfrm>
          <a:off x="3401274" y="4786609"/>
          <a:ext cx="2075352" cy="1432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3544" y="1675510"/>
            <a:ext cx="1442579" cy="21544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800" b="1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ＭＳ Ｐゴシック" pitchFamily="-106" charset="-128"/>
              </a:rPr>
              <a:t> </a:t>
            </a:r>
            <a:endParaRPr kumimoji="0" lang="en-US" sz="800" b="1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ＭＳ Ｐゴシック" pitchFamily="-106" charset="-12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724241" y="5967210"/>
            <a:ext cx="400566" cy="461665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2</a:t>
            </a:r>
            <a:r>
              <a:rPr lang="en-US" sz="800" kern="0" baseline="3000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nd 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Bach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65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2018 Enrollment Projections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45" y="970032"/>
            <a:ext cx="6963030" cy="541773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74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2018 Enrollment Projections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45" y="970032"/>
            <a:ext cx="6963030" cy="5417734"/>
          </a:xfrm>
          <a:prstGeom prst="rect">
            <a:avLst/>
          </a:prstGeom>
          <a:ln>
            <a:noFill/>
          </a:ln>
        </p:spPr>
      </p:pic>
      <p:sp>
        <p:nvSpPr>
          <p:cNvPr id="8" name="Flowchart: Alternate Process 7"/>
          <p:cNvSpPr/>
          <p:nvPr/>
        </p:nvSpPr>
        <p:spPr>
          <a:xfrm>
            <a:off x="1371600" y="1828800"/>
            <a:ext cx="5105400" cy="990600"/>
          </a:xfrm>
          <a:prstGeom prst="flowChartAlternateProcess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0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2018 Enrollment Projections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Freshmen projections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51" y="2362200"/>
            <a:ext cx="8165298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57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2018 Enrollment Projections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Freshmen projections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51" y="2362200"/>
            <a:ext cx="8165298" cy="2133600"/>
          </a:xfrm>
          <a:prstGeom prst="rect">
            <a:avLst/>
          </a:prstGeom>
        </p:spPr>
      </p:pic>
      <p:sp>
        <p:nvSpPr>
          <p:cNvPr id="7" name="Flowchart: Alternate Process 6"/>
          <p:cNvSpPr/>
          <p:nvPr/>
        </p:nvSpPr>
        <p:spPr>
          <a:xfrm>
            <a:off x="3124200" y="3200400"/>
            <a:ext cx="5410200" cy="304800"/>
          </a:xfrm>
          <a:prstGeom prst="flowChartAlternateProcess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7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2018 Enrollment Projections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Freshmen projections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51" y="2362200"/>
            <a:ext cx="8165298" cy="2133600"/>
          </a:xfrm>
          <a:prstGeom prst="rect">
            <a:avLst/>
          </a:prstGeom>
        </p:spPr>
      </p:pic>
      <p:sp>
        <p:nvSpPr>
          <p:cNvPr id="9" name="Flowchart: Alternate Process 8"/>
          <p:cNvSpPr/>
          <p:nvPr/>
        </p:nvSpPr>
        <p:spPr>
          <a:xfrm>
            <a:off x="3124200" y="3932529"/>
            <a:ext cx="5410200" cy="304800"/>
          </a:xfrm>
          <a:prstGeom prst="flowChartAlternateProcess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6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2018 Enrollment Projections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45" y="970032"/>
            <a:ext cx="6963030" cy="5417734"/>
          </a:xfrm>
          <a:prstGeom prst="rect">
            <a:avLst/>
          </a:prstGeom>
          <a:ln>
            <a:noFill/>
          </a:ln>
        </p:spPr>
      </p:pic>
      <p:sp>
        <p:nvSpPr>
          <p:cNvPr id="3" name="Flowchart: Alternate Process 2"/>
          <p:cNvSpPr/>
          <p:nvPr/>
        </p:nvSpPr>
        <p:spPr>
          <a:xfrm>
            <a:off x="1600200" y="2895600"/>
            <a:ext cx="4876800" cy="990600"/>
          </a:xfrm>
          <a:prstGeom prst="flowChartAlternateProcess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2018 Enrollment Projections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Transfer </a:t>
            </a:r>
            <a:r>
              <a:rPr lang="en-US" dirty="0"/>
              <a:t>projections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914" y="2528887"/>
            <a:ext cx="8401050" cy="1952625"/>
          </a:xfrm>
          <a:prstGeom prst="rect">
            <a:avLst/>
          </a:prstGeom>
        </p:spPr>
      </p:pic>
      <p:sp>
        <p:nvSpPr>
          <p:cNvPr id="8" name="Flowchart: Alternate Process 7"/>
          <p:cNvSpPr/>
          <p:nvPr/>
        </p:nvSpPr>
        <p:spPr>
          <a:xfrm>
            <a:off x="3048000" y="3048000"/>
            <a:ext cx="5562600" cy="304800"/>
          </a:xfrm>
          <a:prstGeom prst="flowChartAlternateProcess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sz="1400" b="0" i="0" u="sng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 Narrow"/>
            <a:ea typeface="ＭＳ Ｐゴシック" pitchFamily="-106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84BE6A5F9D29458023777D31892070" ma:contentTypeVersion="4" ma:contentTypeDescription="Create a new document." ma:contentTypeScope="" ma:versionID="712cac5a464fdb13705e8ec5fa64776d">
  <xsd:schema xmlns:xsd="http://www.w3.org/2001/XMLSchema" xmlns:xs="http://www.w3.org/2001/XMLSchema" xmlns:p="http://schemas.microsoft.com/office/2006/metadata/properties" xmlns:ns2="ed62a656-40af-4a34-ab28-29404ce770a4" targetNamespace="http://schemas.microsoft.com/office/2006/metadata/properties" ma:root="true" ma:fieldsID="a63774897b91daa7f7eec77990c21f16" ns2:_="">
    <xsd:import namespace="ed62a656-40af-4a34-ab28-29404ce770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2a656-40af-4a34-ab28-29404ce770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F78CDF-8A4A-486C-9176-7F29442CA8D7}">
  <ds:schemaRefs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ed62a656-40af-4a34-ab28-29404ce770a4"/>
    <ds:schemaRef ds:uri="http://purl.org/dc/elements/1.1/"/>
    <ds:schemaRef ds:uri="http://www.w3.org/XML/1998/namespace"/>
    <ds:schemaRef ds:uri="http://purl.org/dc/terms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239E3E2-9427-4C03-ACEC-DFE40A174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62a656-40af-4a34-ab28-29404ce770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A21A92-AD20-4079-B871-E380B04A11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13622</TotalTime>
  <Words>302</Words>
  <Application>Microsoft Office PowerPoint</Application>
  <PresentationFormat>On-screen Show (4:3)</PresentationFormat>
  <Paragraphs>108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Arial Narrow</vt:lpstr>
      <vt:lpstr>Calibri</vt:lpstr>
      <vt:lpstr>Courier New</vt:lpstr>
      <vt:lpstr>Wingdings</vt:lpstr>
      <vt:lpstr>1_Office Theme</vt:lpstr>
      <vt:lpstr>Enrollment Update</vt:lpstr>
      <vt:lpstr>Spring 2018 Day 15 Enrollment</vt:lpstr>
      <vt:lpstr>Fall 2018 Enrollment Projections</vt:lpstr>
      <vt:lpstr>Fall 2018 Enrollment Projections</vt:lpstr>
      <vt:lpstr>Fall 2018 Enrollment Projections</vt:lpstr>
      <vt:lpstr>Fall 2018 Enrollment Projections</vt:lpstr>
      <vt:lpstr>Fall 2018 Enrollment Projections</vt:lpstr>
      <vt:lpstr>Fall 2018 Enrollment Projections</vt:lpstr>
      <vt:lpstr>Fall 2018 Enrollment Projections</vt:lpstr>
      <vt:lpstr>Fall 2018 Enrollment Projections</vt:lpstr>
      <vt:lpstr>Overall Enrollment </vt:lpstr>
    </vt:vector>
  </TitlesOfParts>
  <Company>Huron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Day Roadmap</dc:title>
  <dc:creator>Jessie Lum</dc:creator>
  <cp:lastModifiedBy>Kyle Bruce Moore</cp:lastModifiedBy>
  <cp:revision>357</cp:revision>
  <cp:lastPrinted>2017-03-11T22:32:44Z</cp:lastPrinted>
  <dcterms:created xsi:type="dcterms:W3CDTF">2016-07-20T07:12:02Z</dcterms:created>
  <dcterms:modified xsi:type="dcterms:W3CDTF">2018-03-02T21:32:11Z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0x0101004984BE6A5F9D29458023777D31892070</vt:lpwstr>
  </property>
</Properties>
</file>