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4"/>
  </p:notesMasterIdLst>
  <p:sldIdLst>
    <p:sldId id="256" r:id="rId3"/>
    <p:sldId id="257" r:id="rId4"/>
    <p:sldId id="261" r:id="rId5"/>
    <p:sldId id="258" r:id="rId6"/>
    <p:sldId id="259" r:id="rId7"/>
    <p:sldId id="264" r:id="rId8"/>
    <p:sldId id="260" r:id="rId9"/>
    <p:sldId id="262" r:id="rId10"/>
    <p:sldId id="263"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5" d="100"/>
          <a:sy n="115" d="100"/>
        </p:scale>
        <p:origin x="1494"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C750-3796-4473-99D3-24A8AC36EBBF}" type="datetimeFigureOut">
              <a:rPr lang="en-US" smtClean="0"/>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E2DC1-DD7F-404B-A58B-3C71956B4C2A}" type="slidenum">
              <a:rPr lang="en-US" smtClean="0"/>
              <a:t>‹#›</a:t>
            </a:fld>
            <a:endParaRPr lang="en-US"/>
          </a:p>
        </p:txBody>
      </p:sp>
    </p:spTree>
    <p:extLst>
      <p:ext uri="{BB962C8B-B14F-4D97-AF65-F5344CB8AC3E}">
        <p14:creationId xmlns:p14="http://schemas.microsoft.com/office/powerpoint/2010/main" val="122810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E2DC1-DD7F-404B-A58B-3C71956B4C2A}" type="slidenum">
              <a:rPr lang="en-US" smtClean="0"/>
              <a:t>1</a:t>
            </a:fld>
            <a:endParaRPr lang="en-US"/>
          </a:p>
        </p:txBody>
      </p:sp>
    </p:spTree>
    <p:extLst>
      <p:ext uri="{BB962C8B-B14F-4D97-AF65-F5344CB8AC3E}">
        <p14:creationId xmlns:p14="http://schemas.microsoft.com/office/powerpoint/2010/main" val="359125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E2DC1-DD7F-404B-A58B-3C71956B4C2A}" type="slidenum">
              <a:rPr lang="en-US" smtClean="0"/>
              <a:t>10</a:t>
            </a:fld>
            <a:endParaRPr lang="en-US"/>
          </a:p>
        </p:txBody>
      </p:sp>
    </p:spTree>
    <p:extLst>
      <p:ext uri="{BB962C8B-B14F-4D97-AF65-F5344CB8AC3E}">
        <p14:creationId xmlns:p14="http://schemas.microsoft.com/office/powerpoint/2010/main" val="102128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6E2DC1-DD7F-404B-A58B-3C71956B4C2A}" type="slidenum">
              <a:rPr lang="en-US" smtClean="0"/>
              <a:t>11</a:t>
            </a:fld>
            <a:endParaRPr lang="en-US"/>
          </a:p>
        </p:txBody>
      </p:sp>
    </p:spTree>
    <p:extLst>
      <p:ext uri="{BB962C8B-B14F-4D97-AF65-F5344CB8AC3E}">
        <p14:creationId xmlns:p14="http://schemas.microsoft.com/office/powerpoint/2010/main" val="289207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Task Force members who are in attendance to stand.</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2</a:t>
            </a:fld>
            <a:endParaRPr lang="en-US"/>
          </a:p>
        </p:txBody>
      </p:sp>
    </p:spTree>
    <p:extLst>
      <p:ext uri="{BB962C8B-B14F-4D97-AF65-F5344CB8AC3E}">
        <p14:creationId xmlns:p14="http://schemas.microsoft.com/office/powerpoint/2010/main" val="388207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Diverse group of faculty and staff, with very divergent views on how  we should approach our task.  And so much changed with the addition of Trustees Moore and Marsh.</a:t>
            </a:r>
          </a:p>
          <a:p>
            <a:endParaRPr lang="en-US" dirty="0" smtClean="0"/>
          </a:p>
          <a:p>
            <a:r>
              <a:rPr lang="en-US" dirty="0" smtClean="0"/>
              <a:t>Without realizing it we went through the standard team development stages identified by Bruce Tuckman, former Ohio State Professor of Education.</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3</a:t>
            </a:fld>
            <a:endParaRPr lang="en-US"/>
          </a:p>
        </p:txBody>
      </p:sp>
    </p:spTree>
    <p:extLst>
      <p:ext uri="{BB962C8B-B14F-4D97-AF65-F5344CB8AC3E}">
        <p14:creationId xmlns:p14="http://schemas.microsoft.com/office/powerpoint/2010/main" val="194289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Reviewed Minutes and received feedback from President Nichols</a:t>
            </a:r>
          </a:p>
          <a:p>
            <a:endParaRPr lang="en-US" dirty="0"/>
          </a:p>
          <a:p>
            <a:r>
              <a:rPr lang="en-US" dirty="0" smtClean="0"/>
              <a:t>Focus on using established peer institutions for salary comparisons</a:t>
            </a:r>
          </a:p>
          <a:p>
            <a:endParaRPr lang="en-US" dirty="0" smtClean="0"/>
          </a:p>
          <a:p>
            <a:r>
              <a:rPr lang="en-US" dirty="0" smtClean="0"/>
              <a:t>Noted desire of Trustees to discuss Cost of Living Index, Total compensation packages with Benefits included</a:t>
            </a:r>
          </a:p>
          <a:p>
            <a:endParaRPr lang="en-US" dirty="0"/>
          </a:p>
          <a:p>
            <a:r>
              <a:rPr lang="en-US" dirty="0" smtClean="0"/>
              <a:t>Addition of Trustees Moore and Marsh to the Task Force</a:t>
            </a:r>
          </a:p>
          <a:p>
            <a:endParaRPr lang="en-US" dirty="0"/>
          </a:p>
          <a:p>
            <a:r>
              <a:rPr lang="en-US" dirty="0" smtClean="0"/>
              <a:t>Lively discussions within the campus-based group about </a:t>
            </a:r>
            <a:r>
              <a:rPr lang="en-US" dirty="0" smtClean="0"/>
              <a:t>responding to the comments from both the Trustees and President Nichols</a:t>
            </a:r>
            <a:endParaRPr lang="en-US" dirty="0" smtClean="0"/>
          </a:p>
          <a:p>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4</a:t>
            </a:fld>
            <a:endParaRPr lang="en-US"/>
          </a:p>
        </p:txBody>
      </p:sp>
    </p:spTree>
    <p:extLst>
      <p:ext uri="{BB962C8B-B14F-4D97-AF65-F5344CB8AC3E}">
        <p14:creationId xmlns:p14="http://schemas.microsoft.com/office/powerpoint/2010/main" val="237649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Trustees Moore and Marsh discuss issues of establishing market, what market should include, factoring in </a:t>
            </a:r>
            <a:r>
              <a:rPr lang="en-US" dirty="0" err="1" smtClean="0"/>
              <a:t>CoL</a:t>
            </a:r>
            <a:r>
              <a:rPr lang="en-US" dirty="0" smtClean="0"/>
              <a:t> and Total Compensation,  when merit increases should be provided, and identifying true nature of salary problems</a:t>
            </a:r>
          </a:p>
          <a:p>
            <a:endParaRPr lang="en-US" dirty="0"/>
          </a:p>
          <a:p>
            <a:r>
              <a:rPr lang="en-US" dirty="0" smtClean="0"/>
              <a:t>Durr &amp; Bercheni met via telephone with Trustees Moore and Marsh to provide more detailed information comparing salaries with peers</a:t>
            </a:r>
          </a:p>
          <a:p>
            <a:endParaRPr lang="en-US" dirty="0" smtClean="0"/>
          </a:p>
          <a:p>
            <a:r>
              <a:rPr lang="en-US" dirty="0" smtClean="0"/>
              <a:t>A new proposal was created, based on 2/19/18 meeting and reviewed an approved on 3/1/2018</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5</a:t>
            </a:fld>
            <a:endParaRPr lang="en-US"/>
          </a:p>
        </p:txBody>
      </p:sp>
    </p:spTree>
    <p:extLst>
      <p:ext uri="{BB962C8B-B14F-4D97-AF65-F5344CB8AC3E}">
        <p14:creationId xmlns:p14="http://schemas.microsoft.com/office/powerpoint/2010/main" val="201438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8595"/>
            <a:ext cx="5486400" cy="4336617"/>
          </a:xfrm>
        </p:spPr>
        <p:txBody>
          <a:bodyPr/>
          <a:lstStyle/>
          <a:p>
            <a:r>
              <a:rPr lang="en-US" dirty="0" smtClean="0"/>
              <a:t>While neither Trustee Marsh nor Trustee Moore were opposed to the notion of salary increases, both wanted to fully understand the current salary structure and the process we would employ to determine when and why we would recommend adjustments to salary.</a:t>
            </a:r>
          </a:p>
          <a:p>
            <a:endParaRPr lang="en-US" dirty="0"/>
          </a:p>
          <a:p>
            <a:r>
              <a:rPr lang="en-US" dirty="0" smtClean="0"/>
              <a:t>Trustee </a:t>
            </a:r>
            <a:r>
              <a:rPr lang="en-US" dirty="0"/>
              <a:t>Marsh shared </a:t>
            </a:r>
            <a:r>
              <a:rPr lang="en-US" dirty="0" smtClean="0"/>
              <a:t>some broad-based faculty salary data </a:t>
            </a:r>
            <a:r>
              <a:rPr lang="en-US" dirty="0"/>
              <a:t>from </a:t>
            </a:r>
            <a:r>
              <a:rPr lang="en-US" dirty="0" smtClean="0"/>
              <a:t>AAUP, </a:t>
            </a:r>
            <a:r>
              <a:rPr lang="en-US" dirty="0"/>
              <a:t>which provided average comparative salary which included salary plus retirement.  Based on this data, </a:t>
            </a:r>
            <a:r>
              <a:rPr lang="en-US" dirty="0" smtClean="0"/>
              <a:t>it appears that faculty salaries are non-problematic.</a:t>
            </a:r>
            <a:endParaRPr lang="en-US" dirty="0"/>
          </a:p>
          <a:p>
            <a:endParaRPr lang="en-US" dirty="0" smtClean="0"/>
          </a:p>
          <a:p>
            <a:r>
              <a:rPr lang="en-US" dirty="0" smtClean="0"/>
              <a:t>We then discussed that this data, being an average based on faculty salaries for the whole campus, did not tell the full story.  (e.g.  1 employee earns $200,000, another 2 earn $10,000 each.  The average salary amongst the 3 is $73,333, but we still have a salary problem.)</a:t>
            </a:r>
          </a:p>
          <a:p>
            <a:endParaRPr lang="en-US" dirty="0"/>
          </a:p>
          <a:p>
            <a:r>
              <a:rPr lang="en-US" dirty="0" smtClean="0"/>
              <a:t>We reviewed some illustrative salary data. (Att. 1, 1</a:t>
            </a:r>
            <a:r>
              <a:rPr lang="en-US" baseline="30000" dirty="0" smtClean="0"/>
              <a:t>st</a:t>
            </a:r>
            <a:r>
              <a:rPr lang="en-US" dirty="0" smtClean="0"/>
              <a:t> page)  Again, while this is still average salary data, it is broken out into more detail.  Discuss faculty data)</a:t>
            </a:r>
          </a:p>
          <a:p>
            <a:r>
              <a:rPr lang="en-US" dirty="0" smtClean="0"/>
              <a:t>Att. 1, page 2, provides a sampling of 4 different staff series and their comparisons to market survey rates.  Then, on page 3 of Att. 1, we’ve drilled down deeper to look at the Staff Assistant positions on campus, and their salaries compared to market survey data</a:t>
            </a:r>
            <a:r>
              <a:rPr lang="en-US" dirty="0" smtClean="0"/>
              <a:t>.</a:t>
            </a:r>
          </a:p>
          <a:p>
            <a:endParaRPr lang="en-US" dirty="0"/>
          </a:p>
          <a:p>
            <a:r>
              <a:rPr lang="en-US" dirty="0" smtClean="0"/>
              <a:t>Discussion of whether performing as expected should be considered meritorious, or be described differently.  </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6</a:t>
            </a:fld>
            <a:endParaRPr lang="en-US"/>
          </a:p>
        </p:txBody>
      </p:sp>
    </p:spTree>
    <p:extLst>
      <p:ext uri="{BB962C8B-B14F-4D97-AF65-F5344CB8AC3E}">
        <p14:creationId xmlns:p14="http://schemas.microsoft.com/office/powerpoint/2010/main" val="229342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drawing board!</a:t>
            </a:r>
          </a:p>
          <a:p>
            <a:endParaRPr lang="en-US" dirty="0"/>
          </a:p>
          <a:p>
            <a:r>
              <a:rPr lang="en-US" dirty="0" smtClean="0"/>
              <a:t>Our executive, administrative, faculty and some staff positions are identified and described in CUPA.  For the most part our peers and stretch peers provide effective salary comparators, but there are some limitations where we need to expand the analysis to other data sources.  This data sets our initial “market rate”—instructs us how much we should be paying for a position as we compare ourselves to our peers.</a:t>
            </a:r>
          </a:p>
          <a:p>
            <a:endParaRPr lang="en-US" dirty="0"/>
          </a:p>
          <a:p>
            <a:r>
              <a:rPr lang="en-US" dirty="0" smtClean="0"/>
              <a:t>Discussion identified and illuminated limitations with using peer data only for a number of positions on our campus.</a:t>
            </a:r>
          </a:p>
          <a:p>
            <a:r>
              <a:rPr lang="en-US" dirty="0" smtClean="0"/>
              <a:t>Paramount among these were:</a:t>
            </a:r>
          </a:p>
          <a:p>
            <a:pPr marL="228600" indent="-228600">
              <a:buAutoNum type="arabicPeriod"/>
            </a:pPr>
            <a:r>
              <a:rPr lang="en-US" dirty="0" smtClean="0"/>
              <a:t>Staff positions which provide support services for the campus.  Best comparators here are more local, and perhaps regional, rather than national.  Use Mountain States Employers Council and Economic Research Institute, as well as comparable state positions.</a:t>
            </a:r>
          </a:p>
          <a:p>
            <a:pPr marL="228600" indent="-228600">
              <a:buAutoNum type="arabicPeriod"/>
            </a:pPr>
            <a:r>
              <a:rPr lang="en-US" dirty="0" smtClean="0"/>
              <a:t>In Athletics, the Mountain West institutions provide us with the best comparative data.</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7</a:t>
            </a:fld>
            <a:endParaRPr lang="en-US"/>
          </a:p>
        </p:txBody>
      </p:sp>
    </p:spTree>
    <p:extLst>
      <p:ext uri="{BB962C8B-B14F-4D97-AF65-F5344CB8AC3E}">
        <p14:creationId xmlns:p14="http://schemas.microsoft.com/office/powerpoint/2010/main" val="289837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Referencing this information, the Task Force believes that the same data sources are instructive in assisting us with identifying appropriate market comparisons for increases based on market changes.</a:t>
            </a:r>
          </a:p>
          <a:p>
            <a:endParaRPr lang="en-US" dirty="0"/>
          </a:p>
          <a:p>
            <a:r>
              <a:rPr lang="en-US" dirty="0" smtClean="0"/>
              <a:t>Based on experience at five other institutions, Jeanne advised that those schools based market increases on peer salary data alone, and did not include COL or Total Compensation, which was used as an additional recruiting tool.</a:t>
            </a:r>
          </a:p>
          <a:p>
            <a:endParaRPr lang="en-US" dirty="0"/>
          </a:p>
          <a:p>
            <a:r>
              <a:rPr lang="en-US" dirty="0" smtClean="0"/>
              <a:t>Trustees Moore and Marsh were interested in including COL and total compensation in  determining market comparisons.  They believe that the provision of a strong benefits package, paid for primarily through state dollars, </a:t>
            </a:r>
            <a:r>
              <a:rPr lang="en-US" dirty="0" smtClean="0"/>
              <a:t>along </a:t>
            </a:r>
            <a:r>
              <a:rPr lang="en-US" dirty="0" smtClean="0"/>
              <a:t>with no state income tax, should be factored into our market analysis.</a:t>
            </a:r>
          </a:p>
          <a:p>
            <a:endParaRPr lang="en-US" dirty="0"/>
          </a:p>
          <a:p>
            <a:r>
              <a:rPr lang="en-US" dirty="0" smtClean="0"/>
              <a:t>Preliminary and rudimentary data regarding COL in those communities which house our peers and stretch peers. 10 higher, 8 lower, 3 the same.</a:t>
            </a:r>
          </a:p>
          <a:p>
            <a:endParaRPr lang="en-US" dirty="0"/>
          </a:p>
          <a:p>
            <a:r>
              <a:rPr lang="en-US" dirty="0" smtClean="0"/>
              <a:t>Total Comp- currently difficult to determine, with different benefits packages.  Will participate in CUPA Benefits survey.</a:t>
            </a:r>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8</a:t>
            </a:fld>
            <a:endParaRPr lang="en-US"/>
          </a:p>
        </p:txBody>
      </p:sp>
    </p:spTree>
    <p:extLst>
      <p:ext uri="{BB962C8B-B14F-4D97-AF65-F5344CB8AC3E}">
        <p14:creationId xmlns:p14="http://schemas.microsoft.com/office/powerpoint/2010/main" val="122502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Classified staff </a:t>
            </a:r>
            <a:r>
              <a:rPr lang="en-US" dirty="0" smtClean="0"/>
              <a:t>positions are based on level of duties and responsibilities and positions are placed within job codes, with the salary based on the specific job code.  The salaries are set within a salary grade matrix, with minimums, mid-level and maximum salaries for a particular position.  This is a very typical design for staff positions, where multiple individuals perform similar duties, and we want to maintain internal equity.  Unlike the CUPA data, which is updated annually, the</a:t>
            </a:r>
            <a:r>
              <a:rPr lang="en-US" dirty="0" smtClean="0"/>
              <a:t> Salary grade matrix has not been formally update since 2009.  This has created a number of issues, which I identified earlier.</a:t>
            </a:r>
          </a:p>
          <a:p>
            <a:endParaRPr lang="en-US" dirty="0"/>
          </a:p>
          <a:p>
            <a:r>
              <a:rPr lang="en-US" dirty="0" smtClean="0"/>
              <a:t>We had a lively discussion about market.  While we do not have good data this year, we will look more closely at our definitions of market and determine what best practices will be going forward.</a:t>
            </a:r>
          </a:p>
          <a:p>
            <a:endParaRPr lang="en-US" dirty="0"/>
          </a:p>
          <a:p>
            <a:r>
              <a:rPr lang="en-US" dirty="0" smtClean="0"/>
              <a:t>Sums can be set aside to address other issues identified.</a:t>
            </a:r>
          </a:p>
          <a:p>
            <a:endParaRPr lang="en-US" dirty="0"/>
          </a:p>
          <a:p>
            <a:r>
              <a:rPr lang="en-US" dirty="0" smtClean="0"/>
              <a:t>Market-only if you are below the average AND are performing as expected</a:t>
            </a:r>
          </a:p>
          <a:p>
            <a:endParaRPr lang="en-US" dirty="0"/>
          </a:p>
          <a:p>
            <a:r>
              <a:rPr lang="en-US" dirty="0" smtClean="0"/>
              <a:t>Merit-As expected-satisfactory performance increase</a:t>
            </a:r>
          </a:p>
          <a:p>
            <a:r>
              <a:rPr lang="en-US" dirty="0" smtClean="0"/>
              <a:t>Exceeds and Outstanding-meritorious raises</a:t>
            </a:r>
          </a:p>
          <a:p>
            <a:endParaRPr lang="en-US" dirty="0"/>
          </a:p>
          <a:p>
            <a:endParaRPr lang="en-US" dirty="0"/>
          </a:p>
        </p:txBody>
      </p:sp>
      <p:sp>
        <p:nvSpPr>
          <p:cNvPr id="4" name="Slide Number Placeholder 3"/>
          <p:cNvSpPr>
            <a:spLocks noGrp="1"/>
          </p:cNvSpPr>
          <p:nvPr>
            <p:ph type="sldNum" sz="quarter" idx="10"/>
          </p:nvPr>
        </p:nvSpPr>
        <p:spPr/>
        <p:txBody>
          <a:bodyPr/>
          <a:lstStyle/>
          <a:p>
            <a:fld id="{256E2DC1-DD7F-404B-A58B-3C71956B4C2A}" type="slidenum">
              <a:rPr lang="en-US" smtClean="0"/>
              <a:t>9</a:t>
            </a:fld>
            <a:endParaRPr lang="en-US"/>
          </a:p>
        </p:txBody>
      </p:sp>
    </p:spTree>
    <p:extLst>
      <p:ext uri="{BB962C8B-B14F-4D97-AF65-F5344CB8AC3E}">
        <p14:creationId xmlns:p14="http://schemas.microsoft.com/office/powerpoint/2010/main" val="190674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053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2065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700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5647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469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0665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16347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78634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93827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2963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3904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96205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279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43450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6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38834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3980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6012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7352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90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3546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a:p>
        </p:txBody>
      </p:sp>
      <p:pic>
        <p:nvPicPr>
          <p:cNvPr id="9" name="Picture 8" descr="BrandBar_New_flag_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112641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4279511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2"/>
          </a:solidFill>
        </p:spPr>
        <p:txBody>
          <a:bodyPr/>
          <a:lstStyle/>
          <a:p>
            <a:r>
              <a:rPr lang="en-US" dirty="0" smtClean="0"/>
              <a:t>Salary Policy Task Force Report</a:t>
            </a:r>
            <a:endParaRPr lang="en-US" dirty="0"/>
          </a:p>
        </p:txBody>
      </p:sp>
      <p:sp>
        <p:nvSpPr>
          <p:cNvPr id="3" name="Subtitle 2"/>
          <p:cNvSpPr>
            <a:spLocks noGrp="1"/>
          </p:cNvSpPr>
          <p:nvPr>
            <p:ph type="subTitle" idx="1"/>
          </p:nvPr>
        </p:nvSpPr>
        <p:spPr/>
        <p:txBody>
          <a:bodyPr/>
          <a:lstStyle/>
          <a:p>
            <a:r>
              <a:rPr lang="en-US" dirty="0" smtClean="0"/>
              <a:t>Board of Trustees Meeting</a:t>
            </a:r>
          </a:p>
          <a:p>
            <a:r>
              <a:rPr lang="en-US" dirty="0" smtClean="0"/>
              <a:t>Thursday, March 22, 2018</a:t>
            </a:r>
            <a:endParaRPr lang="en-US" dirty="0"/>
          </a:p>
        </p:txBody>
      </p:sp>
    </p:spTree>
    <p:extLst>
      <p:ext uri="{BB962C8B-B14F-4D97-AF65-F5344CB8AC3E}">
        <p14:creationId xmlns:p14="http://schemas.microsoft.com/office/powerpoint/2010/main" val="2569579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Final Policy</a:t>
            </a:r>
            <a:endParaRPr lang="en-US" dirty="0"/>
          </a:p>
        </p:txBody>
      </p:sp>
      <p:sp>
        <p:nvSpPr>
          <p:cNvPr id="5" name="Content Placeholder 4"/>
          <p:cNvSpPr>
            <a:spLocks noGrp="1"/>
          </p:cNvSpPr>
          <p:nvPr>
            <p:ph idx="1"/>
          </p:nvPr>
        </p:nvSpPr>
        <p:spPr/>
        <p:txBody>
          <a:bodyPr/>
          <a:lstStyle/>
          <a:p>
            <a:r>
              <a:rPr lang="en-US" dirty="0" smtClean="0"/>
              <a:t>Divided into sections:</a:t>
            </a:r>
          </a:p>
          <a:p>
            <a:pPr lvl="1"/>
            <a:r>
              <a:rPr lang="en-US" dirty="0" smtClean="0"/>
              <a:t>Initial Salary Decisions</a:t>
            </a:r>
          </a:p>
          <a:p>
            <a:pPr lvl="1"/>
            <a:r>
              <a:rPr lang="en-US" dirty="0" smtClean="0"/>
              <a:t>Annual Salary Distribution Process</a:t>
            </a:r>
          </a:p>
          <a:p>
            <a:pPr lvl="1"/>
            <a:r>
              <a:rPr lang="en-US" dirty="0" smtClean="0"/>
              <a:t>Salary Adjustments</a:t>
            </a:r>
          </a:p>
          <a:p>
            <a:pPr lvl="2"/>
            <a:r>
              <a:rPr lang="en-US" dirty="0" smtClean="0"/>
              <a:t>Merit Increases</a:t>
            </a:r>
          </a:p>
          <a:p>
            <a:pPr lvl="2"/>
            <a:r>
              <a:rPr lang="en-US" dirty="0" smtClean="0"/>
              <a:t>Market Adjustments</a:t>
            </a:r>
          </a:p>
          <a:p>
            <a:pPr lvl="2"/>
            <a:r>
              <a:rPr lang="en-US" dirty="0" smtClean="0"/>
              <a:t>Increases Based on Compression, Inversion, or Equity</a:t>
            </a:r>
          </a:p>
          <a:p>
            <a:pPr lvl="2"/>
            <a:r>
              <a:rPr lang="en-US" dirty="0"/>
              <a:t>I</a:t>
            </a:r>
            <a:r>
              <a:rPr lang="en-US" dirty="0" smtClean="0"/>
              <a:t>ncreases Based on Contributions toward Mission or Strategic Plan</a:t>
            </a:r>
            <a:endParaRPr lang="en-US" dirty="0"/>
          </a:p>
        </p:txBody>
      </p:sp>
    </p:spTree>
    <p:extLst>
      <p:ext uri="{BB962C8B-B14F-4D97-AF65-F5344CB8AC3E}">
        <p14:creationId xmlns:p14="http://schemas.microsoft.com/office/powerpoint/2010/main" val="163241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709" y="932983"/>
            <a:ext cx="2818016" cy="3647329"/>
          </a:xfrm>
          <a:prstGeom prst="rect">
            <a:avLst/>
          </a:prstGeom>
        </p:spPr>
      </p:pic>
    </p:spTree>
    <p:extLst>
      <p:ext uri="{BB962C8B-B14F-4D97-AF65-F5344CB8AC3E}">
        <p14:creationId xmlns:p14="http://schemas.microsoft.com/office/powerpoint/2010/main" val="216639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4692"/>
            <a:ext cx="8229600" cy="814646"/>
          </a:xfrm>
          <a:solidFill>
            <a:schemeClr val="bg2"/>
          </a:solidFill>
        </p:spPr>
        <p:txBody>
          <a:bodyPr/>
          <a:lstStyle/>
          <a:p>
            <a:pPr algn="l"/>
            <a:r>
              <a:rPr lang="en-US" dirty="0" smtClean="0"/>
              <a:t>Membership on the Task Force</a:t>
            </a:r>
            <a:endParaRPr lang="en-US" dirty="0"/>
          </a:p>
        </p:txBody>
      </p:sp>
      <p:sp>
        <p:nvSpPr>
          <p:cNvPr id="7" name="Content Placeholder 6"/>
          <p:cNvSpPr>
            <a:spLocks noGrp="1"/>
          </p:cNvSpPr>
          <p:nvPr>
            <p:ph idx="1"/>
          </p:nvPr>
        </p:nvSpPr>
        <p:spPr>
          <a:xfrm>
            <a:off x="457200" y="939338"/>
            <a:ext cx="8229600" cy="5087389"/>
          </a:xfrm>
        </p:spPr>
        <p:txBody>
          <a:bodyPr numCol="2"/>
          <a:lstStyle/>
          <a:p>
            <a:r>
              <a:rPr lang="en-US" sz="2000" dirty="0"/>
              <a:t>Meg Flanigan Skinner </a:t>
            </a:r>
            <a:r>
              <a:rPr lang="en-US" sz="2000" dirty="0" smtClean="0"/>
              <a:t>Academic Professionals </a:t>
            </a:r>
            <a:r>
              <a:rPr lang="en-US" sz="2000" dirty="0"/>
              <a:t>–</a:t>
            </a:r>
            <a:r>
              <a:rPr lang="en-US" sz="2000" dirty="0" smtClean="0"/>
              <a:t> Zoology &amp; Physiology</a:t>
            </a:r>
            <a:endParaRPr lang="en-US" sz="2000" dirty="0"/>
          </a:p>
          <a:p>
            <a:r>
              <a:rPr lang="en-US" sz="2000" dirty="0"/>
              <a:t>Carolyn Pepper – Faculty – Psychology</a:t>
            </a:r>
          </a:p>
          <a:p>
            <a:r>
              <a:rPr lang="en-US" sz="2000" dirty="0"/>
              <a:t>Bill Sparks – Athletics </a:t>
            </a:r>
          </a:p>
          <a:p>
            <a:r>
              <a:rPr lang="en-US" sz="2000" dirty="0"/>
              <a:t>Tara Evans – General Counsel</a:t>
            </a:r>
          </a:p>
          <a:p>
            <a:r>
              <a:rPr lang="en-US" sz="2000" dirty="0"/>
              <a:t>Jeanne Durr – HR</a:t>
            </a:r>
          </a:p>
          <a:p>
            <a:r>
              <a:rPr lang="en-US" sz="2000" dirty="0"/>
              <a:t>Mark Bercheni – </a:t>
            </a:r>
            <a:r>
              <a:rPr lang="en-US" sz="2000" dirty="0" smtClean="0"/>
              <a:t>HR/Classification &amp; Compensation</a:t>
            </a:r>
            <a:endParaRPr lang="en-US" sz="2000" dirty="0"/>
          </a:p>
          <a:p>
            <a:r>
              <a:rPr lang="en-US" sz="2000" dirty="0"/>
              <a:t>Deb Marutzky – HR/staff supervisors</a:t>
            </a:r>
          </a:p>
          <a:p>
            <a:r>
              <a:rPr lang="en-US" sz="2000" dirty="0"/>
              <a:t>Tami Benham Deal – Academic Affairs</a:t>
            </a:r>
          </a:p>
          <a:p>
            <a:r>
              <a:rPr lang="en-US" sz="2000" dirty="0"/>
              <a:t>Nasser Albeiruti – Academic Affairs </a:t>
            </a:r>
            <a:endParaRPr lang="en-US" sz="2000" dirty="0" smtClean="0"/>
          </a:p>
          <a:p>
            <a:pPr marL="0" indent="0">
              <a:buNone/>
            </a:pPr>
            <a:endParaRPr lang="en-US" sz="2000" dirty="0" smtClean="0"/>
          </a:p>
          <a:p>
            <a:pPr marL="0" indent="0">
              <a:buNone/>
            </a:pPr>
            <a:endParaRPr lang="en-US" sz="2000" dirty="0"/>
          </a:p>
          <a:p>
            <a:r>
              <a:rPr lang="en-US" sz="2000" dirty="0"/>
              <a:t>Robert Aylward – IT</a:t>
            </a:r>
          </a:p>
          <a:p>
            <a:r>
              <a:rPr lang="en-US" sz="2000" dirty="0"/>
              <a:t>Rachel Stevens – Staff Senate</a:t>
            </a:r>
          </a:p>
          <a:p>
            <a:r>
              <a:rPr lang="en-US" sz="2000" dirty="0"/>
              <a:t>Paula Lutz – </a:t>
            </a:r>
            <a:r>
              <a:rPr lang="en-US" sz="2000" dirty="0" smtClean="0"/>
              <a:t>Deans</a:t>
            </a:r>
          </a:p>
          <a:p>
            <a:r>
              <a:rPr lang="en-US" sz="2000" dirty="0" smtClean="0"/>
              <a:t>Kevin </a:t>
            </a:r>
            <a:r>
              <a:rPr lang="en-US" sz="2000" dirty="0"/>
              <a:t>Coleman – Transit &amp; Parking/Staff Senate</a:t>
            </a:r>
          </a:p>
          <a:p>
            <a:r>
              <a:rPr lang="en-US" sz="2000" dirty="0"/>
              <a:t>Beth Robitaille – Family Medicine Residency – Casper/Clinical Faculty</a:t>
            </a:r>
          </a:p>
          <a:p>
            <a:r>
              <a:rPr lang="en-US" sz="2000" dirty="0"/>
              <a:t>Roger Coupal – </a:t>
            </a:r>
            <a:r>
              <a:rPr lang="en-US" sz="2000" dirty="0" smtClean="0"/>
              <a:t> Faculty </a:t>
            </a:r>
            <a:r>
              <a:rPr lang="en-US" sz="2000" dirty="0"/>
              <a:t>– </a:t>
            </a:r>
            <a:r>
              <a:rPr lang="en-US" sz="2000" dirty="0" smtClean="0"/>
              <a:t>Agricultural </a:t>
            </a:r>
            <a:r>
              <a:rPr lang="en-US" sz="2000" dirty="0"/>
              <a:t>&amp; Applied Economics</a:t>
            </a:r>
          </a:p>
          <a:p>
            <a:r>
              <a:rPr lang="en-US" sz="2000" dirty="0"/>
              <a:t>Chuck Mason – Faculty –</a:t>
            </a:r>
            <a:r>
              <a:rPr lang="en-US" sz="2000" dirty="0" smtClean="0"/>
              <a:t>College </a:t>
            </a:r>
            <a:r>
              <a:rPr lang="en-US" sz="2000" dirty="0"/>
              <a:t>of Business</a:t>
            </a:r>
          </a:p>
          <a:p>
            <a:r>
              <a:rPr lang="en-US" sz="2000" dirty="0"/>
              <a:t>Sue Koller – Institutional Analysis </a:t>
            </a:r>
            <a:endParaRPr lang="en-US" sz="2000" dirty="0" smtClean="0"/>
          </a:p>
          <a:p>
            <a:r>
              <a:rPr lang="en-US" sz="2000" dirty="0" smtClean="0"/>
              <a:t>Macey Moore – Board of Trustees</a:t>
            </a:r>
          </a:p>
          <a:p>
            <a:r>
              <a:rPr lang="en-US" sz="2000" dirty="0" smtClean="0"/>
              <a:t>Jeff Marsh </a:t>
            </a:r>
            <a:r>
              <a:rPr lang="en-US" sz="2000" dirty="0"/>
              <a:t>–</a:t>
            </a:r>
            <a:r>
              <a:rPr lang="en-US" sz="2000" dirty="0" smtClean="0"/>
              <a:t> Board of Trustees</a:t>
            </a:r>
            <a:endParaRPr lang="en-US" sz="2000" dirty="0"/>
          </a:p>
          <a:p>
            <a:pPr marL="0" indent="0">
              <a:buNone/>
            </a:pPr>
            <a:r>
              <a:rPr lang="en-US" sz="1800" dirty="0" smtClean="0"/>
              <a:t>                                              </a:t>
            </a:r>
          </a:p>
          <a:p>
            <a:pPr marL="0" indent="0">
              <a:buNone/>
            </a:pPr>
            <a:r>
              <a:rPr lang="en-US" dirty="0" smtClean="0"/>
              <a:t>            </a:t>
            </a:r>
          </a:p>
        </p:txBody>
      </p:sp>
    </p:spTree>
    <p:extLst>
      <p:ext uri="{BB962C8B-B14F-4D97-AF65-F5344CB8AC3E}">
        <p14:creationId xmlns:p14="http://schemas.microsoft.com/office/powerpoint/2010/main" val="339233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2"/>
          </a:solidFill>
        </p:spPr>
        <p:txBody>
          <a:bodyPr/>
          <a:lstStyle/>
          <a:p>
            <a:r>
              <a:rPr lang="en-US" dirty="0" smtClean="0"/>
              <a:t>Our Journey</a:t>
            </a:r>
            <a:endParaRPr lang="en-US" dirty="0"/>
          </a:p>
        </p:txBody>
      </p:sp>
      <p:pic>
        <p:nvPicPr>
          <p:cNvPr id="5" name="Content Placeholder 4"/>
          <p:cNvPicPr>
            <a:picLocks noGrp="1" noChangeAspect="1"/>
          </p:cNvPicPr>
          <p:nvPr>
            <p:ph idx="1"/>
          </p:nvPr>
        </p:nvPicPr>
        <p:blipFill>
          <a:blip r:embed="rId3"/>
          <a:stretch>
            <a:fillRect/>
          </a:stretch>
        </p:blipFill>
        <p:spPr>
          <a:xfrm>
            <a:off x="1047750" y="1749425"/>
            <a:ext cx="7048500" cy="3895725"/>
          </a:xfrm>
          <a:prstGeom prst="rect">
            <a:avLst/>
          </a:prstGeom>
        </p:spPr>
      </p:pic>
    </p:spTree>
    <p:extLst>
      <p:ext uri="{BB962C8B-B14F-4D97-AF65-F5344CB8AC3E}">
        <p14:creationId xmlns:p14="http://schemas.microsoft.com/office/powerpoint/2010/main" val="137623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79991"/>
          </a:xfrm>
          <a:solidFill>
            <a:schemeClr val="bg2"/>
          </a:solidFill>
        </p:spPr>
        <p:txBody>
          <a:bodyPr/>
          <a:lstStyle/>
          <a:p>
            <a:r>
              <a:rPr lang="en-US" sz="4000" dirty="0" smtClean="0"/>
              <a:t>Activities/Meetings </a:t>
            </a:r>
            <a:r>
              <a:rPr lang="en-US" sz="4000" dirty="0" smtClean="0"/>
              <a:t>Since November Board of Trustees Meeting</a:t>
            </a:r>
            <a:endParaRPr lang="en-US" sz="4000" dirty="0"/>
          </a:p>
        </p:txBody>
      </p:sp>
      <p:sp>
        <p:nvSpPr>
          <p:cNvPr id="3" name="Content Placeholder 2"/>
          <p:cNvSpPr>
            <a:spLocks noGrp="1"/>
          </p:cNvSpPr>
          <p:nvPr>
            <p:ph idx="1"/>
          </p:nvPr>
        </p:nvSpPr>
        <p:spPr>
          <a:xfrm>
            <a:off x="457200" y="1846217"/>
            <a:ext cx="8229600" cy="3947530"/>
          </a:xfrm>
        </p:spPr>
        <p:txBody>
          <a:bodyPr/>
          <a:lstStyle/>
          <a:p>
            <a:r>
              <a:rPr lang="en-US" dirty="0" smtClean="0"/>
              <a:t>Feedback from Trustees</a:t>
            </a:r>
          </a:p>
          <a:p>
            <a:r>
              <a:rPr lang="en-US" dirty="0" smtClean="0"/>
              <a:t>Addition of Trustees Moore and Marsh</a:t>
            </a:r>
          </a:p>
          <a:p>
            <a:r>
              <a:rPr lang="en-US" dirty="0"/>
              <a:t>Meeting with President Nichols on 12/4/2017</a:t>
            </a:r>
            <a:endParaRPr lang="en-US" dirty="0" smtClean="0"/>
          </a:p>
          <a:p>
            <a:r>
              <a:rPr lang="en-US" dirty="0" smtClean="0"/>
              <a:t>Meeting with Task Force on 1/25/2018</a:t>
            </a:r>
          </a:p>
          <a:p>
            <a:r>
              <a:rPr lang="en-US" dirty="0" smtClean="0"/>
              <a:t>Meeting with Task Force on 1/30/2018</a:t>
            </a:r>
          </a:p>
          <a:p>
            <a:r>
              <a:rPr lang="en-US" dirty="0" smtClean="0"/>
              <a:t>Meeting with Task Force on 2/6/2018</a:t>
            </a:r>
          </a:p>
        </p:txBody>
      </p:sp>
    </p:spTree>
    <p:extLst>
      <p:ext uri="{BB962C8B-B14F-4D97-AF65-F5344CB8AC3E}">
        <p14:creationId xmlns:p14="http://schemas.microsoft.com/office/powerpoint/2010/main" val="216167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Activities/Meetings </a:t>
            </a:r>
            <a:r>
              <a:rPr lang="en-US" dirty="0" smtClean="0"/>
              <a:t>(Continued)</a:t>
            </a:r>
            <a:endParaRPr lang="en-US" dirty="0"/>
          </a:p>
        </p:txBody>
      </p:sp>
      <p:sp>
        <p:nvSpPr>
          <p:cNvPr id="3" name="Content Placeholder 2"/>
          <p:cNvSpPr>
            <a:spLocks noGrp="1"/>
          </p:cNvSpPr>
          <p:nvPr>
            <p:ph idx="1"/>
          </p:nvPr>
        </p:nvSpPr>
        <p:spPr/>
        <p:txBody>
          <a:bodyPr/>
          <a:lstStyle/>
          <a:p>
            <a:r>
              <a:rPr lang="en-US" dirty="0"/>
              <a:t>Meeting </a:t>
            </a:r>
            <a:r>
              <a:rPr lang="en-US" dirty="0" smtClean="0"/>
              <a:t>with Task Force on </a:t>
            </a:r>
            <a:r>
              <a:rPr lang="en-US" dirty="0"/>
              <a:t>2/16/2018, including Trustees Moore and Marsh</a:t>
            </a:r>
          </a:p>
          <a:p>
            <a:r>
              <a:rPr lang="en-US" dirty="0" smtClean="0"/>
              <a:t>Meeting on 2/19/2018 with Durr, Bercheni, Trustee Moore and Trustee Marsh</a:t>
            </a:r>
          </a:p>
          <a:p>
            <a:r>
              <a:rPr lang="en-US" dirty="0" smtClean="0"/>
              <a:t>Meeting on 2/22/2018</a:t>
            </a:r>
          </a:p>
          <a:p>
            <a:r>
              <a:rPr lang="en-US" dirty="0" smtClean="0"/>
              <a:t>Meeting with Task Force on 3/1/2018, including Trustees Moore and Marsh</a:t>
            </a:r>
          </a:p>
          <a:p>
            <a:endParaRPr lang="en-US" dirty="0"/>
          </a:p>
        </p:txBody>
      </p:sp>
    </p:spTree>
    <p:extLst>
      <p:ext uri="{BB962C8B-B14F-4D97-AF65-F5344CB8AC3E}">
        <p14:creationId xmlns:p14="http://schemas.microsoft.com/office/powerpoint/2010/main" val="189996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Discussion Items</a:t>
            </a:r>
            <a:endParaRPr lang="en-US" dirty="0"/>
          </a:p>
        </p:txBody>
      </p:sp>
      <p:sp>
        <p:nvSpPr>
          <p:cNvPr id="3" name="Content Placeholder 2"/>
          <p:cNvSpPr>
            <a:spLocks noGrp="1"/>
          </p:cNvSpPr>
          <p:nvPr>
            <p:ph idx="1"/>
          </p:nvPr>
        </p:nvSpPr>
        <p:spPr/>
        <p:txBody>
          <a:bodyPr/>
          <a:lstStyle/>
          <a:p>
            <a:r>
              <a:rPr lang="en-US" dirty="0" smtClean="0"/>
              <a:t>Do we really have a salary problem at UW?</a:t>
            </a:r>
          </a:p>
          <a:p>
            <a:r>
              <a:rPr lang="en-US" dirty="0" smtClean="0"/>
              <a:t>How do we identify where there might be  problems?</a:t>
            </a:r>
          </a:p>
          <a:p>
            <a:r>
              <a:rPr lang="en-US" dirty="0" smtClean="0"/>
              <a:t>Where do the problems exist?</a:t>
            </a:r>
          </a:p>
          <a:p>
            <a:r>
              <a:rPr lang="en-US" dirty="0" smtClean="0"/>
              <a:t>How do we go about correcting those problems?</a:t>
            </a:r>
          </a:p>
          <a:p>
            <a:r>
              <a:rPr lang="en-US" dirty="0" smtClean="0"/>
              <a:t>What is market?  What is merit?</a:t>
            </a:r>
            <a:endParaRPr lang="en-US" dirty="0"/>
          </a:p>
        </p:txBody>
      </p:sp>
    </p:spTree>
    <p:extLst>
      <p:ext uri="{BB962C8B-B14F-4D97-AF65-F5344CB8AC3E}">
        <p14:creationId xmlns:p14="http://schemas.microsoft.com/office/powerpoint/2010/main" val="179490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8897"/>
          </a:xfrm>
          <a:solidFill>
            <a:schemeClr val="bg2"/>
          </a:solidFill>
        </p:spPr>
        <p:txBody>
          <a:bodyPr/>
          <a:lstStyle/>
          <a:p>
            <a:r>
              <a:rPr lang="en-US" dirty="0" smtClean="0"/>
              <a:t>Discussion Items (Cont’d)</a:t>
            </a:r>
            <a:endParaRPr lang="en-US" dirty="0"/>
          </a:p>
        </p:txBody>
      </p:sp>
      <p:sp>
        <p:nvSpPr>
          <p:cNvPr id="3" name="Content Placeholder 2"/>
          <p:cNvSpPr>
            <a:spLocks noGrp="1"/>
          </p:cNvSpPr>
          <p:nvPr>
            <p:ph idx="1"/>
          </p:nvPr>
        </p:nvSpPr>
        <p:spPr>
          <a:xfrm>
            <a:off x="457200" y="1417638"/>
            <a:ext cx="8229600" cy="4376110"/>
          </a:xfrm>
        </p:spPr>
        <p:txBody>
          <a:bodyPr/>
          <a:lstStyle/>
          <a:p>
            <a:r>
              <a:rPr lang="en-US" sz="3600" dirty="0" smtClean="0"/>
              <a:t>Need to first identify how we establish starting salaries for different positions</a:t>
            </a:r>
          </a:p>
          <a:p>
            <a:r>
              <a:rPr lang="en-US" sz="3600" dirty="0" smtClean="0"/>
              <a:t>How does our peer institution data (Peer 11 and Stretch Peer 9) factor into this, and why?</a:t>
            </a:r>
          </a:p>
          <a:p>
            <a:r>
              <a:rPr lang="en-US" sz="3600" dirty="0" smtClean="0"/>
              <a:t>Where does our peer data fail us?</a:t>
            </a:r>
          </a:p>
          <a:p>
            <a:r>
              <a:rPr lang="en-US" sz="3600" dirty="0" smtClean="0"/>
              <a:t>What is our process in this event?</a:t>
            </a:r>
            <a:endParaRPr lang="en-US" sz="3600" dirty="0"/>
          </a:p>
        </p:txBody>
      </p:sp>
    </p:spTree>
    <p:extLst>
      <p:ext uri="{BB962C8B-B14F-4D97-AF65-F5344CB8AC3E}">
        <p14:creationId xmlns:p14="http://schemas.microsoft.com/office/powerpoint/2010/main" val="250119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Discussion Items (Cont’d)</a:t>
            </a:r>
            <a:endParaRPr lang="en-US" dirty="0"/>
          </a:p>
        </p:txBody>
      </p:sp>
      <p:sp>
        <p:nvSpPr>
          <p:cNvPr id="3" name="Content Placeholder 2"/>
          <p:cNvSpPr>
            <a:spLocks noGrp="1"/>
          </p:cNvSpPr>
          <p:nvPr>
            <p:ph idx="1"/>
          </p:nvPr>
        </p:nvSpPr>
        <p:spPr/>
        <p:txBody>
          <a:bodyPr/>
          <a:lstStyle/>
          <a:p>
            <a:r>
              <a:rPr lang="en-US" dirty="0" smtClean="0"/>
              <a:t>How does this inform our decisions regarding appropriate data sources for raises based on market?</a:t>
            </a:r>
          </a:p>
          <a:p>
            <a:r>
              <a:rPr lang="en-US" dirty="0" smtClean="0"/>
              <a:t>What should our market include?</a:t>
            </a:r>
          </a:p>
          <a:p>
            <a:r>
              <a:rPr lang="en-US" dirty="0" smtClean="0"/>
              <a:t>Where does Cost of Living and Total Compensation factor into the equation?</a:t>
            </a:r>
          </a:p>
          <a:p>
            <a:r>
              <a:rPr lang="en-US" dirty="0" smtClean="0"/>
              <a:t>What resources are available to us for examining this additional data?</a:t>
            </a:r>
          </a:p>
          <a:p>
            <a:endParaRPr lang="en-US" dirty="0"/>
          </a:p>
        </p:txBody>
      </p:sp>
    </p:spTree>
    <p:extLst>
      <p:ext uri="{BB962C8B-B14F-4D97-AF65-F5344CB8AC3E}">
        <p14:creationId xmlns:p14="http://schemas.microsoft.com/office/powerpoint/2010/main" val="187406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smtClean="0"/>
              <a:t>Discussion Items (Cont’d)</a:t>
            </a:r>
            <a:endParaRPr lang="en-US" dirty="0"/>
          </a:p>
        </p:txBody>
      </p:sp>
      <p:sp>
        <p:nvSpPr>
          <p:cNvPr id="3" name="Content Placeholder 2"/>
          <p:cNvSpPr>
            <a:spLocks noGrp="1"/>
          </p:cNvSpPr>
          <p:nvPr>
            <p:ph idx="1"/>
          </p:nvPr>
        </p:nvSpPr>
        <p:spPr>
          <a:xfrm>
            <a:off x="457200" y="1600200"/>
            <a:ext cx="8229600" cy="4360025"/>
          </a:xfrm>
        </p:spPr>
        <p:txBody>
          <a:bodyPr/>
          <a:lstStyle/>
          <a:p>
            <a:r>
              <a:rPr lang="en-US" dirty="0" smtClean="0"/>
              <a:t>What other factors were found to be pressing at this time?</a:t>
            </a:r>
          </a:p>
          <a:p>
            <a:pPr lvl="1"/>
            <a:r>
              <a:rPr lang="en-US" dirty="0" smtClean="0"/>
              <a:t>Staff salaries and the salary grade matrix</a:t>
            </a:r>
          </a:p>
          <a:p>
            <a:pPr lvl="1"/>
            <a:r>
              <a:rPr lang="en-US" dirty="0" smtClean="0"/>
              <a:t>Where would market be pegged?</a:t>
            </a:r>
          </a:p>
          <a:p>
            <a:pPr lvl="1"/>
            <a:r>
              <a:rPr lang="en-US" dirty="0" smtClean="0"/>
              <a:t>How would we address compression, inversion and equity issues that are identified through this process?</a:t>
            </a:r>
          </a:p>
          <a:p>
            <a:pPr lvl="1"/>
            <a:r>
              <a:rPr lang="en-US" dirty="0" smtClean="0"/>
              <a:t>Who will be eligible for market and merit increases?</a:t>
            </a:r>
            <a:endParaRPr lang="en-US" dirty="0"/>
          </a:p>
        </p:txBody>
      </p:sp>
    </p:spTree>
    <p:extLst>
      <p:ext uri="{BB962C8B-B14F-4D97-AF65-F5344CB8AC3E}">
        <p14:creationId xmlns:p14="http://schemas.microsoft.com/office/powerpoint/2010/main" val="278482342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1433</Words>
  <Application>Microsoft Office PowerPoint</Application>
  <PresentationFormat>On-screen Show (4:3)</PresentationFormat>
  <Paragraphs>138</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Custom Design</vt:lpstr>
      <vt:lpstr>1_Custom Design</vt:lpstr>
      <vt:lpstr>Salary Policy Task Force Report</vt:lpstr>
      <vt:lpstr>Membership on the Task Force</vt:lpstr>
      <vt:lpstr>Our Journey</vt:lpstr>
      <vt:lpstr>Activities/Meetings Since November Board of Trustees Meeting</vt:lpstr>
      <vt:lpstr>Activities/Meetings (Continued)</vt:lpstr>
      <vt:lpstr>Discussion Items</vt:lpstr>
      <vt:lpstr>Discussion Items (Cont’d)</vt:lpstr>
      <vt:lpstr>Discussion Items (Cont’d)</vt:lpstr>
      <vt:lpstr>Discussion Items (Cont’d)</vt:lpstr>
      <vt:lpstr>Final Policy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Institutional Marketing</dc:creator>
  <cp:lastModifiedBy>Jeanne Durr</cp:lastModifiedBy>
  <cp:revision>45</cp:revision>
  <dcterms:created xsi:type="dcterms:W3CDTF">2014-09-17T21:08:03Z</dcterms:created>
  <dcterms:modified xsi:type="dcterms:W3CDTF">2018-03-15T19:30:54Z</dcterms:modified>
</cp:coreProperties>
</file>