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5"/>
  </p:notesMasterIdLst>
  <p:sldIdLst>
    <p:sldId id="363" r:id="rId5"/>
    <p:sldId id="377" r:id="rId6"/>
    <p:sldId id="386" r:id="rId7"/>
    <p:sldId id="387" r:id="rId8"/>
    <p:sldId id="388" r:id="rId9"/>
    <p:sldId id="398" r:id="rId10"/>
    <p:sldId id="399" r:id="rId11"/>
    <p:sldId id="396" r:id="rId12"/>
    <p:sldId id="397" r:id="rId13"/>
    <p:sldId id="40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87857" autoAdjust="0"/>
  </p:normalViewPr>
  <p:slideViewPr>
    <p:cSldViewPr>
      <p:cViewPr varScale="1">
        <p:scale>
          <a:sx n="90" d="100"/>
          <a:sy n="90" d="100"/>
        </p:scale>
        <p:origin x="5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3/19/2018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0788" y="708025"/>
            <a:ext cx="4725987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48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UW values represent mandatory</a:t>
            </a:r>
            <a:r>
              <a:rPr lang="en-US" baseline="0" dirty="0" smtClean="0"/>
              <a:t> fees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60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Compensation figure</a:t>
            </a:r>
            <a:r>
              <a:rPr lang="en-US" baseline="0" dirty="0" smtClean="0"/>
              <a:t> includes faculty promotion and tenure raises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85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Pause for questions or end of slideshow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86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Approval and Adoption of Final Tuition Recommendations for the 2018-2019 Academic Year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r>
              <a:rPr lang="en-US" dirty="0" smtClean="0"/>
              <a:t>David Jewell and Kyle Moore</a:t>
            </a:r>
          </a:p>
          <a:p>
            <a:r>
              <a:rPr lang="en-US" dirty="0" smtClean="0"/>
              <a:t>Financial Affairs and Enrollment Management</a:t>
            </a:r>
          </a:p>
          <a:p>
            <a:endParaRPr lang="en-US" dirty="0"/>
          </a:p>
          <a:p>
            <a:r>
              <a:rPr lang="en-US" i="1" dirty="0"/>
              <a:t>Presentation to the Board of Trustees - March 2018</a:t>
            </a:r>
          </a:p>
          <a:p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31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- comparison of study results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766890"/>
              </p:ext>
            </p:extLst>
          </p:nvPr>
        </p:nvGraphicFramePr>
        <p:xfrm>
          <a:off x="1329849" y="1778000"/>
          <a:ext cx="6484302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66">
                  <a:extLst>
                    <a:ext uri="{9D8B030D-6E8A-4147-A177-3AD203B41FA5}">
                      <a16:colId xmlns:a16="http://schemas.microsoft.com/office/drawing/2014/main" val="4284583100"/>
                    </a:ext>
                  </a:extLst>
                </a:gridCol>
                <a:gridCol w="2156268">
                  <a:extLst>
                    <a:ext uri="{9D8B030D-6E8A-4147-A177-3AD203B41FA5}">
                      <a16:colId xmlns:a16="http://schemas.microsoft.com/office/drawing/2014/main" val="2693422989"/>
                    </a:ext>
                  </a:extLst>
                </a:gridCol>
                <a:gridCol w="2156268">
                  <a:extLst>
                    <a:ext uri="{9D8B030D-6E8A-4147-A177-3AD203B41FA5}">
                      <a16:colId xmlns:a16="http://schemas.microsoft.com/office/drawing/2014/main" val="23741086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Huron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Internal</a:t>
                      </a:r>
                      <a:r>
                        <a:rPr lang="en-US" baseline="0" dirty="0" smtClean="0"/>
                        <a:t> analysis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860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Colorado, Nebraska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Scope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All out-of-state students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934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Full-time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Type of student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Full-time</a:t>
                      </a:r>
                      <a:r>
                        <a:rPr lang="en-US" baseline="0" dirty="0" smtClean="0"/>
                        <a:t>, part-time, and distance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717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Sample size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3,175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03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Students</a:t>
                      </a:r>
                      <a:r>
                        <a:rPr lang="en-US" b="1" baseline="0" dirty="0" smtClean="0"/>
                        <a:t> receiving tuition discounts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84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$9,170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 net tuition revenue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$9,800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48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84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background – projected revenue losses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63993"/>
              </p:ext>
            </p:extLst>
          </p:nvPr>
        </p:nvGraphicFramePr>
        <p:xfrm>
          <a:off x="1215327" y="1981200"/>
          <a:ext cx="6713347" cy="927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1185">
                  <a:extLst>
                    <a:ext uri="{9D8B030D-6E8A-4147-A177-3AD203B41FA5}">
                      <a16:colId xmlns:a16="http://schemas.microsoft.com/office/drawing/2014/main" val="2661421826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3574410777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721326316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2609082716"/>
                    </a:ext>
                  </a:extLst>
                </a:gridCol>
                <a:gridCol w="943610">
                  <a:extLst>
                    <a:ext uri="{9D8B030D-6E8A-4147-A177-3AD203B41FA5}">
                      <a16:colId xmlns:a16="http://schemas.microsoft.com/office/drawing/2014/main" val="1690108925"/>
                    </a:ext>
                  </a:extLst>
                </a:gridCol>
                <a:gridCol w="827722">
                  <a:extLst>
                    <a:ext uri="{9D8B030D-6E8A-4147-A177-3AD203B41FA5}">
                      <a16:colId xmlns:a16="http://schemas.microsoft.com/office/drawing/2014/main" val="2745647796"/>
                    </a:ext>
                  </a:extLst>
                </a:gridCol>
              </a:tblGrid>
              <a:tr h="340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Annual Tuition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(@ 30 Credit Hours)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$15,480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$12,500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$11,500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$10,500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$9,500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5856142"/>
                  </a:ext>
                </a:extLst>
              </a:tr>
              <a:tr h="340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Cost Per </a:t>
                      </a:r>
                      <a:r>
                        <a:rPr lang="en-US" sz="1800" dirty="0">
                          <a:effectLst/>
                        </a:rPr>
                        <a:t>Credit Hour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$516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$416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$383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$350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$316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1273215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15327" y="3387288"/>
            <a:ext cx="6713348" cy="18705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Moving 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 non-resident tuition of </a:t>
            </a:r>
            <a:r>
              <a:rPr lang="en-US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$316/credit hour ($9,500/year for 30 credit hours)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Fall 2018 would result in an </a:t>
            </a:r>
            <a:r>
              <a:rPr lang="en-US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revenue loss of $5M-$6M for FY19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addition to </a:t>
            </a:r>
            <a:r>
              <a:rPr lang="en-US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continuing to dedicate $3.5M-$4.0M of the block grant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maintaining the discount/waiver for existing </a:t>
            </a:r>
            <a:r>
              <a:rPr lang="en-US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full-time, </a:t>
            </a:r>
            <a:r>
              <a:rPr lang="en-US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non-resident undergraduate students who are currently paying an Average NTR less than $9,500.</a:t>
            </a:r>
          </a:p>
        </p:txBody>
      </p:sp>
    </p:spTree>
    <p:extLst>
      <p:ext uri="{BB962C8B-B14F-4D97-AF65-F5344CB8AC3E}">
        <p14:creationId xmlns:p14="http://schemas.microsoft.com/office/powerpoint/2010/main" val="327682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background – tuition by type of student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4359"/>
              </p:ext>
            </p:extLst>
          </p:nvPr>
        </p:nvGraphicFramePr>
        <p:xfrm>
          <a:off x="304799" y="1652016"/>
          <a:ext cx="8503920" cy="1760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2685">
                  <a:extLst>
                    <a:ext uri="{9D8B030D-6E8A-4147-A177-3AD203B41FA5}">
                      <a16:colId xmlns:a16="http://schemas.microsoft.com/office/drawing/2014/main" val="4235735255"/>
                    </a:ext>
                  </a:extLst>
                </a:gridCol>
                <a:gridCol w="1873745">
                  <a:extLst>
                    <a:ext uri="{9D8B030D-6E8A-4147-A177-3AD203B41FA5}">
                      <a16:colId xmlns:a16="http://schemas.microsoft.com/office/drawing/2014/main" val="138915800"/>
                    </a:ext>
                  </a:extLst>
                </a:gridCol>
                <a:gridCol w="1873745">
                  <a:extLst>
                    <a:ext uri="{9D8B030D-6E8A-4147-A177-3AD203B41FA5}">
                      <a16:colId xmlns:a16="http://schemas.microsoft.com/office/drawing/2014/main" val="2486202678"/>
                    </a:ext>
                  </a:extLst>
                </a:gridCol>
                <a:gridCol w="1873745">
                  <a:extLst>
                    <a:ext uri="{9D8B030D-6E8A-4147-A177-3AD203B41FA5}">
                      <a16:colId xmlns:a16="http://schemas.microsoft.com/office/drawing/2014/main" val="24741827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Type of Non-Resident Undergraduate Student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Average Population Size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Average NTR (Tuition Only)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Average Per Credit Hour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72459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Full-Time Receiving Discount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1,319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$8,141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057553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Full-Time No-Discount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1,307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$14,482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01286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Part-Time No-Discount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248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$5,793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$452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753088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Summer No-Discount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885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$2,320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$468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8687381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background –  Comparisons from target states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119268"/>
              </p:ext>
            </p:extLst>
          </p:nvPr>
        </p:nvGraphicFramePr>
        <p:xfrm>
          <a:off x="1028701" y="1567573"/>
          <a:ext cx="7086599" cy="4402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5499">
                  <a:extLst>
                    <a:ext uri="{9D8B030D-6E8A-4147-A177-3AD203B41FA5}">
                      <a16:colId xmlns:a16="http://schemas.microsoft.com/office/drawing/2014/main" val="347381616"/>
                    </a:ext>
                  </a:extLst>
                </a:gridCol>
                <a:gridCol w="2186326">
                  <a:extLst>
                    <a:ext uri="{9D8B030D-6E8A-4147-A177-3AD203B41FA5}">
                      <a16:colId xmlns:a16="http://schemas.microsoft.com/office/drawing/2014/main" val="1467316966"/>
                    </a:ext>
                  </a:extLst>
                </a:gridCol>
                <a:gridCol w="2804774">
                  <a:extLst>
                    <a:ext uri="{9D8B030D-6E8A-4147-A177-3AD203B41FA5}">
                      <a16:colId xmlns:a16="http://schemas.microsoft.com/office/drawing/2014/main" val="3790095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Institution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Resident Tuition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@ 30 Credit Hours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Resident Tuition &amp; Mandatory Fees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@ 30 Credit Hours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682054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$9,151</a:t>
                      </a:r>
                      <a:r>
                        <a:rPr lang="en-US" sz="1800" baseline="300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11,519</a:t>
                      </a:r>
                      <a:r>
                        <a:rPr lang="en-US" sz="1800" baseline="30000" dirty="0" smtClean="0">
                          <a:effectLst/>
                        </a:rPr>
                        <a:t>*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501186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$11,502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$14,386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50418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$13,598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19752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$12,528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973921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$11,284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3313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1,348 (fees only)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1,348 (fees only)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555419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098" name="Picture 2" descr="Image result for colorado state university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615" y="2432262"/>
            <a:ext cx="152400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university of california davis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64" y="2909286"/>
            <a:ext cx="1719027" cy="85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 for university of california merced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639" y="3729686"/>
            <a:ext cx="1737952" cy="40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Image result for university of texas dallas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715" y="4192751"/>
            <a:ext cx="1447800" cy="58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Image result for university of oklahoma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443" y="4810656"/>
            <a:ext cx="1804537" cy="55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Image result for university of wyoming 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64" y="5463683"/>
            <a:ext cx="1722588" cy="45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40225" y="6054602"/>
            <a:ext cx="7233070" cy="498598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200" dirty="0" smtClean="0">
                <a:latin typeface="Arial Narrow" panose="020B0606020202030204" pitchFamily="34" charset="0"/>
              </a:rPr>
              <a:t>*Includes </a:t>
            </a:r>
            <a:r>
              <a:rPr lang="en-US" sz="1200" dirty="0">
                <a:latin typeface="Arial Narrow" panose="020B0606020202030204" pitchFamily="34" charset="0"/>
              </a:rPr>
              <a:t>discount/stipend of $77/credit hour from the Colorado College Opportunity Fund (COF) for eligible Colorado residents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1200" b="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47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background – current and suggested tuition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413784"/>
              </p:ext>
            </p:extLst>
          </p:nvPr>
        </p:nvGraphicFramePr>
        <p:xfrm>
          <a:off x="304800" y="1831721"/>
          <a:ext cx="8229600" cy="4188079"/>
        </p:xfrm>
        <a:graphic>
          <a:graphicData uri="http://schemas.openxmlformats.org/drawingml/2006/table">
            <a:tbl>
              <a:tblPr firstRow="1" firstCol="1" bandRow="1"/>
              <a:tblGrid>
                <a:gridCol w="2514600">
                  <a:extLst>
                    <a:ext uri="{9D8B030D-6E8A-4147-A177-3AD203B41FA5}">
                      <a16:colId xmlns:a16="http://schemas.microsoft.com/office/drawing/2014/main" val="2688159936"/>
                    </a:ext>
                  </a:extLst>
                </a:gridCol>
                <a:gridCol w="1964531">
                  <a:extLst>
                    <a:ext uri="{9D8B030D-6E8A-4147-A177-3AD203B41FA5}">
                      <a16:colId xmlns:a16="http://schemas.microsoft.com/office/drawing/2014/main" val="3627016049"/>
                    </a:ext>
                  </a:extLst>
                </a:gridCol>
                <a:gridCol w="1939253">
                  <a:extLst>
                    <a:ext uri="{9D8B030D-6E8A-4147-A177-3AD203B41FA5}">
                      <a16:colId xmlns:a16="http://schemas.microsoft.com/office/drawing/2014/main" val="939445397"/>
                    </a:ext>
                  </a:extLst>
                </a:gridCol>
                <a:gridCol w="1811216">
                  <a:extLst>
                    <a:ext uri="{9D8B030D-6E8A-4147-A177-3AD203B41FA5}">
                      <a16:colId xmlns:a16="http://schemas.microsoft.com/office/drawing/2014/main" val="3048439487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Current Tuition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Administration Recommendation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BOT Tuition Policy of 4% Increase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01581"/>
                  </a:ext>
                </a:extLst>
              </a:tr>
              <a:tr h="6661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2017-18 AY</a:t>
                      </a:r>
                      <a:b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(FY2018)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2018-19 AY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(FY2019)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2018-19 AY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(FY2019)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0669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80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(Per Credit Hour)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(Per Credit Hour)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(Per Credit Hour)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3793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Undergraduate Resident Tuition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$129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$129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$134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4176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Undergraduate Non-Resident Tuition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$516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$516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$537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86956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Resident Tuition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$251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$251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$261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99457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Non-Resident Tuition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$750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$750</a:t>
                      </a:r>
                      <a:endParaRPr lang="en-US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$780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43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5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background – resource allocation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76075"/>
              </p:ext>
            </p:extLst>
          </p:nvPr>
        </p:nvGraphicFramePr>
        <p:xfrm>
          <a:off x="2209800" y="1752600"/>
          <a:ext cx="4547235" cy="1760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050">
                  <a:extLst>
                    <a:ext uri="{9D8B030D-6E8A-4147-A177-3AD203B41FA5}">
                      <a16:colId xmlns:a16="http://schemas.microsoft.com/office/drawing/2014/main" val="293793308"/>
                    </a:ext>
                  </a:extLst>
                </a:gridCol>
                <a:gridCol w="1353185">
                  <a:extLst>
                    <a:ext uri="{9D8B030D-6E8A-4147-A177-3AD203B41FA5}">
                      <a16:colId xmlns:a16="http://schemas.microsoft.com/office/drawing/2014/main" val="409922063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Amount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630362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Compensation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~$1,000,000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396715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Academic Unit Support Budgets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~$500,000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29628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University Libraries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~$250,000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154593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Information Technology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~$250,000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00415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~$2,000,000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3217858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Model for revenue generated by a 4% tuition increase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Administration’s draft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No </a:t>
            </a:r>
            <a:r>
              <a:rPr lang="en-US" sz="1800" dirty="0" smtClean="0"/>
              <a:t>increase </a:t>
            </a:r>
            <a:r>
              <a:rPr lang="en-US" sz="1800" dirty="0"/>
              <a:t>to </a:t>
            </a:r>
            <a:r>
              <a:rPr lang="en-US" sz="1800" dirty="0" smtClean="0"/>
              <a:t>non-resident </a:t>
            </a:r>
            <a:r>
              <a:rPr lang="en-US" sz="1800" dirty="0"/>
              <a:t>u</a:t>
            </a:r>
            <a:r>
              <a:rPr lang="en-US" sz="1800" dirty="0" smtClean="0"/>
              <a:t>ndergraduate </a:t>
            </a:r>
            <a:r>
              <a:rPr lang="en-US" sz="1800" dirty="0"/>
              <a:t>t</a:t>
            </a:r>
            <a:r>
              <a:rPr lang="en-US" sz="1800" dirty="0" smtClean="0"/>
              <a:t>uition rate</a:t>
            </a:r>
          </a:p>
          <a:p>
            <a:pPr lvl="0"/>
            <a:r>
              <a:rPr lang="en-US" sz="1800" dirty="0" smtClean="0"/>
              <a:t>No increase to resident </a:t>
            </a:r>
            <a:r>
              <a:rPr lang="en-US" sz="1800" dirty="0"/>
              <a:t>u</a:t>
            </a:r>
            <a:r>
              <a:rPr lang="en-US" sz="1800" dirty="0" smtClean="0"/>
              <a:t>ndergraduate </a:t>
            </a:r>
            <a:r>
              <a:rPr lang="en-US" sz="1800" dirty="0"/>
              <a:t>t</a:t>
            </a:r>
            <a:r>
              <a:rPr lang="en-US" sz="1800" dirty="0" smtClean="0"/>
              <a:t>uition rate</a:t>
            </a:r>
          </a:p>
          <a:p>
            <a:r>
              <a:rPr lang="en-US" sz="1800" dirty="0"/>
              <a:t>No increase to non-resident </a:t>
            </a:r>
            <a:r>
              <a:rPr lang="en-US" sz="1800" dirty="0" smtClean="0"/>
              <a:t>or </a:t>
            </a:r>
            <a:r>
              <a:rPr lang="en-US" sz="1800" dirty="0"/>
              <a:t>resident </a:t>
            </a:r>
            <a:r>
              <a:rPr lang="en-US" sz="1800" dirty="0" smtClean="0"/>
              <a:t>graduate </a:t>
            </a:r>
            <a:r>
              <a:rPr lang="en-US" sz="1800" dirty="0"/>
              <a:t>tuition </a:t>
            </a:r>
            <a:r>
              <a:rPr lang="en-US" sz="1800" dirty="0" smtClean="0"/>
              <a:t>rates</a:t>
            </a:r>
          </a:p>
          <a:p>
            <a:r>
              <a:rPr lang="en-US" sz="1800" dirty="0"/>
              <a:t>Institute policy limiting the number of distance/on-line classes and/or credit hours </a:t>
            </a:r>
            <a:endParaRPr lang="en-US" sz="1800" dirty="0" smtClean="0"/>
          </a:p>
          <a:p>
            <a:r>
              <a:rPr lang="en-US" sz="1800" dirty="0" smtClean="0"/>
              <a:t>Reduce </a:t>
            </a:r>
            <a:r>
              <a:rPr lang="en-US" sz="1800" dirty="0"/>
              <a:t>the undergraduate, graduate and certificate non-resident online/distance tuition </a:t>
            </a:r>
            <a:r>
              <a:rPr lang="en-US" sz="1800" dirty="0" smtClean="0"/>
              <a:t>rates</a:t>
            </a:r>
          </a:p>
          <a:p>
            <a:r>
              <a:rPr lang="en-US" sz="1800" dirty="0"/>
              <a:t>Continue analysis and discussion of reduced non-resident undergraduate </a:t>
            </a:r>
            <a:r>
              <a:rPr lang="en-US" sz="1800" dirty="0" smtClean="0"/>
              <a:t>tuition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lvl="0"/>
            <a:endParaRPr lang="en-US" sz="1800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8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Administration’s proposed timeline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15557"/>
              </p:ext>
            </p:extLst>
          </p:nvPr>
        </p:nvGraphicFramePr>
        <p:xfrm>
          <a:off x="1638300" y="2209800"/>
          <a:ext cx="5867400" cy="3228467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191816">
                  <a:extLst>
                    <a:ext uri="{9D8B030D-6E8A-4147-A177-3AD203B41FA5}">
                      <a16:colId xmlns:a16="http://schemas.microsoft.com/office/drawing/2014/main" val="144973071"/>
                    </a:ext>
                  </a:extLst>
                </a:gridCol>
                <a:gridCol w="4675584">
                  <a:extLst>
                    <a:ext uri="{9D8B030D-6E8A-4147-A177-3AD203B41FA5}">
                      <a16:colId xmlns:a16="http://schemas.microsoft.com/office/drawing/2014/main" val="435668479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May 2018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Administration to share findings of its in-depth analysis (including detailed financial modeling and supporting calculations)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0873253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July 2018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Administration addresses and shares any follow-up analyses requested by the BOT at the May 2018 meeting and presents its tuition pricing recommendations for the 2019-2020 AY (FY2020)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85872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August/ September 2018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Administration requests BOT approval of proposed 2019-2020 AY tuition rates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3842418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6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4BE6A5F9D29458023777D31892070" ma:contentTypeVersion="4" ma:contentTypeDescription="Create a new document." ma:contentTypeScope="" ma:versionID="712cac5a464fdb13705e8ec5fa64776d">
  <xsd:schema xmlns:xsd="http://www.w3.org/2001/XMLSchema" xmlns:xs="http://www.w3.org/2001/XMLSchema" xmlns:p="http://schemas.microsoft.com/office/2006/metadata/properties" xmlns:ns2="ed62a656-40af-4a34-ab28-29404ce770a4" targetNamespace="http://schemas.microsoft.com/office/2006/metadata/properties" ma:root="true" ma:fieldsID="a63774897b91daa7f7eec77990c21f16" ns2:_="">
    <xsd:import namespace="ed62a656-40af-4a34-ab28-29404ce770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2a656-40af-4a34-ab28-29404ce77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39E3E2-9427-4C03-ACEC-DFE40A174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2a656-40af-4a34-ab28-29404ce770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F78CDF-8A4A-486C-9176-7F29442CA8D7}">
  <ds:schemaRefs>
    <ds:schemaRef ds:uri="ed62a656-40af-4a34-ab28-29404ce770a4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13773</TotalTime>
  <Words>585</Words>
  <Application>Microsoft Office PowerPoint</Application>
  <PresentationFormat>On-screen Show (4:3)</PresentationFormat>
  <Paragraphs>159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1_Office Theme</vt:lpstr>
      <vt:lpstr>Approval and Adoption of Final Tuition Recommendations for the 2018-2019 Academic Year</vt:lpstr>
      <vt:lpstr>Summary - comparison of study results</vt:lpstr>
      <vt:lpstr>Additional background – projected revenue losses</vt:lpstr>
      <vt:lpstr>Additional background – tuition by type of student</vt:lpstr>
      <vt:lpstr>Additional background –  Comparisons from target states</vt:lpstr>
      <vt:lpstr>Additional background – current and suggested tuition</vt:lpstr>
      <vt:lpstr>Additional background – resource allocation</vt:lpstr>
      <vt:lpstr>Administration’s draft recommendations</vt:lpstr>
      <vt:lpstr>Administration’s proposed timeline</vt:lpstr>
      <vt:lpstr> 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Kyle Bruce Moore</cp:lastModifiedBy>
  <cp:revision>380</cp:revision>
  <cp:lastPrinted>2018-03-19T22:55:06Z</cp:lastPrinted>
  <dcterms:created xsi:type="dcterms:W3CDTF">2016-07-20T07:12:02Z</dcterms:created>
  <dcterms:modified xsi:type="dcterms:W3CDTF">2018-03-19T23:03:06Z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0x0101004984BE6A5F9D29458023777D31892070</vt:lpwstr>
  </property>
</Properties>
</file>