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DFB5FC-C8F9-40F1-A06B-9C9A5D699411}">
  <a:tblStyle styleId="{BBDFB5FC-C8F9-40F1-A06B-9C9A5D6994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18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Zayne &amp; Japheth</a:t>
            </a:r>
            <a:endParaRPr/>
          </a:p>
        </p:txBody>
      </p:sp>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Shape 5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Zayne</a:t>
            </a:r>
            <a:endParaRPr sz="1200" b="0" i="0" u="none" strike="noStrike" cap="none">
              <a:solidFill>
                <a:schemeClr val="dk1"/>
              </a:solidFill>
              <a:latin typeface="Arial"/>
              <a:ea typeface="Arial"/>
              <a:cs typeface="Arial"/>
              <a:sym typeface="Arial"/>
            </a:endParaRPr>
          </a:p>
        </p:txBody>
      </p:sp>
      <p:sp>
        <p:nvSpPr>
          <p:cNvPr id="60" name="Shape 6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Japheth</a:t>
            </a:r>
            <a:endParaRPr/>
          </a:p>
          <a:p>
            <a:pPr marL="0" lvl="0" indent="0">
              <a:spcBef>
                <a:spcPts val="0"/>
              </a:spcBef>
              <a:spcAft>
                <a:spcPts val="0"/>
              </a:spcAft>
              <a:buNone/>
            </a:pPr>
            <a:endParaRPr/>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Work with catering to reduce single use items, reusable china and napkins, and appropriate meal numbers</a:t>
            </a:r>
            <a:endParaRPr/>
          </a:p>
          <a:p>
            <a:pPr marL="0" lvl="0" indent="0">
              <a:spcBef>
                <a:spcPts val="0"/>
              </a:spcBef>
              <a:spcAft>
                <a:spcPts val="0"/>
              </a:spcAft>
              <a:buNone/>
            </a:pPr>
            <a:endParaRPr/>
          </a:p>
          <a:p>
            <a:pPr marL="0" lvl="0" indent="0">
              <a:spcBef>
                <a:spcPts val="0"/>
              </a:spcBef>
              <a:spcAft>
                <a:spcPts val="0"/>
              </a:spcAft>
              <a:buNone/>
            </a:pPr>
            <a:r>
              <a:rPr lang="en-US"/>
              <a:t>Sum up the information in the table (e.g.--how are we doing with regard to waste diversion? where can we make improvements?</a:t>
            </a:r>
            <a:endParaRPr/>
          </a:p>
          <a:p>
            <a:pPr marL="0" lvl="0" indent="0">
              <a:spcBef>
                <a:spcPts val="0"/>
              </a:spcBef>
              <a:spcAft>
                <a:spcPts val="0"/>
              </a:spcAft>
              <a:buNone/>
            </a:pPr>
            <a:endParaRPr/>
          </a:p>
          <a:p>
            <a:pPr marL="0" lvl="0" indent="0">
              <a:spcBef>
                <a:spcPts val="0"/>
              </a:spcBef>
              <a:spcAft>
                <a:spcPts val="0"/>
              </a:spcAft>
              <a:buNone/>
            </a:pPr>
            <a:r>
              <a:rPr lang="en-US"/>
              <a:t>Zayne </a:t>
            </a:r>
            <a:endParaRPr/>
          </a:p>
          <a:p>
            <a:pPr marL="0" lvl="0" indent="0">
              <a:spcBef>
                <a:spcPts val="0"/>
              </a:spcBef>
              <a:spcAft>
                <a:spcPts val="0"/>
              </a:spcAft>
              <a:buNone/>
            </a:pPr>
            <a:r>
              <a:rPr lang="en-US"/>
              <a:t> fall 2017 board meeting had an estimated diversion rate of 90%</a:t>
            </a:r>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Expand on what potentially compostable stuff is: prep waste from kitchens, landscaping waste, post-consumer food waste and to-go products</a:t>
            </a:r>
            <a:endParaRPr/>
          </a:p>
          <a:p>
            <a:pPr marL="0" lvl="0" indent="0">
              <a:spcBef>
                <a:spcPts val="0"/>
              </a:spcBef>
              <a:spcAft>
                <a:spcPts val="0"/>
              </a:spcAft>
              <a:buNone/>
            </a:pPr>
            <a:r>
              <a:rPr lang="en-US"/>
              <a:t>Week of april 16th</a:t>
            </a:r>
            <a:endParaRPr/>
          </a:p>
          <a:p>
            <a:pPr marL="0" lvl="0" indent="0">
              <a:spcBef>
                <a:spcPts val="0"/>
              </a:spcBef>
              <a:spcAft>
                <a:spcPts val="0"/>
              </a:spcAft>
              <a:buNone/>
            </a:pPr>
            <a:r>
              <a:rPr lang="en-US"/>
              <a:t>Japheth</a:t>
            </a:r>
            <a:endParaRPr/>
          </a:p>
          <a:p>
            <a:pPr marL="0" lvl="0" indent="0">
              <a:spcBef>
                <a:spcPts val="0"/>
              </a:spcBef>
              <a:spcAft>
                <a:spcPts val="0"/>
              </a:spcAft>
              <a:buNone/>
            </a:pPr>
            <a:r>
              <a:rPr lang="en-US"/>
              <a:t>Why? We need to know more about what our waste looks like so we can pinpoint where we can make strategic and cost-effective reductions in waste, including institutional composting feasibility analysis with Sustainability Coalition and College of Business to examine various large-scale composting strategies, cost/benefit analysis, etc.--all will make us more competitive with peer institutions. </a:t>
            </a:r>
            <a:endParaRPr/>
          </a:p>
        </p:txBody>
      </p:sp>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Zayne </a:t>
            </a:r>
            <a:endParaRPr/>
          </a:p>
          <a:p>
            <a:pPr marL="0" lvl="0" indent="0">
              <a:spcBef>
                <a:spcPts val="0"/>
              </a:spcBef>
              <a:spcAft>
                <a:spcPts val="0"/>
              </a:spcAft>
              <a:buNone/>
            </a:pPr>
            <a:endParaRPr/>
          </a:p>
          <a:p>
            <a:pPr marL="0" lvl="0" indent="0">
              <a:spcBef>
                <a:spcPts val="0"/>
              </a:spcBef>
              <a:spcAft>
                <a:spcPts val="0"/>
              </a:spcAft>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Student Volunteers- At zero waste events trash talkers are available to help people properly sort their waste. </a:t>
            </a:r>
            <a:endParaRPr/>
          </a:p>
          <a:p>
            <a:pPr marL="457200" lvl="0" indent="-317500">
              <a:spcBef>
                <a:spcPts val="0"/>
              </a:spcBef>
              <a:spcAft>
                <a:spcPts val="0"/>
              </a:spcAft>
              <a:buSzPts val="1400"/>
              <a:buChar char="-"/>
            </a:pPr>
            <a:r>
              <a:rPr lang="en-US"/>
              <a:t>Seeking support for zero waste efforts across campus</a:t>
            </a:r>
            <a:endParaRPr/>
          </a:p>
        </p:txBody>
      </p:sp>
      <p:sp>
        <p:nvSpPr>
          <p:cNvPr id="95" name="Shape 9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Zayne </a:t>
            </a: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Thank all of the Trustees for their time.</a:t>
            </a:r>
            <a:endParaRPr/>
          </a:p>
          <a:p>
            <a:pPr marL="0" lvl="0" indent="0">
              <a:spcBef>
                <a:spcPts val="0"/>
              </a:spcBef>
              <a:spcAft>
                <a:spcPts val="0"/>
              </a:spcAft>
              <a:buNone/>
            </a:pPr>
            <a:r>
              <a:rPr lang="en-US"/>
              <a:t>Specifically thank Trustee Sullivan again for making the arrangements</a:t>
            </a: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457200" y="2482850"/>
            <a:ext cx="8229600" cy="36433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ctrTitle"/>
          </p:nvPr>
        </p:nvSpPr>
        <p:spPr>
          <a:xfrm>
            <a:off x="457200" y="1473200"/>
            <a:ext cx="8229600" cy="83892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111F4B"/>
              </a:buClr>
              <a:buSzPts val="4800"/>
              <a:buFont typeface="Arial"/>
              <a:buNone/>
              <a:defRPr sz="4800" b="0" i="0" u="none" strike="noStrike" cap="none">
                <a:solidFill>
                  <a:srgbClr val="111F4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rot="5400000">
            <a:off x="2575424" y="161325"/>
            <a:ext cx="3993151"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ctrTitle"/>
          </p:nvPr>
        </p:nvSpPr>
        <p:spPr>
          <a:xfrm>
            <a:off x="457200" y="1473200"/>
            <a:ext cx="8229600" cy="79821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111F4B"/>
              </a:buClr>
              <a:buSzPts val="4800"/>
              <a:buFont typeface="Arial"/>
              <a:buNone/>
              <a:defRPr sz="4800" b="0" i="0" u="none" strike="noStrike" cap="none">
                <a:solidFill>
                  <a:srgbClr val="111F4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rot="5400000">
            <a:off x="888424" y="537587"/>
            <a:ext cx="5157352"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ctrTitle"/>
          </p:nvPr>
        </p:nvSpPr>
        <p:spPr>
          <a:xfrm rot="5400000">
            <a:off x="4978438" y="2543573"/>
            <a:ext cx="5157352" cy="200782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111F4B"/>
              </a:buClr>
              <a:buSzPts val="4800"/>
              <a:buFont typeface="Arial"/>
              <a:buNone/>
              <a:defRPr sz="4800" b="0" i="0" u="none" strike="noStrike" cap="none">
                <a:solidFill>
                  <a:srgbClr val="111F4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457200" y="1473200"/>
            <a:ext cx="8229600" cy="10096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111F4B"/>
              </a:buClr>
              <a:buSzPts val="4800"/>
              <a:buFont typeface="Arial"/>
              <a:buNone/>
              <a:defRPr sz="4800" b="0" i="0" u="none" strike="noStrike" cap="none">
                <a:solidFill>
                  <a:srgbClr val="111F4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2385391"/>
            <a:ext cx="4038600" cy="3899666"/>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4648200" y="2385390"/>
            <a:ext cx="4038600" cy="3899667"/>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ctrTitle"/>
          </p:nvPr>
        </p:nvSpPr>
        <p:spPr>
          <a:xfrm>
            <a:off x="457200" y="1473200"/>
            <a:ext cx="8229600" cy="81449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111F4B"/>
              </a:buClr>
              <a:buSzPts val="4800"/>
              <a:buFont typeface="Arial"/>
              <a:buNone/>
              <a:defRPr sz="4800" b="0" i="0" u="none" strike="noStrike" cap="none">
                <a:solidFill>
                  <a:srgbClr val="111F4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2238848"/>
            <a:ext cx="4040188" cy="553602"/>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2"/>
          </p:nvPr>
        </p:nvSpPr>
        <p:spPr>
          <a:xfrm>
            <a:off x="457200" y="2792450"/>
            <a:ext cx="4040188" cy="3455828"/>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3"/>
          </p:nvPr>
        </p:nvSpPr>
        <p:spPr>
          <a:xfrm>
            <a:off x="4645025" y="2238848"/>
            <a:ext cx="4041775" cy="553602"/>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4"/>
          </p:nvPr>
        </p:nvSpPr>
        <p:spPr>
          <a:xfrm>
            <a:off x="4645025" y="2792450"/>
            <a:ext cx="4041775" cy="3455827"/>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ctrTitle"/>
          </p:nvPr>
        </p:nvSpPr>
        <p:spPr>
          <a:xfrm>
            <a:off x="457200" y="1473200"/>
            <a:ext cx="8229600" cy="76564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111F4B"/>
              </a:buClr>
              <a:buSzPts val="4800"/>
              <a:buFont typeface="Arial"/>
              <a:buNone/>
              <a:defRPr sz="4800" b="0" i="0" u="none" strike="noStrike" cap="none">
                <a:solidFill>
                  <a:srgbClr val="111F4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457200" y="1473200"/>
            <a:ext cx="8229600" cy="81449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111F4B"/>
              </a:buClr>
              <a:buSzPts val="4800"/>
              <a:buFont typeface="Arial"/>
              <a:buNone/>
              <a:defRPr sz="4800" b="0" i="0" u="none" strike="noStrike" cap="none">
                <a:solidFill>
                  <a:srgbClr val="111F4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944386"/>
            <a:ext cx="3008313" cy="100951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Shape 34"/>
          <p:cNvSpPr txBox="1">
            <a:spLocks noGrp="1"/>
          </p:cNvSpPr>
          <p:nvPr>
            <p:ph type="body" idx="1"/>
          </p:nvPr>
        </p:nvSpPr>
        <p:spPr>
          <a:xfrm>
            <a:off x="3575050" y="944387"/>
            <a:ext cx="5111750" cy="5181776"/>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57200" y="1953904"/>
            <a:ext cx="3008313" cy="4172259"/>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a:spLocks noGrp="1"/>
          </p:cNvSpPr>
          <p:nvPr>
            <p:ph type="pic" idx="2"/>
          </p:nvPr>
        </p:nvSpPr>
        <p:spPr>
          <a:xfrm>
            <a:off x="1792288" y="960671"/>
            <a:ext cx="5486400" cy="3766904"/>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Haub-Power-Pt2.jpg"/>
          <p:cNvPicPr preferRelativeResize="0"/>
          <p:nvPr/>
        </p:nvPicPr>
        <p:blipFill rotWithShape="1">
          <a:blip r:embed="rId13">
            <a:alphaModFix/>
          </a:blip>
          <a:srcRect/>
          <a:stretch/>
        </p:blipFill>
        <p:spPr>
          <a:xfrm>
            <a:off x="-31545" y="-28494"/>
            <a:ext cx="9207090" cy="69149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09575" y="1399483"/>
            <a:ext cx="8675982" cy="1003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17365D"/>
              </a:buClr>
              <a:buSzPts val="4800"/>
              <a:buFont typeface="Arial"/>
              <a:buNone/>
            </a:pPr>
            <a:r>
              <a:rPr lang="en-US" sz="3600">
                <a:solidFill>
                  <a:srgbClr val="17365D"/>
                </a:solidFill>
              </a:rPr>
              <a:t>Zero Waste Initiative </a:t>
            </a:r>
            <a:endParaRPr sz="3600">
              <a:solidFill>
                <a:srgbClr val="17365D"/>
              </a:solidFill>
            </a:endParaRPr>
          </a:p>
          <a:p>
            <a:pPr marL="0" lvl="0" indent="0" algn="ctr" rtl="0">
              <a:spcBef>
                <a:spcPts val="0"/>
              </a:spcBef>
              <a:spcAft>
                <a:spcPts val="0"/>
              </a:spcAft>
              <a:buClr>
                <a:srgbClr val="17365D"/>
              </a:buClr>
              <a:buSzPts val="4800"/>
              <a:buFont typeface="Arial"/>
              <a:buNone/>
            </a:pPr>
            <a:r>
              <a:rPr lang="en-US" sz="3600">
                <a:solidFill>
                  <a:srgbClr val="17365D"/>
                </a:solidFill>
              </a:rPr>
              <a:t>Board of Trustees March 2018 Meeting</a:t>
            </a:r>
            <a:endParaRPr sz="3600">
              <a:solidFill>
                <a:srgbClr val="17365D"/>
              </a:solidFill>
            </a:endParaRPr>
          </a:p>
          <a:p>
            <a:pPr marL="0" lvl="0" indent="0" algn="ctr" rtl="0">
              <a:spcBef>
                <a:spcPts val="0"/>
              </a:spcBef>
              <a:spcAft>
                <a:spcPts val="0"/>
              </a:spcAft>
              <a:buClr>
                <a:srgbClr val="17365D"/>
              </a:buClr>
              <a:buSzPts val="4800"/>
              <a:buFont typeface="Arial"/>
              <a:buNone/>
            </a:pPr>
            <a:endParaRPr sz="3600">
              <a:solidFill>
                <a:srgbClr val="17365D"/>
              </a:solidFill>
            </a:endParaRPr>
          </a:p>
          <a:p>
            <a:pPr marL="0" lvl="0" indent="0" algn="ctr" rtl="0">
              <a:spcBef>
                <a:spcPts val="0"/>
              </a:spcBef>
              <a:spcAft>
                <a:spcPts val="0"/>
              </a:spcAft>
              <a:buClr>
                <a:srgbClr val="17365D"/>
              </a:buClr>
              <a:buSzPts val="4800"/>
              <a:buFont typeface="Arial"/>
              <a:buNone/>
            </a:pPr>
            <a:endParaRPr sz="3600">
              <a:solidFill>
                <a:srgbClr val="17365D"/>
              </a:solidFill>
            </a:endParaRPr>
          </a:p>
        </p:txBody>
      </p:sp>
      <p:sp>
        <p:nvSpPr>
          <p:cNvPr id="51" name="Shape 51"/>
          <p:cNvSpPr txBox="1"/>
          <p:nvPr/>
        </p:nvSpPr>
        <p:spPr>
          <a:xfrm>
            <a:off x="2159000" y="2402775"/>
            <a:ext cx="48261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sp>
        <p:nvSpPr>
          <p:cNvPr id="52" name="Shape 52"/>
          <p:cNvSpPr txBox="1"/>
          <p:nvPr/>
        </p:nvSpPr>
        <p:spPr>
          <a:xfrm>
            <a:off x="354753" y="1131636"/>
            <a:ext cx="4215541"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i="0" u="none" strike="noStrike" cap="none">
                <a:solidFill>
                  <a:srgbClr val="663300"/>
                </a:solidFill>
                <a:latin typeface="Arial"/>
                <a:ea typeface="Arial"/>
                <a:cs typeface="Arial"/>
                <a:sym typeface="Arial"/>
              </a:rPr>
              <a:t> </a:t>
            </a:r>
            <a:endParaRPr/>
          </a:p>
        </p:txBody>
      </p:sp>
      <p:sp>
        <p:nvSpPr>
          <p:cNvPr id="53" name="Shape 53"/>
          <p:cNvSpPr/>
          <p:nvPr/>
        </p:nvSpPr>
        <p:spPr>
          <a:xfrm>
            <a:off x="-121092" y="6065121"/>
            <a:ext cx="9386185" cy="822268"/>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 name="Shape 54" descr="BrandBar_New_flag_only.png"/>
          <p:cNvPicPr preferRelativeResize="0"/>
          <p:nvPr/>
        </p:nvPicPr>
        <p:blipFill rotWithShape="1">
          <a:blip r:embed="rId3">
            <a:alphaModFix/>
          </a:blip>
          <a:srcRect/>
          <a:stretch/>
        </p:blipFill>
        <p:spPr>
          <a:xfrm>
            <a:off x="-408368" y="5644400"/>
            <a:ext cx="9960737" cy="1553875"/>
          </a:xfrm>
          <a:prstGeom prst="rect">
            <a:avLst/>
          </a:prstGeom>
          <a:noFill/>
          <a:ln>
            <a:noFill/>
          </a:ln>
        </p:spPr>
      </p:pic>
      <p:sp>
        <p:nvSpPr>
          <p:cNvPr id="55" name="Shape 55"/>
          <p:cNvSpPr txBox="1"/>
          <p:nvPr/>
        </p:nvSpPr>
        <p:spPr>
          <a:xfrm>
            <a:off x="1079313" y="4942700"/>
            <a:ext cx="7336500" cy="855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a:solidFill>
                  <a:schemeClr val="dk2"/>
                </a:solidFill>
                <a:latin typeface="Georgia"/>
                <a:ea typeface="Georgia"/>
                <a:cs typeface="Georgia"/>
                <a:sym typeface="Georgia"/>
              </a:rPr>
              <a:t>Japheth Frauendienst- ASUW Haub School Senator </a:t>
            </a:r>
            <a:endParaRPr sz="1800">
              <a:solidFill>
                <a:schemeClr val="dk2"/>
              </a:solidFill>
              <a:latin typeface="Georgia"/>
              <a:ea typeface="Georgia"/>
              <a:cs typeface="Georgia"/>
              <a:sym typeface="Georgia"/>
            </a:endParaRPr>
          </a:p>
          <a:p>
            <a:pPr marL="0" lvl="0" indent="0" algn="ctr">
              <a:spcBef>
                <a:spcPts val="0"/>
              </a:spcBef>
              <a:spcAft>
                <a:spcPts val="0"/>
              </a:spcAft>
              <a:buNone/>
            </a:pPr>
            <a:r>
              <a:rPr lang="en-US" sz="1800">
                <a:solidFill>
                  <a:schemeClr val="dk2"/>
                </a:solidFill>
                <a:latin typeface="Georgia"/>
                <a:ea typeface="Georgia"/>
                <a:cs typeface="Georgia"/>
                <a:sym typeface="Georgia"/>
              </a:rPr>
              <a:t>Zayne Hebbler - Haub School Zero Waste Intern</a:t>
            </a:r>
            <a:endParaRPr sz="1800">
              <a:solidFill>
                <a:schemeClr val="dk2"/>
              </a:solidFill>
              <a:latin typeface="Georgia"/>
              <a:ea typeface="Georgia"/>
              <a:cs typeface="Georgia"/>
              <a:sym typeface="Georgia"/>
            </a:endParaRPr>
          </a:p>
        </p:txBody>
      </p:sp>
      <p:pic>
        <p:nvPicPr>
          <p:cNvPr id="56" name="Shape 56" descr="zero-waste-logo-final.jpg"/>
          <p:cNvPicPr preferRelativeResize="0"/>
          <p:nvPr/>
        </p:nvPicPr>
        <p:blipFill rotWithShape="1">
          <a:blip r:embed="rId4">
            <a:alphaModFix/>
          </a:blip>
          <a:srcRect t="7527"/>
          <a:stretch/>
        </p:blipFill>
        <p:spPr>
          <a:xfrm>
            <a:off x="3321887" y="2707263"/>
            <a:ext cx="2500213" cy="23119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55600" y="1316327"/>
            <a:ext cx="8072338" cy="100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17365D"/>
              </a:buClr>
              <a:buSzPts val="4800"/>
              <a:buFont typeface="Arial"/>
              <a:buNone/>
            </a:pPr>
            <a:r>
              <a:rPr lang="en-US" sz="4800" b="0" i="0" u="none" strike="noStrike" cap="none">
                <a:solidFill>
                  <a:srgbClr val="17365D"/>
                </a:solidFill>
                <a:latin typeface="Arial"/>
                <a:ea typeface="Arial"/>
                <a:cs typeface="Arial"/>
                <a:sym typeface="Arial"/>
              </a:rPr>
              <a:t>Zero Waste Background</a:t>
            </a:r>
            <a:endParaRPr/>
          </a:p>
        </p:txBody>
      </p:sp>
      <p:sp>
        <p:nvSpPr>
          <p:cNvPr id="63" name="Shape 63"/>
          <p:cNvSpPr txBox="1">
            <a:spLocks noGrp="1"/>
          </p:cNvSpPr>
          <p:nvPr>
            <p:ph type="body" idx="1"/>
          </p:nvPr>
        </p:nvSpPr>
        <p:spPr>
          <a:xfrm>
            <a:off x="594600" y="2319625"/>
            <a:ext cx="8145000" cy="3526371"/>
          </a:xfrm>
          <a:prstGeom prst="rect">
            <a:avLst/>
          </a:prstGeom>
          <a:noFill/>
          <a:ln>
            <a:noFill/>
          </a:ln>
        </p:spPr>
        <p:txBody>
          <a:bodyPr spcFirstLastPara="1" wrap="square" lIns="0" tIns="0" rIns="0" bIns="0" anchor="ctr" anchorCtr="0">
            <a:noAutofit/>
          </a:bodyPr>
          <a:lstStyle/>
          <a:p>
            <a:pPr marL="0" marR="0" lvl="0" indent="0" algn="l" rtl="0">
              <a:lnSpc>
                <a:spcPct val="150000"/>
              </a:lnSpc>
              <a:spcBef>
                <a:spcPts val="1500"/>
              </a:spcBef>
              <a:spcAft>
                <a:spcPts val="0"/>
              </a:spcAft>
              <a:buClr>
                <a:schemeClr val="dk1"/>
              </a:buClr>
              <a:buSzPts val="2000"/>
              <a:buFont typeface="Arial"/>
              <a:buNone/>
            </a:pPr>
            <a:r>
              <a:rPr lang="en-US" sz="2000" b="0" i="0" u="none" strike="noStrike" cap="none" dirty="0">
                <a:solidFill>
                  <a:schemeClr val="dk1"/>
                </a:solidFill>
                <a:latin typeface="Georgia"/>
                <a:ea typeface="Georgia"/>
                <a:cs typeface="Georgia"/>
                <a:sym typeface="Georgia"/>
              </a:rPr>
              <a:t>	</a:t>
            </a:r>
            <a:endParaRPr sz="2000" b="0" i="0" u="none" strike="noStrike" cap="none" dirty="0">
              <a:solidFill>
                <a:schemeClr val="dk1"/>
              </a:solidFill>
              <a:latin typeface="Georgia"/>
              <a:ea typeface="Georgia"/>
              <a:cs typeface="Georgia"/>
              <a:sym typeface="Georgia"/>
            </a:endParaRPr>
          </a:p>
          <a:p>
            <a:pPr marL="0" marR="0" lvl="0" indent="0" algn="l" rtl="0">
              <a:lnSpc>
                <a:spcPct val="150000"/>
              </a:lnSpc>
              <a:spcBef>
                <a:spcPts val="1500"/>
              </a:spcBef>
              <a:spcAft>
                <a:spcPts val="0"/>
              </a:spcAft>
              <a:buClr>
                <a:schemeClr val="dk1"/>
              </a:buClr>
              <a:buSzPts val="2000"/>
              <a:buFont typeface="Arial"/>
              <a:buNone/>
            </a:pPr>
            <a:r>
              <a:rPr lang="en-US" sz="2400" b="0" i="0" u="none" strike="noStrike" cap="none" dirty="0">
                <a:solidFill>
                  <a:schemeClr val="dk1"/>
                </a:solidFill>
                <a:latin typeface="Georgia"/>
                <a:ea typeface="Georgia"/>
                <a:cs typeface="Georgia"/>
                <a:sym typeface="Georgia"/>
              </a:rPr>
              <a:t>“Zero Waste is a </a:t>
            </a:r>
            <a:r>
              <a:rPr lang="en-US" sz="2400" b="1" i="0" u="none" strike="noStrike" cap="none" dirty="0">
                <a:solidFill>
                  <a:schemeClr val="dk1"/>
                </a:solidFill>
              </a:rPr>
              <a:t>goal</a:t>
            </a:r>
            <a:r>
              <a:rPr lang="en-US" sz="2400" b="0" i="0" u="none" strike="noStrike" cap="none" dirty="0">
                <a:solidFill>
                  <a:schemeClr val="dk1"/>
                </a:solidFill>
                <a:latin typeface="Georgia"/>
                <a:ea typeface="Georgia"/>
                <a:cs typeface="Georgia"/>
                <a:sym typeface="Georgia"/>
              </a:rPr>
              <a:t> that is ethical, economical, efficient and visionary, to guide people in changing their lifestyles and practices to emulate sustainable natural cycles, where all discarded materials are designed to become resources for others to use.</a:t>
            </a:r>
            <a:r>
              <a:rPr lang="en-US" sz="2400" dirty="0"/>
              <a:t>” </a:t>
            </a:r>
            <a:r>
              <a:rPr lang="en-US" sz="1400" b="0" i="0" u="none" strike="noStrike" cap="none" dirty="0">
                <a:solidFill>
                  <a:schemeClr val="dk1"/>
                </a:solidFill>
                <a:latin typeface="Georgia"/>
                <a:ea typeface="Georgia"/>
                <a:cs typeface="Georgia"/>
                <a:sym typeface="Georgia"/>
              </a:rPr>
              <a:t>- Zero Waste International Alliance</a:t>
            </a:r>
            <a:endParaRPr sz="1400" b="0" i="0" u="none" strike="noStrike" cap="none" dirty="0">
              <a:solidFill>
                <a:schemeClr val="dk1"/>
              </a:solidFill>
              <a:latin typeface="Georgia"/>
              <a:ea typeface="Georgia"/>
              <a:cs typeface="Georgia"/>
              <a:sym typeface="Georgia"/>
            </a:endParaRPr>
          </a:p>
          <a:p>
            <a:pPr marL="457200" marR="0" lvl="0" indent="-381000" algn="l" rtl="0">
              <a:lnSpc>
                <a:spcPct val="214285"/>
              </a:lnSpc>
              <a:spcBef>
                <a:spcPts val="1500"/>
              </a:spcBef>
              <a:spcAft>
                <a:spcPts val="0"/>
              </a:spcAft>
              <a:buSzPts val="2400"/>
              <a:buChar char="•"/>
            </a:pPr>
            <a:r>
              <a:rPr lang="en-US" sz="2400" dirty="0"/>
              <a:t>90% or greater diversion from the landfill</a:t>
            </a:r>
            <a:endParaRPr sz="2400" dirty="0"/>
          </a:p>
          <a:p>
            <a:pPr marL="914400" marR="0" lvl="1" indent="-381000" algn="l" rtl="0">
              <a:lnSpc>
                <a:spcPct val="214285"/>
              </a:lnSpc>
              <a:spcBef>
                <a:spcPts val="0"/>
              </a:spcBef>
              <a:spcAft>
                <a:spcPts val="0"/>
              </a:spcAft>
              <a:buSzPts val="2400"/>
              <a:buChar char="–"/>
            </a:pPr>
            <a:r>
              <a:rPr lang="en-US" sz="2400" dirty="0"/>
              <a:t>Recycling, compost, reuse, and  waste reduction</a:t>
            </a:r>
            <a:endParaRPr sz="2400" dirty="0"/>
          </a:p>
          <a:p>
            <a:pPr marL="0" marR="0" lvl="0" indent="0" algn="l" rtl="0">
              <a:lnSpc>
                <a:spcPct val="214285"/>
              </a:lnSpc>
              <a:spcBef>
                <a:spcPts val="1500"/>
              </a:spcBef>
              <a:spcAft>
                <a:spcPts val="0"/>
              </a:spcAft>
              <a:buClr>
                <a:schemeClr val="dk1"/>
              </a:buClr>
              <a:buSzPts val="1400"/>
              <a:buFont typeface="Arial"/>
              <a:buNone/>
            </a:pPr>
            <a:endParaRPr sz="14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298950" y="1943600"/>
            <a:ext cx="8511000" cy="3337500"/>
          </a:xfrm>
          <a:prstGeom prst="rect">
            <a:avLst/>
          </a:prstGeom>
          <a:noFill/>
          <a:ln>
            <a:noFill/>
          </a:ln>
        </p:spPr>
        <p:txBody>
          <a:bodyPr spcFirstLastPara="1" wrap="square" lIns="91425" tIns="45700" rIns="91425" bIns="45700" anchor="t" anchorCtr="0">
            <a:noAutofit/>
          </a:bodyPr>
          <a:lstStyle/>
          <a:p>
            <a:pPr marL="457200" lvl="0" indent="-342900" rtl="0">
              <a:lnSpc>
                <a:spcPct val="150000"/>
              </a:lnSpc>
              <a:spcBef>
                <a:spcPts val="400"/>
              </a:spcBef>
              <a:spcAft>
                <a:spcPts val="0"/>
              </a:spcAft>
              <a:buSzPts val="1800"/>
              <a:buChar char="•"/>
            </a:pPr>
            <a:r>
              <a:rPr lang="en-US" sz="1800"/>
              <a:t>Shepard Symposium on Social Justice 2016; 2017; 2018</a:t>
            </a:r>
            <a:endParaRPr sz="1800"/>
          </a:p>
          <a:p>
            <a:pPr marL="457200" lvl="0" indent="-342900" rtl="0">
              <a:lnSpc>
                <a:spcPct val="150000"/>
              </a:lnSpc>
              <a:spcBef>
                <a:spcPts val="0"/>
              </a:spcBef>
              <a:spcAft>
                <a:spcPts val="0"/>
              </a:spcAft>
              <a:buSzPts val="1800"/>
              <a:buChar char="•"/>
            </a:pPr>
            <a:r>
              <a:rPr lang="en-US" sz="1800"/>
              <a:t>Spring 2017 Haub School Board Meeting</a:t>
            </a:r>
            <a:endParaRPr sz="1800"/>
          </a:p>
          <a:p>
            <a:pPr marL="457200" lvl="0" indent="-342900" rtl="0">
              <a:lnSpc>
                <a:spcPct val="150000"/>
              </a:lnSpc>
              <a:spcBef>
                <a:spcPts val="0"/>
              </a:spcBef>
              <a:spcAft>
                <a:spcPts val="0"/>
              </a:spcAft>
              <a:buSzPts val="1800"/>
              <a:buChar char="•"/>
            </a:pPr>
            <a:r>
              <a:rPr lang="en-US" sz="1800"/>
              <a:t>Conservation Cowboys waste-less basketball game and football games</a:t>
            </a:r>
            <a:endParaRPr sz="1800"/>
          </a:p>
          <a:p>
            <a:pPr marL="457200" lvl="0" indent="-342900" rtl="0">
              <a:lnSpc>
                <a:spcPct val="150000"/>
              </a:lnSpc>
              <a:spcBef>
                <a:spcPts val="0"/>
              </a:spcBef>
              <a:spcAft>
                <a:spcPts val="0"/>
              </a:spcAft>
              <a:buSzPts val="1800"/>
              <a:buChar char="•"/>
            </a:pPr>
            <a:r>
              <a:rPr lang="en-US" sz="1800"/>
              <a:t>Sustainability Coalition  and Campus Sustainability Committee support</a:t>
            </a:r>
            <a:endParaRPr sz="1800"/>
          </a:p>
          <a:p>
            <a:pPr marL="457200" lvl="0" indent="0" rtl="0">
              <a:lnSpc>
                <a:spcPct val="115000"/>
              </a:lnSpc>
              <a:spcBef>
                <a:spcPts val="600"/>
              </a:spcBef>
              <a:spcAft>
                <a:spcPts val="0"/>
              </a:spcAft>
              <a:buNone/>
            </a:pPr>
            <a:endParaRPr sz="1600"/>
          </a:p>
          <a:p>
            <a:pPr marL="0" lvl="0" indent="0" rtl="0">
              <a:lnSpc>
                <a:spcPct val="115000"/>
              </a:lnSpc>
              <a:spcBef>
                <a:spcPts val="600"/>
              </a:spcBef>
              <a:spcAft>
                <a:spcPts val="0"/>
              </a:spcAft>
              <a:buNone/>
            </a:pPr>
            <a:endParaRPr sz="2000"/>
          </a:p>
          <a:p>
            <a:pPr marL="0" marR="0" lvl="0" indent="0" algn="l" rtl="0">
              <a:spcBef>
                <a:spcPts val="640"/>
              </a:spcBef>
              <a:spcAft>
                <a:spcPts val="0"/>
              </a:spcAft>
              <a:buClr>
                <a:schemeClr val="dk1"/>
              </a:buClr>
              <a:buSzPts val="3200"/>
              <a:buFont typeface="Arial"/>
              <a:buNone/>
            </a:pP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Georgia"/>
              <a:ea typeface="Georgia"/>
              <a:cs typeface="Georgia"/>
              <a:sym typeface="Georgia"/>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Georgia"/>
              <a:ea typeface="Georgia"/>
              <a:cs typeface="Georgia"/>
              <a:sym typeface="Georgia"/>
            </a:endParaRPr>
          </a:p>
        </p:txBody>
      </p:sp>
      <p:sp>
        <p:nvSpPr>
          <p:cNvPr id="69" name="Shape 69"/>
          <p:cNvSpPr txBox="1">
            <a:spLocks noGrp="1"/>
          </p:cNvSpPr>
          <p:nvPr>
            <p:ph type="ctrTitle"/>
          </p:nvPr>
        </p:nvSpPr>
        <p:spPr>
          <a:xfrm>
            <a:off x="408355" y="939800"/>
            <a:ext cx="8229600" cy="83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11F4B"/>
              </a:buClr>
              <a:buSzPts val="4800"/>
              <a:buFont typeface="Arial"/>
              <a:buNone/>
            </a:pPr>
            <a:r>
              <a:rPr lang="en-US"/>
              <a:t>History of Zero Waste at UW</a:t>
            </a:r>
            <a:endParaRPr/>
          </a:p>
        </p:txBody>
      </p:sp>
      <p:pic>
        <p:nvPicPr>
          <p:cNvPr id="70" name="Shape 70"/>
          <p:cNvPicPr preferRelativeResize="0"/>
          <p:nvPr/>
        </p:nvPicPr>
        <p:blipFill>
          <a:blip r:embed="rId3">
            <a:alphaModFix/>
          </a:blip>
          <a:stretch>
            <a:fillRect/>
          </a:stretch>
        </p:blipFill>
        <p:spPr>
          <a:xfrm>
            <a:off x="2639625" y="3780700"/>
            <a:ext cx="3877432" cy="25849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233050" y="1575800"/>
            <a:ext cx="8813100" cy="3195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a:p>
          <a:p>
            <a:pPr marL="0" lvl="0" indent="0" rtl="0">
              <a:lnSpc>
                <a:spcPct val="115000"/>
              </a:lnSpc>
              <a:spcBef>
                <a:spcPts val="320"/>
              </a:spcBef>
              <a:spcAft>
                <a:spcPts val="0"/>
              </a:spcAft>
              <a:buNone/>
            </a:pPr>
            <a:endParaRPr sz="1600"/>
          </a:p>
          <a:p>
            <a:pPr marL="0" marR="0" lvl="0" indent="0" algn="l" rtl="0">
              <a:lnSpc>
                <a:spcPct val="115000"/>
              </a:lnSpc>
              <a:spcBef>
                <a:spcPts val="320"/>
              </a:spcBef>
              <a:spcAft>
                <a:spcPts val="0"/>
              </a:spcAft>
              <a:buNone/>
            </a:pPr>
            <a:endParaRPr sz="1600"/>
          </a:p>
          <a:p>
            <a:pPr marL="0" marR="0" lvl="0" indent="0" algn="l" rtl="0">
              <a:lnSpc>
                <a:spcPct val="115000"/>
              </a:lnSpc>
              <a:spcBef>
                <a:spcPts val="320"/>
              </a:spcBef>
              <a:spcAft>
                <a:spcPts val="0"/>
              </a:spcAft>
              <a:buNone/>
            </a:pPr>
            <a:endParaRPr sz="2000"/>
          </a:p>
          <a:p>
            <a:pPr marL="0" marR="0" lvl="0" indent="0" algn="l" rtl="0">
              <a:lnSpc>
                <a:spcPct val="115000"/>
              </a:lnSpc>
              <a:spcBef>
                <a:spcPts val="320"/>
              </a:spcBef>
              <a:spcAft>
                <a:spcPts val="0"/>
              </a:spcAft>
              <a:buNone/>
            </a:pPr>
            <a:endParaRPr sz="2000"/>
          </a:p>
          <a:p>
            <a:pPr marL="0" marR="0" lvl="0" indent="0" algn="l" rtl="0">
              <a:lnSpc>
                <a:spcPct val="115000"/>
              </a:lnSpc>
              <a:spcBef>
                <a:spcPts val="320"/>
              </a:spcBef>
              <a:spcAft>
                <a:spcPts val="0"/>
              </a:spcAft>
              <a:buNone/>
            </a:pPr>
            <a:endParaRPr sz="2000"/>
          </a:p>
          <a:p>
            <a:pPr marL="0" marR="0" lvl="0" indent="0" algn="l" rtl="0">
              <a:lnSpc>
                <a:spcPct val="115000"/>
              </a:lnSpc>
              <a:spcBef>
                <a:spcPts val="320"/>
              </a:spcBef>
              <a:spcAft>
                <a:spcPts val="0"/>
              </a:spcAft>
              <a:buNone/>
            </a:pPr>
            <a:endParaRPr sz="2000"/>
          </a:p>
          <a:p>
            <a:pPr marL="0" marR="0" lvl="0" indent="0" algn="l" rtl="0">
              <a:lnSpc>
                <a:spcPct val="115000"/>
              </a:lnSpc>
              <a:spcBef>
                <a:spcPts val="320"/>
              </a:spcBef>
              <a:spcAft>
                <a:spcPts val="0"/>
              </a:spcAft>
              <a:buNone/>
            </a:pPr>
            <a:endParaRPr sz="600"/>
          </a:p>
          <a:p>
            <a:pPr marL="0" marR="0" lvl="0" indent="0" algn="l" rtl="0">
              <a:lnSpc>
                <a:spcPct val="115000"/>
              </a:lnSpc>
              <a:spcBef>
                <a:spcPts val="320"/>
              </a:spcBef>
              <a:spcAft>
                <a:spcPts val="0"/>
              </a:spcAft>
              <a:buNone/>
            </a:pPr>
            <a:r>
              <a:rPr lang="en-US" sz="2000"/>
              <a:t>Including everyday operations and events in the Kendall House</a:t>
            </a:r>
            <a:endParaRPr sz="2000"/>
          </a:p>
          <a:p>
            <a:pPr marL="457200" marR="0" lvl="0" indent="-330200" algn="l" rtl="0">
              <a:lnSpc>
                <a:spcPct val="115000"/>
              </a:lnSpc>
              <a:spcBef>
                <a:spcPts val="320"/>
              </a:spcBef>
              <a:spcAft>
                <a:spcPts val="0"/>
              </a:spcAft>
              <a:buSzPts val="1600"/>
              <a:buChar char="●"/>
            </a:pPr>
            <a:r>
              <a:rPr lang="en-US" sz="1600"/>
              <a:t>Reusable utensils and dishware </a:t>
            </a:r>
            <a:endParaRPr sz="1600"/>
          </a:p>
          <a:p>
            <a:pPr marL="457200" marR="0" lvl="0" indent="-330200" algn="l" rtl="0">
              <a:lnSpc>
                <a:spcPct val="115000"/>
              </a:lnSpc>
              <a:spcBef>
                <a:spcPts val="0"/>
              </a:spcBef>
              <a:spcAft>
                <a:spcPts val="0"/>
              </a:spcAft>
              <a:buSzPts val="1600"/>
              <a:buChar char="●"/>
            </a:pPr>
            <a:r>
              <a:rPr lang="en-US" sz="1600"/>
              <a:t>Dishwasher installation</a:t>
            </a:r>
            <a:endParaRPr sz="1600"/>
          </a:p>
          <a:p>
            <a:pPr marL="457200" marR="0" lvl="0" indent="-330200" algn="l" rtl="0">
              <a:lnSpc>
                <a:spcPct val="115000"/>
              </a:lnSpc>
              <a:spcBef>
                <a:spcPts val="0"/>
              </a:spcBef>
              <a:spcAft>
                <a:spcPts val="0"/>
              </a:spcAft>
              <a:buSzPts val="1600"/>
              <a:buChar char="●"/>
            </a:pPr>
            <a:r>
              <a:rPr lang="en-US" sz="1600"/>
              <a:t>Weekly waste tracking</a:t>
            </a:r>
            <a:endParaRPr sz="1600"/>
          </a:p>
          <a:p>
            <a:pPr marL="457200" marR="0" lvl="0" indent="-330200" algn="l" rtl="0">
              <a:lnSpc>
                <a:spcPct val="115000"/>
              </a:lnSpc>
              <a:spcBef>
                <a:spcPts val="0"/>
              </a:spcBef>
              <a:spcAft>
                <a:spcPts val="0"/>
              </a:spcAft>
              <a:buSzPts val="1600"/>
              <a:buChar char="●"/>
            </a:pPr>
            <a:r>
              <a:rPr lang="en-US" sz="1600"/>
              <a:t>Internal post consumer composting</a:t>
            </a:r>
            <a:endParaRPr sz="1600"/>
          </a:p>
          <a:p>
            <a:pPr marL="0" marR="0" lvl="0" indent="0" algn="l" rtl="0">
              <a:spcBef>
                <a:spcPts val="320"/>
              </a:spcBef>
              <a:spcAft>
                <a:spcPts val="0"/>
              </a:spcAft>
              <a:buNone/>
            </a:pPr>
            <a:endParaRPr sz="1600"/>
          </a:p>
          <a:p>
            <a:pPr marL="0" marR="0" lvl="0" indent="0" algn="l" rtl="0">
              <a:spcBef>
                <a:spcPts val="320"/>
              </a:spcBef>
              <a:spcAft>
                <a:spcPts val="0"/>
              </a:spcAft>
              <a:buNone/>
            </a:pPr>
            <a:endParaRPr sz="1600">
              <a:highlight>
                <a:srgbClr val="FFFF00"/>
              </a:highlight>
            </a:endParaRPr>
          </a:p>
        </p:txBody>
      </p:sp>
      <p:sp>
        <p:nvSpPr>
          <p:cNvPr id="76" name="Shape 76"/>
          <p:cNvSpPr txBox="1">
            <a:spLocks noGrp="1"/>
          </p:cNvSpPr>
          <p:nvPr>
            <p:ph type="ctrTitle"/>
          </p:nvPr>
        </p:nvSpPr>
        <p:spPr>
          <a:xfrm>
            <a:off x="9" y="639721"/>
            <a:ext cx="8229600" cy="83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11F4B"/>
              </a:buClr>
              <a:buSzPts val="4800"/>
              <a:buFont typeface="Arial"/>
              <a:buNone/>
            </a:pPr>
            <a:r>
              <a:rPr lang="en-US"/>
              <a:t>Haub School AY 17-18 Pilot</a:t>
            </a:r>
            <a:endParaRPr/>
          </a:p>
        </p:txBody>
      </p:sp>
      <p:graphicFrame>
        <p:nvGraphicFramePr>
          <p:cNvPr id="77" name="Shape 77"/>
          <p:cNvGraphicFramePr/>
          <p:nvPr/>
        </p:nvGraphicFramePr>
        <p:xfrm>
          <a:off x="233050" y="1575800"/>
          <a:ext cx="6920700" cy="2922575"/>
        </p:xfrm>
        <a:graphic>
          <a:graphicData uri="http://schemas.openxmlformats.org/drawingml/2006/table">
            <a:tbl>
              <a:tblPr>
                <a:noFill/>
                <a:tableStyleId>{BBDFB5FC-C8F9-40F1-A06B-9C9A5D699411}</a:tableStyleId>
              </a:tblPr>
              <a:tblGrid>
                <a:gridCol w="1153450"/>
                <a:gridCol w="1153450"/>
                <a:gridCol w="1153450"/>
                <a:gridCol w="1153450"/>
                <a:gridCol w="1153450"/>
                <a:gridCol w="1153450"/>
              </a:tblGrid>
              <a:tr h="480200">
                <a:tc>
                  <a:txBody>
                    <a:bodyPr/>
                    <a:lstStyle/>
                    <a:p>
                      <a:pPr marL="0" lvl="0" indent="0" rtl="0">
                        <a:spcBef>
                          <a:spcPts val="0"/>
                        </a:spcBef>
                        <a:spcAft>
                          <a:spcPts val="0"/>
                        </a:spcAft>
                        <a:buNone/>
                      </a:pPr>
                      <a:r>
                        <a:rPr lang="en-US" sz="1000"/>
                        <a:t> Event</a:t>
                      </a:r>
                      <a:endParaRPr sz="1000"/>
                    </a:p>
                  </a:txBody>
                  <a:tcPr marL="91425" marR="91425" marT="91425" marB="91425"/>
                </a:tc>
                <a:tc>
                  <a:txBody>
                    <a:bodyPr/>
                    <a:lstStyle/>
                    <a:p>
                      <a:pPr marL="0" lvl="0" indent="0">
                        <a:spcBef>
                          <a:spcPts val="0"/>
                        </a:spcBef>
                        <a:spcAft>
                          <a:spcPts val="0"/>
                        </a:spcAft>
                        <a:buNone/>
                      </a:pPr>
                      <a:r>
                        <a:rPr lang="en-US" sz="1000"/>
                        <a:t>Attendance</a:t>
                      </a:r>
                      <a:endParaRPr sz="1000"/>
                    </a:p>
                  </a:txBody>
                  <a:tcPr marL="91425" marR="91425" marT="91425" marB="91425"/>
                </a:tc>
                <a:tc>
                  <a:txBody>
                    <a:bodyPr/>
                    <a:lstStyle/>
                    <a:p>
                      <a:pPr marL="0" lvl="0" indent="0">
                        <a:spcBef>
                          <a:spcPts val="0"/>
                        </a:spcBef>
                        <a:spcAft>
                          <a:spcPts val="0"/>
                        </a:spcAft>
                        <a:buNone/>
                      </a:pPr>
                      <a:r>
                        <a:rPr lang="en-US" sz="1000"/>
                        <a:t>Weight of Compost</a:t>
                      </a:r>
                      <a:endParaRPr sz="1000"/>
                    </a:p>
                  </a:txBody>
                  <a:tcPr marL="91425" marR="91425" marT="91425" marB="91425"/>
                </a:tc>
                <a:tc>
                  <a:txBody>
                    <a:bodyPr/>
                    <a:lstStyle/>
                    <a:p>
                      <a:pPr marL="0" lvl="0" indent="0">
                        <a:spcBef>
                          <a:spcPts val="0"/>
                        </a:spcBef>
                        <a:spcAft>
                          <a:spcPts val="0"/>
                        </a:spcAft>
                        <a:buNone/>
                      </a:pPr>
                      <a:r>
                        <a:rPr lang="en-US" sz="1000"/>
                        <a:t>Weight of Recycling</a:t>
                      </a:r>
                      <a:endParaRPr sz="1000"/>
                    </a:p>
                  </a:txBody>
                  <a:tcPr marL="91425" marR="91425" marT="91425" marB="91425"/>
                </a:tc>
                <a:tc>
                  <a:txBody>
                    <a:bodyPr/>
                    <a:lstStyle/>
                    <a:p>
                      <a:pPr marL="0" lvl="0" indent="0">
                        <a:spcBef>
                          <a:spcPts val="0"/>
                        </a:spcBef>
                        <a:spcAft>
                          <a:spcPts val="0"/>
                        </a:spcAft>
                        <a:buNone/>
                      </a:pPr>
                      <a:r>
                        <a:rPr lang="en-US" sz="1000"/>
                        <a:t>Weight of Landfill Materials</a:t>
                      </a:r>
                      <a:endParaRPr sz="1000"/>
                    </a:p>
                  </a:txBody>
                  <a:tcPr marL="91425" marR="91425" marT="91425" marB="91425"/>
                </a:tc>
                <a:tc>
                  <a:txBody>
                    <a:bodyPr/>
                    <a:lstStyle/>
                    <a:p>
                      <a:pPr marL="0" lvl="0" indent="0" rtl="0">
                        <a:spcBef>
                          <a:spcPts val="0"/>
                        </a:spcBef>
                        <a:spcAft>
                          <a:spcPts val="0"/>
                        </a:spcAft>
                        <a:buNone/>
                      </a:pPr>
                      <a:r>
                        <a:rPr lang="en-US" sz="1000" b="1"/>
                        <a:t>Diversion Rate</a:t>
                      </a:r>
                      <a:endParaRPr sz="1000" b="1"/>
                    </a:p>
                  </a:txBody>
                  <a:tcPr marL="91425" marR="91425" marT="91425" marB="91425"/>
                </a:tc>
              </a:tr>
              <a:tr h="484325">
                <a:tc>
                  <a:txBody>
                    <a:bodyPr/>
                    <a:lstStyle/>
                    <a:p>
                      <a:pPr marL="0" lvl="0" indent="0" rtl="0">
                        <a:spcBef>
                          <a:spcPts val="0"/>
                        </a:spcBef>
                        <a:spcAft>
                          <a:spcPts val="0"/>
                        </a:spcAft>
                        <a:buNone/>
                      </a:pPr>
                      <a:r>
                        <a:rPr lang="en-US" sz="1000"/>
                        <a:t>Pancake Breakfast</a:t>
                      </a:r>
                      <a:endParaRPr sz="1000"/>
                    </a:p>
                  </a:txBody>
                  <a:tcPr marL="91425" marR="91425" marT="91425" marB="91425"/>
                </a:tc>
                <a:tc>
                  <a:txBody>
                    <a:bodyPr/>
                    <a:lstStyle/>
                    <a:p>
                      <a:pPr marL="0" lvl="0" indent="0">
                        <a:spcBef>
                          <a:spcPts val="0"/>
                        </a:spcBef>
                        <a:spcAft>
                          <a:spcPts val="0"/>
                        </a:spcAft>
                        <a:buNone/>
                      </a:pPr>
                      <a:r>
                        <a:rPr lang="en-US" sz="1000"/>
                        <a:t>70</a:t>
                      </a:r>
                      <a:endParaRPr sz="1000"/>
                    </a:p>
                  </a:txBody>
                  <a:tcPr marL="91425" marR="91425" marT="91425" marB="91425"/>
                </a:tc>
                <a:tc>
                  <a:txBody>
                    <a:bodyPr/>
                    <a:lstStyle/>
                    <a:p>
                      <a:pPr marL="0" lvl="0" indent="0">
                        <a:spcBef>
                          <a:spcPts val="0"/>
                        </a:spcBef>
                        <a:spcAft>
                          <a:spcPts val="0"/>
                        </a:spcAft>
                        <a:buNone/>
                      </a:pPr>
                      <a:r>
                        <a:rPr lang="en-US" sz="1000"/>
                        <a:t>4lbs</a:t>
                      </a:r>
                      <a:endParaRPr sz="1000"/>
                    </a:p>
                  </a:txBody>
                  <a:tcPr marL="91425" marR="91425" marT="91425" marB="91425"/>
                </a:tc>
                <a:tc>
                  <a:txBody>
                    <a:bodyPr/>
                    <a:lstStyle/>
                    <a:p>
                      <a:pPr marL="0" lvl="0" indent="0">
                        <a:spcBef>
                          <a:spcPts val="0"/>
                        </a:spcBef>
                        <a:spcAft>
                          <a:spcPts val="0"/>
                        </a:spcAft>
                        <a:buNone/>
                      </a:pPr>
                      <a:r>
                        <a:rPr lang="en-US" sz="1000"/>
                        <a:t>2oz</a:t>
                      </a:r>
                      <a:endParaRPr sz="1000"/>
                    </a:p>
                  </a:txBody>
                  <a:tcPr marL="91425" marR="91425" marT="91425" marB="91425"/>
                </a:tc>
                <a:tc>
                  <a:txBody>
                    <a:bodyPr/>
                    <a:lstStyle/>
                    <a:p>
                      <a:pPr marL="0" lvl="0" indent="0">
                        <a:spcBef>
                          <a:spcPts val="0"/>
                        </a:spcBef>
                        <a:spcAft>
                          <a:spcPts val="0"/>
                        </a:spcAft>
                        <a:buNone/>
                      </a:pPr>
                      <a:r>
                        <a:rPr lang="en-US" sz="1000"/>
                        <a:t>8oz</a:t>
                      </a:r>
                      <a:endParaRPr sz="1000"/>
                    </a:p>
                  </a:txBody>
                  <a:tcPr marL="91425" marR="91425" marT="91425" marB="91425"/>
                </a:tc>
                <a:tc>
                  <a:txBody>
                    <a:bodyPr/>
                    <a:lstStyle/>
                    <a:p>
                      <a:pPr marL="0" lvl="0" indent="0" rtl="0">
                        <a:spcBef>
                          <a:spcPts val="0"/>
                        </a:spcBef>
                        <a:spcAft>
                          <a:spcPts val="0"/>
                        </a:spcAft>
                        <a:buNone/>
                      </a:pPr>
                      <a:r>
                        <a:rPr lang="en-US" sz="1000" b="1"/>
                        <a:t>89%</a:t>
                      </a:r>
                      <a:endParaRPr sz="1000" b="1"/>
                    </a:p>
                  </a:txBody>
                  <a:tcPr marL="91425" marR="91425" marT="91425" marB="91425"/>
                </a:tc>
              </a:tr>
              <a:tr h="484325">
                <a:tc>
                  <a:txBody>
                    <a:bodyPr/>
                    <a:lstStyle/>
                    <a:p>
                      <a:pPr marL="0" lvl="0" indent="0" rtl="0">
                        <a:spcBef>
                          <a:spcPts val="0"/>
                        </a:spcBef>
                        <a:spcAft>
                          <a:spcPts val="0"/>
                        </a:spcAft>
                        <a:buNone/>
                      </a:pPr>
                      <a:r>
                        <a:rPr lang="en-US" sz="1000"/>
                        <a:t>Telluride Mountainfilm</a:t>
                      </a:r>
                      <a:endParaRPr sz="1000"/>
                    </a:p>
                  </a:txBody>
                  <a:tcPr marL="91425" marR="91425" marT="91425" marB="91425"/>
                </a:tc>
                <a:tc>
                  <a:txBody>
                    <a:bodyPr/>
                    <a:lstStyle/>
                    <a:p>
                      <a:pPr marL="0" lvl="0" indent="0">
                        <a:spcBef>
                          <a:spcPts val="0"/>
                        </a:spcBef>
                        <a:spcAft>
                          <a:spcPts val="0"/>
                        </a:spcAft>
                        <a:buNone/>
                      </a:pPr>
                      <a:r>
                        <a:rPr lang="en-US" sz="1000"/>
                        <a:t>1300</a:t>
                      </a:r>
                      <a:endParaRPr sz="1000"/>
                    </a:p>
                  </a:txBody>
                  <a:tcPr marL="91425" marR="91425" marT="91425" marB="91425"/>
                </a:tc>
                <a:tc>
                  <a:txBody>
                    <a:bodyPr/>
                    <a:lstStyle/>
                    <a:p>
                      <a:pPr marL="0" lvl="0" indent="0">
                        <a:spcBef>
                          <a:spcPts val="0"/>
                        </a:spcBef>
                        <a:spcAft>
                          <a:spcPts val="0"/>
                        </a:spcAft>
                        <a:buNone/>
                      </a:pPr>
                      <a:r>
                        <a:rPr lang="en-US" sz="1000"/>
                        <a:t>0oz</a:t>
                      </a:r>
                      <a:endParaRPr sz="1000"/>
                    </a:p>
                  </a:txBody>
                  <a:tcPr marL="91425" marR="91425" marT="91425" marB="91425"/>
                </a:tc>
                <a:tc>
                  <a:txBody>
                    <a:bodyPr/>
                    <a:lstStyle/>
                    <a:p>
                      <a:pPr marL="0" lvl="0" indent="0">
                        <a:spcBef>
                          <a:spcPts val="0"/>
                        </a:spcBef>
                        <a:spcAft>
                          <a:spcPts val="0"/>
                        </a:spcAft>
                        <a:buNone/>
                      </a:pPr>
                      <a:r>
                        <a:rPr lang="en-US" sz="1000"/>
                        <a:t>30.2lbs</a:t>
                      </a:r>
                      <a:endParaRPr sz="1000"/>
                    </a:p>
                  </a:txBody>
                  <a:tcPr marL="91425" marR="91425" marT="91425" marB="91425"/>
                </a:tc>
                <a:tc>
                  <a:txBody>
                    <a:bodyPr/>
                    <a:lstStyle/>
                    <a:p>
                      <a:pPr marL="0" lvl="0" indent="0">
                        <a:spcBef>
                          <a:spcPts val="0"/>
                        </a:spcBef>
                        <a:spcAft>
                          <a:spcPts val="0"/>
                        </a:spcAft>
                        <a:buNone/>
                      </a:pPr>
                      <a:r>
                        <a:rPr lang="en-US" sz="1000"/>
                        <a:t>4.8lbs</a:t>
                      </a:r>
                      <a:endParaRPr sz="1000"/>
                    </a:p>
                  </a:txBody>
                  <a:tcPr marL="91425" marR="91425" marT="91425" marB="91425"/>
                </a:tc>
                <a:tc>
                  <a:txBody>
                    <a:bodyPr/>
                    <a:lstStyle/>
                    <a:p>
                      <a:pPr marL="0" lvl="0" indent="0">
                        <a:spcBef>
                          <a:spcPts val="0"/>
                        </a:spcBef>
                        <a:spcAft>
                          <a:spcPts val="0"/>
                        </a:spcAft>
                        <a:buNone/>
                      </a:pPr>
                      <a:r>
                        <a:rPr lang="en-US" sz="1000" b="1"/>
                        <a:t>87%</a:t>
                      </a:r>
                      <a:endParaRPr sz="1000" b="1"/>
                    </a:p>
                    <a:p>
                      <a:pPr marL="0" lvl="0" indent="0" rtl="0">
                        <a:spcBef>
                          <a:spcPts val="0"/>
                        </a:spcBef>
                        <a:spcAft>
                          <a:spcPts val="0"/>
                        </a:spcAft>
                        <a:buNone/>
                      </a:pPr>
                      <a:endParaRPr sz="1000" b="1"/>
                    </a:p>
                  </a:txBody>
                  <a:tcPr marL="91425" marR="91425" marT="91425" marB="91425"/>
                </a:tc>
              </a:tr>
              <a:tr h="484325">
                <a:tc>
                  <a:txBody>
                    <a:bodyPr/>
                    <a:lstStyle/>
                    <a:p>
                      <a:pPr marL="0" lvl="0" indent="0" rtl="0">
                        <a:spcBef>
                          <a:spcPts val="0"/>
                        </a:spcBef>
                        <a:spcAft>
                          <a:spcPts val="0"/>
                        </a:spcAft>
                        <a:buNone/>
                      </a:pPr>
                      <a:r>
                        <a:rPr lang="en-US" sz="1000"/>
                        <a:t>Joe Riis Migration Talk</a:t>
                      </a:r>
                      <a:endParaRPr sz="1000"/>
                    </a:p>
                  </a:txBody>
                  <a:tcPr marL="91425" marR="91425" marT="91425" marB="91425"/>
                </a:tc>
                <a:tc>
                  <a:txBody>
                    <a:bodyPr/>
                    <a:lstStyle/>
                    <a:p>
                      <a:pPr marL="0" lvl="0" indent="0">
                        <a:spcBef>
                          <a:spcPts val="0"/>
                        </a:spcBef>
                        <a:spcAft>
                          <a:spcPts val="0"/>
                        </a:spcAft>
                        <a:buNone/>
                      </a:pPr>
                      <a:r>
                        <a:rPr lang="en-US" sz="1000"/>
                        <a:t>600</a:t>
                      </a:r>
                      <a:endParaRPr sz="1000"/>
                    </a:p>
                  </a:txBody>
                  <a:tcPr marL="91425" marR="91425" marT="91425" marB="91425"/>
                </a:tc>
                <a:tc>
                  <a:txBody>
                    <a:bodyPr/>
                    <a:lstStyle/>
                    <a:p>
                      <a:pPr marL="0" lvl="0" indent="0">
                        <a:spcBef>
                          <a:spcPts val="0"/>
                        </a:spcBef>
                        <a:spcAft>
                          <a:spcPts val="0"/>
                        </a:spcAft>
                        <a:buNone/>
                      </a:pPr>
                      <a:r>
                        <a:rPr lang="en-US" sz="1000"/>
                        <a:t>5oz</a:t>
                      </a:r>
                      <a:endParaRPr sz="1000"/>
                    </a:p>
                  </a:txBody>
                  <a:tcPr marL="91425" marR="91425" marT="91425" marB="91425"/>
                </a:tc>
                <a:tc>
                  <a:txBody>
                    <a:bodyPr/>
                    <a:lstStyle/>
                    <a:p>
                      <a:pPr marL="0" lvl="0" indent="0">
                        <a:spcBef>
                          <a:spcPts val="0"/>
                        </a:spcBef>
                        <a:spcAft>
                          <a:spcPts val="0"/>
                        </a:spcAft>
                        <a:buNone/>
                      </a:pPr>
                      <a:r>
                        <a:rPr lang="en-US" sz="1000"/>
                        <a:t>12lbs</a:t>
                      </a:r>
                      <a:endParaRPr sz="1000"/>
                    </a:p>
                  </a:txBody>
                  <a:tcPr marL="91425" marR="91425" marT="91425" marB="91425"/>
                </a:tc>
                <a:tc>
                  <a:txBody>
                    <a:bodyPr/>
                    <a:lstStyle/>
                    <a:p>
                      <a:pPr marL="0" lvl="0" indent="0">
                        <a:spcBef>
                          <a:spcPts val="0"/>
                        </a:spcBef>
                        <a:spcAft>
                          <a:spcPts val="0"/>
                        </a:spcAft>
                        <a:buNone/>
                      </a:pPr>
                      <a:r>
                        <a:rPr lang="en-US" sz="1000"/>
                        <a:t>8oz</a:t>
                      </a:r>
                      <a:endParaRPr sz="1000"/>
                    </a:p>
                  </a:txBody>
                  <a:tcPr marL="91425" marR="91425" marT="91425" marB="91425"/>
                </a:tc>
                <a:tc>
                  <a:txBody>
                    <a:bodyPr/>
                    <a:lstStyle/>
                    <a:p>
                      <a:pPr marL="0" lvl="0" indent="0" rtl="0">
                        <a:spcBef>
                          <a:spcPts val="0"/>
                        </a:spcBef>
                        <a:spcAft>
                          <a:spcPts val="0"/>
                        </a:spcAft>
                        <a:buNone/>
                      </a:pPr>
                      <a:r>
                        <a:rPr lang="en-US" sz="1000" b="1"/>
                        <a:t>96%</a:t>
                      </a:r>
                      <a:endParaRPr sz="1000" b="1"/>
                    </a:p>
                  </a:txBody>
                  <a:tcPr marL="91425" marR="91425" marT="91425" marB="91425"/>
                </a:tc>
              </a:tr>
              <a:tr h="484325">
                <a:tc>
                  <a:txBody>
                    <a:bodyPr/>
                    <a:lstStyle/>
                    <a:p>
                      <a:pPr marL="0" lvl="0" indent="0" rtl="0">
                        <a:spcBef>
                          <a:spcPts val="0"/>
                        </a:spcBef>
                        <a:spcAft>
                          <a:spcPts val="0"/>
                        </a:spcAft>
                        <a:buNone/>
                      </a:pPr>
                      <a:r>
                        <a:rPr lang="en-US" sz="1000"/>
                        <a:t>Grad Celebration</a:t>
                      </a:r>
                      <a:endParaRPr sz="1000"/>
                    </a:p>
                  </a:txBody>
                  <a:tcPr marL="91425" marR="91425" marT="91425" marB="91425"/>
                </a:tc>
                <a:tc>
                  <a:txBody>
                    <a:bodyPr/>
                    <a:lstStyle/>
                    <a:p>
                      <a:pPr marL="0" lvl="0" indent="0">
                        <a:spcBef>
                          <a:spcPts val="0"/>
                        </a:spcBef>
                        <a:spcAft>
                          <a:spcPts val="0"/>
                        </a:spcAft>
                        <a:buNone/>
                      </a:pPr>
                      <a:r>
                        <a:rPr lang="en-US" sz="1000"/>
                        <a:t>45</a:t>
                      </a:r>
                      <a:endParaRPr sz="1000"/>
                    </a:p>
                  </a:txBody>
                  <a:tcPr marL="91425" marR="91425" marT="91425" marB="91425"/>
                </a:tc>
                <a:tc>
                  <a:txBody>
                    <a:bodyPr/>
                    <a:lstStyle/>
                    <a:p>
                      <a:pPr marL="0" lvl="0" indent="0">
                        <a:spcBef>
                          <a:spcPts val="0"/>
                        </a:spcBef>
                        <a:spcAft>
                          <a:spcPts val="0"/>
                        </a:spcAft>
                        <a:buNone/>
                      </a:pPr>
                      <a:r>
                        <a:rPr lang="en-US" sz="1000"/>
                        <a:t>5oz</a:t>
                      </a:r>
                      <a:endParaRPr sz="1000"/>
                    </a:p>
                  </a:txBody>
                  <a:tcPr marL="91425" marR="91425" marT="91425" marB="91425"/>
                </a:tc>
                <a:tc>
                  <a:txBody>
                    <a:bodyPr/>
                    <a:lstStyle/>
                    <a:p>
                      <a:pPr marL="0" lvl="0" indent="0">
                        <a:spcBef>
                          <a:spcPts val="0"/>
                        </a:spcBef>
                        <a:spcAft>
                          <a:spcPts val="0"/>
                        </a:spcAft>
                        <a:buNone/>
                      </a:pPr>
                      <a:r>
                        <a:rPr lang="en-US" sz="1000"/>
                        <a:t>13.2oz</a:t>
                      </a:r>
                      <a:endParaRPr sz="1000"/>
                    </a:p>
                  </a:txBody>
                  <a:tcPr marL="91425" marR="91425" marT="91425" marB="91425"/>
                </a:tc>
                <a:tc>
                  <a:txBody>
                    <a:bodyPr/>
                    <a:lstStyle/>
                    <a:p>
                      <a:pPr marL="0" lvl="0" indent="0">
                        <a:spcBef>
                          <a:spcPts val="0"/>
                        </a:spcBef>
                        <a:spcAft>
                          <a:spcPts val="0"/>
                        </a:spcAft>
                        <a:buNone/>
                      </a:pPr>
                      <a:r>
                        <a:rPr lang="en-US" sz="1000"/>
                        <a:t>6.2oz</a:t>
                      </a:r>
                      <a:endParaRPr sz="1000"/>
                    </a:p>
                  </a:txBody>
                  <a:tcPr marL="91425" marR="91425" marT="91425" marB="91425"/>
                </a:tc>
                <a:tc>
                  <a:txBody>
                    <a:bodyPr/>
                    <a:lstStyle/>
                    <a:p>
                      <a:pPr marL="0" lvl="0" indent="0" rtl="0">
                        <a:spcBef>
                          <a:spcPts val="0"/>
                        </a:spcBef>
                        <a:spcAft>
                          <a:spcPts val="0"/>
                        </a:spcAft>
                        <a:buNone/>
                      </a:pPr>
                      <a:r>
                        <a:rPr lang="en-US" sz="1000" b="1"/>
                        <a:t>75%</a:t>
                      </a:r>
                      <a:endParaRPr sz="1000" b="1"/>
                    </a:p>
                  </a:txBody>
                  <a:tcPr marL="91425" marR="91425" marT="91425" marB="91425"/>
                </a:tc>
              </a:tr>
              <a:tr h="484325">
                <a:tc>
                  <a:txBody>
                    <a:bodyPr/>
                    <a:lstStyle/>
                    <a:p>
                      <a:pPr marL="0" lvl="0" indent="0" rtl="0">
                        <a:spcBef>
                          <a:spcPts val="0"/>
                        </a:spcBef>
                        <a:spcAft>
                          <a:spcPts val="0"/>
                        </a:spcAft>
                        <a:buNone/>
                      </a:pPr>
                      <a:r>
                        <a:rPr lang="en-US" sz="1000"/>
                        <a:t>New Wyoming Narratives</a:t>
                      </a:r>
                      <a:endParaRPr sz="1000"/>
                    </a:p>
                  </a:txBody>
                  <a:tcPr marL="91425" marR="91425" marT="91425" marB="91425"/>
                </a:tc>
                <a:tc>
                  <a:txBody>
                    <a:bodyPr/>
                    <a:lstStyle/>
                    <a:p>
                      <a:pPr marL="0" lvl="0" indent="0">
                        <a:spcBef>
                          <a:spcPts val="0"/>
                        </a:spcBef>
                        <a:spcAft>
                          <a:spcPts val="0"/>
                        </a:spcAft>
                        <a:buNone/>
                      </a:pPr>
                      <a:r>
                        <a:rPr lang="en-US" sz="1000"/>
                        <a:t>65</a:t>
                      </a:r>
                      <a:endParaRPr sz="1000"/>
                    </a:p>
                  </a:txBody>
                  <a:tcPr marL="91425" marR="91425" marT="91425" marB="91425"/>
                </a:tc>
                <a:tc>
                  <a:txBody>
                    <a:bodyPr/>
                    <a:lstStyle/>
                    <a:p>
                      <a:pPr marL="0" lvl="0" indent="0">
                        <a:spcBef>
                          <a:spcPts val="0"/>
                        </a:spcBef>
                        <a:spcAft>
                          <a:spcPts val="0"/>
                        </a:spcAft>
                        <a:buNone/>
                      </a:pPr>
                      <a:r>
                        <a:rPr lang="en-US" sz="1000"/>
                        <a:t>6oz</a:t>
                      </a:r>
                      <a:endParaRPr sz="1000"/>
                    </a:p>
                  </a:txBody>
                  <a:tcPr marL="91425" marR="91425" marT="91425" marB="91425"/>
                </a:tc>
                <a:tc>
                  <a:txBody>
                    <a:bodyPr/>
                    <a:lstStyle/>
                    <a:p>
                      <a:pPr marL="0" lvl="0" indent="0">
                        <a:spcBef>
                          <a:spcPts val="0"/>
                        </a:spcBef>
                        <a:spcAft>
                          <a:spcPts val="0"/>
                        </a:spcAft>
                        <a:buNone/>
                      </a:pPr>
                      <a:r>
                        <a:rPr lang="en-US" sz="1000"/>
                        <a:t>3oz</a:t>
                      </a:r>
                      <a:endParaRPr sz="1000"/>
                    </a:p>
                  </a:txBody>
                  <a:tcPr marL="91425" marR="91425" marT="91425" marB="91425"/>
                </a:tc>
                <a:tc>
                  <a:txBody>
                    <a:bodyPr/>
                    <a:lstStyle/>
                    <a:p>
                      <a:pPr marL="0" lvl="0" indent="0">
                        <a:spcBef>
                          <a:spcPts val="0"/>
                        </a:spcBef>
                        <a:spcAft>
                          <a:spcPts val="0"/>
                        </a:spcAft>
                        <a:buNone/>
                      </a:pPr>
                      <a:r>
                        <a:rPr lang="en-US" sz="1000"/>
                        <a:t>15.5oz</a:t>
                      </a:r>
                      <a:endParaRPr sz="1000"/>
                    </a:p>
                  </a:txBody>
                  <a:tcPr marL="91425" marR="91425" marT="91425" marB="91425"/>
                </a:tc>
                <a:tc>
                  <a:txBody>
                    <a:bodyPr/>
                    <a:lstStyle/>
                    <a:p>
                      <a:pPr marL="0" lvl="0" indent="0" rtl="0">
                        <a:spcBef>
                          <a:spcPts val="0"/>
                        </a:spcBef>
                        <a:spcAft>
                          <a:spcPts val="0"/>
                        </a:spcAft>
                        <a:buNone/>
                      </a:pPr>
                      <a:r>
                        <a:rPr lang="en-US" sz="1000" b="1"/>
                        <a:t>38%</a:t>
                      </a:r>
                      <a:endParaRPr sz="1000" b="1"/>
                    </a:p>
                  </a:txBody>
                  <a:tcPr marL="91425" marR="91425" marT="91425" marB="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224691" y="1615305"/>
            <a:ext cx="5091600" cy="42021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chemeClr val="dk1"/>
              </a:buClr>
              <a:buSzPts val="400"/>
              <a:buFont typeface="Arial"/>
              <a:buNone/>
            </a:pPr>
            <a:endParaRPr sz="2400" b="0" i="0" u="none" strike="noStrike" cap="none">
              <a:solidFill>
                <a:schemeClr val="dk1"/>
              </a:solidFill>
              <a:latin typeface="Georgia"/>
              <a:ea typeface="Georgia"/>
              <a:cs typeface="Georgia"/>
              <a:sym typeface="Georgia"/>
            </a:endParaRPr>
          </a:p>
          <a:p>
            <a:pPr marL="457200" marR="0" lvl="0" indent="-381000" algn="l" rtl="0">
              <a:spcBef>
                <a:spcPts val="400"/>
              </a:spcBef>
              <a:spcAft>
                <a:spcPts val="0"/>
              </a:spcAft>
              <a:buSzPts val="2400"/>
              <a:buFont typeface="Georgia"/>
              <a:buChar char="•"/>
            </a:pPr>
            <a:r>
              <a:rPr lang="en-US" sz="2400"/>
              <a:t>ASUW-supported</a:t>
            </a:r>
            <a:endParaRPr sz="2400"/>
          </a:p>
          <a:p>
            <a:pPr marL="457200" marR="0" lvl="0" indent="-381000" algn="l" rtl="0">
              <a:spcBef>
                <a:spcPts val="0"/>
              </a:spcBef>
              <a:spcAft>
                <a:spcPts val="0"/>
              </a:spcAft>
              <a:buClr>
                <a:schemeClr val="dk1"/>
              </a:buClr>
              <a:buSzPts val="2400"/>
              <a:buFont typeface="Georgia"/>
              <a:buChar char="•"/>
            </a:pPr>
            <a:r>
              <a:rPr lang="en-US" sz="2400"/>
              <a:t>A waste audit will assess the amount and composition of our waste.</a:t>
            </a:r>
            <a:endParaRPr sz="2400"/>
          </a:p>
          <a:p>
            <a:pPr marL="914400" marR="0" lvl="1" indent="-381000" algn="l" rtl="0">
              <a:spcBef>
                <a:spcPts val="0"/>
              </a:spcBef>
              <a:spcAft>
                <a:spcPts val="0"/>
              </a:spcAft>
              <a:buSzPts val="2400"/>
              <a:buFont typeface="Georgia"/>
              <a:buChar char="–"/>
            </a:pPr>
            <a:r>
              <a:rPr lang="en-US" sz="2400"/>
              <a:t>Landfill</a:t>
            </a:r>
            <a:endParaRPr sz="2400"/>
          </a:p>
          <a:p>
            <a:pPr marL="914400" marR="0" lvl="1" indent="-381000" algn="l" rtl="0">
              <a:spcBef>
                <a:spcPts val="0"/>
              </a:spcBef>
              <a:spcAft>
                <a:spcPts val="0"/>
              </a:spcAft>
              <a:buSzPts val="2400"/>
              <a:buFont typeface="Georgia"/>
              <a:buChar char="–"/>
            </a:pPr>
            <a:r>
              <a:rPr lang="en-US" sz="2400"/>
              <a:t>Recycling</a:t>
            </a:r>
            <a:endParaRPr sz="2400"/>
          </a:p>
          <a:p>
            <a:pPr marL="914400" marR="0" lvl="1" indent="-381000" algn="l" rtl="0">
              <a:spcBef>
                <a:spcPts val="0"/>
              </a:spcBef>
              <a:spcAft>
                <a:spcPts val="0"/>
              </a:spcAft>
              <a:buSzPts val="2400"/>
              <a:buFont typeface="Georgia"/>
              <a:buChar char="–"/>
            </a:pPr>
            <a:r>
              <a:rPr lang="en-US" sz="2400"/>
              <a:t>Potentially compostable food and other waste</a:t>
            </a:r>
            <a:endParaRPr sz="2400"/>
          </a:p>
          <a:p>
            <a:pPr marL="457200" marR="0" lvl="0" indent="0" algn="l" rtl="0">
              <a:spcBef>
                <a:spcPts val="400"/>
              </a:spcBef>
              <a:spcAft>
                <a:spcPts val="0"/>
              </a:spcAft>
              <a:buNone/>
            </a:pPr>
            <a:endParaRPr sz="2400"/>
          </a:p>
          <a:p>
            <a:pPr marL="457200" marR="0" lvl="0" indent="-381000" algn="l" rtl="0">
              <a:lnSpc>
                <a:spcPct val="115000"/>
              </a:lnSpc>
              <a:spcBef>
                <a:spcPts val="400"/>
              </a:spcBef>
              <a:spcAft>
                <a:spcPts val="0"/>
              </a:spcAft>
              <a:buSzPts val="2400"/>
              <a:buFont typeface="Georgia"/>
              <a:buChar char="•"/>
            </a:pPr>
            <a:r>
              <a:rPr lang="en-US" sz="2400"/>
              <a:t>Why a waste audit?</a:t>
            </a:r>
            <a:endParaRPr sz="2400"/>
          </a:p>
          <a:p>
            <a:pPr marL="0" marR="0" lvl="0" indent="0" algn="l" rtl="0">
              <a:spcBef>
                <a:spcPts val="400"/>
              </a:spcBef>
              <a:spcAft>
                <a:spcPts val="0"/>
              </a:spcAft>
              <a:buNone/>
            </a:pPr>
            <a:endParaRPr sz="1600"/>
          </a:p>
        </p:txBody>
      </p:sp>
      <p:sp>
        <p:nvSpPr>
          <p:cNvPr id="83" name="Shape 83"/>
          <p:cNvSpPr txBox="1">
            <a:spLocks noGrp="1"/>
          </p:cNvSpPr>
          <p:nvPr>
            <p:ph type="ctrTitle"/>
          </p:nvPr>
        </p:nvSpPr>
        <p:spPr>
          <a:xfrm>
            <a:off x="214920" y="1023721"/>
            <a:ext cx="8229600" cy="83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11F4B"/>
              </a:buClr>
              <a:buSzPts val="4800"/>
              <a:buFont typeface="Arial"/>
              <a:buNone/>
            </a:pPr>
            <a:r>
              <a:rPr lang="en-US"/>
              <a:t>Waste Audit</a:t>
            </a:r>
            <a:endParaRPr sz="4800" i="0" u="none" strike="noStrike" cap="none">
              <a:solidFill>
                <a:srgbClr val="111F4B"/>
              </a:solidFill>
            </a:endParaRPr>
          </a:p>
        </p:txBody>
      </p:sp>
      <p:pic>
        <p:nvPicPr>
          <p:cNvPr id="84" name="Shape 84" descr="20170929_101704.jpg"/>
          <p:cNvPicPr preferRelativeResize="0"/>
          <p:nvPr/>
        </p:nvPicPr>
        <p:blipFill rotWithShape="1">
          <a:blip r:embed="rId3">
            <a:alphaModFix/>
          </a:blip>
          <a:srcRect l="3619" t="5775" r="4282"/>
          <a:stretch/>
        </p:blipFill>
        <p:spPr>
          <a:xfrm>
            <a:off x="5648025" y="2356350"/>
            <a:ext cx="3401927" cy="26103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234375" y="1623100"/>
            <a:ext cx="5696100" cy="4336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360"/>
              </a:spcBef>
              <a:spcAft>
                <a:spcPts val="0"/>
              </a:spcAft>
              <a:buClr>
                <a:schemeClr val="dk1"/>
              </a:buClr>
              <a:buSzPts val="1800"/>
              <a:buFont typeface="Arial"/>
              <a:buNone/>
            </a:pPr>
            <a:endParaRPr sz="2000"/>
          </a:p>
          <a:p>
            <a:pPr marL="457200" marR="0" lvl="0" indent="-355600" algn="l" rtl="0">
              <a:lnSpc>
                <a:spcPct val="150000"/>
              </a:lnSpc>
              <a:spcBef>
                <a:spcPts val="360"/>
              </a:spcBef>
              <a:spcAft>
                <a:spcPts val="0"/>
              </a:spcAft>
              <a:buSzPts val="2000"/>
              <a:buChar char="•"/>
            </a:pPr>
            <a:r>
              <a:rPr lang="en-US" sz="2000"/>
              <a:t>Opt out of printed meeting materials </a:t>
            </a:r>
            <a:endParaRPr sz="2000"/>
          </a:p>
          <a:p>
            <a:pPr marL="457200" marR="0" lvl="0" indent="-355600" algn="l" rtl="0">
              <a:lnSpc>
                <a:spcPct val="150000"/>
              </a:lnSpc>
              <a:spcBef>
                <a:spcPts val="0"/>
              </a:spcBef>
              <a:spcAft>
                <a:spcPts val="0"/>
              </a:spcAft>
              <a:buSzPts val="2000"/>
              <a:buChar char="•"/>
            </a:pPr>
            <a:r>
              <a:rPr lang="en-US" sz="2000"/>
              <a:t>Receptacles for recycling paper, aluminum cans, and plastic bottles</a:t>
            </a:r>
            <a:endParaRPr sz="2000"/>
          </a:p>
          <a:p>
            <a:pPr marL="457200" marR="0" lvl="0" indent="-355600" algn="l" rtl="0">
              <a:lnSpc>
                <a:spcPct val="150000"/>
              </a:lnSpc>
              <a:spcBef>
                <a:spcPts val="0"/>
              </a:spcBef>
              <a:spcAft>
                <a:spcPts val="0"/>
              </a:spcAft>
              <a:buSzPts val="2000"/>
              <a:buChar char="•"/>
            </a:pPr>
            <a:r>
              <a:rPr lang="en-US" sz="2000"/>
              <a:t>Reduced packaging and single use dishware   </a:t>
            </a:r>
            <a:endParaRPr sz="2000"/>
          </a:p>
          <a:p>
            <a:pPr marL="457200" marR="0" lvl="0" indent="-355600" algn="l" rtl="0">
              <a:lnSpc>
                <a:spcPct val="150000"/>
              </a:lnSpc>
              <a:spcBef>
                <a:spcPts val="0"/>
              </a:spcBef>
              <a:spcAft>
                <a:spcPts val="0"/>
              </a:spcAft>
              <a:buSzPts val="2000"/>
              <a:buChar char="•"/>
            </a:pPr>
            <a:r>
              <a:rPr lang="en-US" sz="2000"/>
              <a:t>Catering will safely share leftover food with local food relief organizations and compost prep waste with ACRES</a:t>
            </a:r>
            <a:endParaRPr sz="2000"/>
          </a:p>
          <a:p>
            <a:pPr marL="0" marR="0" lvl="0" indent="0" algn="l" rtl="0">
              <a:lnSpc>
                <a:spcPct val="150000"/>
              </a:lnSpc>
              <a:spcBef>
                <a:spcPts val="360"/>
              </a:spcBef>
              <a:spcAft>
                <a:spcPts val="0"/>
              </a:spcAft>
              <a:buNone/>
            </a:pPr>
            <a:endParaRPr sz="2000"/>
          </a:p>
        </p:txBody>
      </p:sp>
      <p:sp>
        <p:nvSpPr>
          <p:cNvPr id="90" name="Shape 90"/>
          <p:cNvSpPr txBox="1">
            <a:spLocks noGrp="1"/>
          </p:cNvSpPr>
          <p:nvPr>
            <p:ph type="ctrTitle"/>
          </p:nvPr>
        </p:nvSpPr>
        <p:spPr>
          <a:xfrm>
            <a:off x="104872" y="784303"/>
            <a:ext cx="8229600" cy="83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11F4B"/>
              </a:buClr>
              <a:buSzPts val="4800"/>
              <a:buFont typeface="Arial"/>
              <a:buNone/>
            </a:pPr>
            <a:r>
              <a:rPr lang="en-US"/>
              <a:t>What to Expect</a:t>
            </a:r>
            <a:endParaRPr/>
          </a:p>
        </p:txBody>
      </p:sp>
      <p:pic>
        <p:nvPicPr>
          <p:cNvPr id="91" name="Shape 91"/>
          <p:cNvPicPr preferRelativeResize="0"/>
          <p:nvPr/>
        </p:nvPicPr>
        <p:blipFill>
          <a:blip r:embed="rId3">
            <a:alphaModFix/>
          </a:blip>
          <a:stretch>
            <a:fillRect/>
          </a:stretch>
        </p:blipFill>
        <p:spPr>
          <a:xfrm>
            <a:off x="5930480" y="999550"/>
            <a:ext cx="2998350" cy="3359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457200" y="2482850"/>
            <a:ext cx="5008800" cy="3643200"/>
          </a:xfrm>
          <a:prstGeom prst="rect">
            <a:avLst/>
          </a:prstGeom>
        </p:spPr>
        <p:txBody>
          <a:bodyPr spcFirstLastPara="1" wrap="square" lIns="91425" tIns="91425" rIns="91425" bIns="91425" anchor="t" anchorCtr="0">
            <a:noAutofit/>
          </a:bodyPr>
          <a:lstStyle/>
          <a:p>
            <a:pPr marL="0" lvl="0" indent="0" rtl="0">
              <a:lnSpc>
                <a:spcPct val="150000"/>
              </a:lnSpc>
              <a:spcBef>
                <a:spcPts val="640"/>
              </a:spcBef>
              <a:spcAft>
                <a:spcPts val="0"/>
              </a:spcAft>
              <a:buNone/>
            </a:pPr>
            <a:endParaRPr sz="2400"/>
          </a:p>
          <a:p>
            <a:pPr marL="457200" lvl="0" indent="0" rtl="0">
              <a:lnSpc>
                <a:spcPct val="150000"/>
              </a:lnSpc>
              <a:spcBef>
                <a:spcPts val="640"/>
              </a:spcBef>
              <a:spcAft>
                <a:spcPts val="0"/>
              </a:spcAft>
              <a:buNone/>
            </a:pPr>
            <a:endParaRPr sz="2400"/>
          </a:p>
          <a:p>
            <a:pPr marL="0" lvl="0" indent="0" rtl="0">
              <a:lnSpc>
                <a:spcPct val="150000"/>
              </a:lnSpc>
              <a:spcBef>
                <a:spcPts val="640"/>
              </a:spcBef>
              <a:spcAft>
                <a:spcPts val="0"/>
              </a:spcAft>
              <a:buNone/>
            </a:pPr>
            <a:endParaRPr sz="2400"/>
          </a:p>
          <a:p>
            <a:pPr marL="0" lvl="0" indent="0" rtl="0">
              <a:lnSpc>
                <a:spcPct val="150000"/>
              </a:lnSpc>
              <a:spcBef>
                <a:spcPts val="640"/>
              </a:spcBef>
              <a:spcAft>
                <a:spcPts val="0"/>
              </a:spcAft>
              <a:buNone/>
            </a:pPr>
            <a:r>
              <a:rPr lang="en-US" sz="2400"/>
              <a:t>	</a:t>
            </a:r>
            <a:endParaRPr sz="2400"/>
          </a:p>
          <a:p>
            <a:pPr marL="0" lvl="0" indent="0" rtl="0">
              <a:spcBef>
                <a:spcPts val="640"/>
              </a:spcBef>
              <a:spcAft>
                <a:spcPts val="0"/>
              </a:spcAft>
              <a:buNone/>
            </a:pPr>
            <a:endParaRPr sz="2400"/>
          </a:p>
          <a:p>
            <a:pPr marL="0" lvl="0" indent="0" rtl="0">
              <a:spcBef>
                <a:spcPts val="640"/>
              </a:spcBef>
              <a:spcAft>
                <a:spcPts val="0"/>
              </a:spcAft>
              <a:buNone/>
            </a:pPr>
            <a:endParaRPr sz="2400"/>
          </a:p>
          <a:p>
            <a:pPr marL="0" lvl="0" indent="0" rtl="0">
              <a:spcBef>
                <a:spcPts val="640"/>
              </a:spcBef>
              <a:spcAft>
                <a:spcPts val="0"/>
              </a:spcAft>
              <a:buNone/>
            </a:pPr>
            <a:r>
              <a:rPr lang="en-US" sz="2400"/>
              <a:t> </a:t>
            </a:r>
            <a:endParaRPr sz="2400"/>
          </a:p>
          <a:p>
            <a:pPr marL="0" lvl="0" indent="0">
              <a:spcBef>
                <a:spcPts val="640"/>
              </a:spcBef>
              <a:spcAft>
                <a:spcPts val="0"/>
              </a:spcAft>
              <a:buNone/>
            </a:pPr>
            <a:endParaRPr sz="2400"/>
          </a:p>
        </p:txBody>
      </p:sp>
      <p:sp>
        <p:nvSpPr>
          <p:cNvPr id="98" name="Shape 98"/>
          <p:cNvSpPr txBox="1">
            <a:spLocks noGrp="1"/>
          </p:cNvSpPr>
          <p:nvPr>
            <p:ph type="ctrTitle"/>
          </p:nvPr>
        </p:nvSpPr>
        <p:spPr>
          <a:xfrm>
            <a:off x="457200" y="986825"/>
            <a:ext cx="8229600" cy="838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 UW Interest in Zero Waste</a:t>
            </a:r>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Monteith Shop - WY Fish &amp; Wildlife Research Unit</a:t>
            </a:r>
            <a:endParaRPr sz="2200">
              <a:latin typeface="Georgia"/>
              <a:ea typeface="Georgia"/>
              <a:cs typeface="Georgia"/>
              <a:sym typeface="Georgia"/>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MLK Days of Dialogue</a:t>
            </a:r>
            <a:endParaRPr sz="2200">
              <a:latin typeface="Georgia"/>
              <a:ea typeface="Georgia"/>
              <a:cs typeface="Georgia"/>
              <a:sym typeface="Georgia"/>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Sustainability Club</a:t>
            </a:r>
            <a:endParaRPr sz="2200">
              <a:latin typeface="Georgia"/>
              <a:ea typeface="Georgia"/>
              <a:cs typeface="Georgia"/>
              <a:sym typeface="Georgia"/>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Law School</a:t>
            </a:r>
            <a:endParaRPr sz="2200">
              <a:latin typeface="Georgia"/>
              <a:ea typeface="Georgia"/>
              <a:cs typeface="Georgia"/>
              <a:sym typeface="Georgia"/>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College of Engineering</a:t>
            </a:r>
            <a:endParaRPr sz="2200">
              <a:latin typeface="Georgia"/>
              <a:ea typeface="Georgia"/>
              <a:cs typeface="Georgia"/>
              <a:sym typeface="Georgia"/>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Shepard Symposium</a:t>
            </a:r>
            <a:endParaRPr sz="2200">
              <a:latin typeface="Georgia"/>
              <a:ea typeface="Georgia"/>
              <a:cs typeface="Georgia"/>
              <a:sym typeface="Georgia"/>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ENR Club</a:t>
            </a:r>
            <a:endParaRPr sz="2200">
              <a:latin typeface="Georgia"/>
              <a:ea typeface="Georgia"/>
              <a:cs typeface="Georgia"/>
              <a:sym typeface="Georgia"/>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Sustainability Coalition</a:t>
            </a:r>
            <a:endParaRPr sz="2200">
              <a:latin typeface="Georgia"/>
              <a:ea typeface="Georgia"/>
              <a:cs typeface="Georgia"/>
              <a:sym typeface="Georgia"/>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Fashion Club</a:t>
            </a:r>
            <a:endParaRPr sz="2200">
              <a:latin typeface="Georgia"/>
              <a:ea typeface="Georgia"/>
              <a:cs typeface="Georgia"/>
              <a:sym typeface="Georgia"/>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International Students Association</a:t>
            </a:r>
            <a:endParaRPr sz="2200">
              <a:latin typeface="Georgia"/>
              <a:ea typeface="Georgia"/>
              <a:cs typeface="Georgia"/>
              <a:sym typeface="Georgia"/>
            </a:endParaRPr>
          </a:p>
          <a:p>
            <a:pPr marL="0" lvl="0" indent="0" rtl="0">
              <a:spcBef>
                <a:spcPts val="0"/>
              </a:spcBef>
              <a:spcAft>
                <a:spcPts val="0"/>
              </a:spcAft>
              <a:buNone/>
            </a:pPr>
            <a:endParaRPr sz="2200">
              <a:latin typeface="Georgia"/>
              <a:ea typeface="Georgia"/>
              <a:cs typeface="Georgia"/>
              <a:sym typeface="Georgia"/>
            </a:endParaRPr>
          </a:p>
          <a:p>
            <a:pPr marL="457200" lvl="0" indent="-368300" rtl="0">
              <a:spcBef>
                <a:spcPts val="0"/>
              </a:spcBef>
              <a:spcAft>
                <a:spcPts val="0"/>
              </a:spcAft>
              <a:buSzPts val="2200"/>
              <a:buFont typeface="Georgia"/>
              <a:buChar char="●"/>
            </a:pPr>
            <a:r>
              <a:rPr lang="en-US" sz="2200">
                <a:latin typeface="Georgia"/>
                <a:ea typeface="Georgia"/>
                <a:cs typeface="Georgia"/>
                <a:sym typeface="Georgia"/>
              </a:rPr>
              <a:t>Seeking support for zero waste efforts across campus</a:t>
            </a:r>
            <a:endParaRPr sz="2200">
              <a:latin typeface="Georgia"/>
              <a:ea typeface="Georgia"/>
              <a:cs typeface="Georgia"/>
              <a:sym typeface="Georgia"/>
            </a:endParaRPr>
          </a:p>
          <a:p>
            <a:pPr marL="0" lvl="0" indent="0" rtl="0">
              <a:spcBef>
                <a:spcPts val="0"/>
              </a:spcBef>
              <a:spcAft>
                <a:spcPts val="0"/>
              </a:spcAft>
              <a:buNone/>
            </a:pPr>
            <a:endParaRPr sz="2400"/>
          </a:p>
          <a:p>
            <a:pPr marL="0" lvl="0" indent="0">
              <a:spcBef>
                <a:spcPts val="0"/>
              </a:spcBef>
              <a:spcAft>
                <a:spcPts val="0"/>
              </a:spcAft>
              <a:buNone/>
            </a:pP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304800" y="2210389"/>
            <a:ext cx="8229600" cy="3643200"/>
          </a:xfrm>
          <a:prstGeom prst="rect">
            <a:avLst/>
          </a:prstGeom>
          <a:noFill/>
          <a:ln>
            <a:noFill/>
          </a:ln>
        </p:spPr>
        <p:txBody>
          <a:bodyPr spcFirstLastPara="1" wrap="square" lIns="91425" tIns="45700" rIns="91425" bIns="45700" anchor="t" anchorCtr="0">
            <a:noAutofit/>
          </a:bodyPr>
          <a:lstStyle/>
          <a:p>
            <a:pPr marL="457200" lvl="0" indent="-342900" rtl="0">
              <a:spcBef>
                <a:spcPts val="0"/>
              </a:spcBef>
              <a:spcAft>
                <a:spcPts val="0"/>
              </a:spcAft>
              <a:buSzPts val="1800"/>
              <a:buChar char="•"/>
            </a:pPr>
            <a:r>
              <a:rPr lang="en-US" sz="1800"/>
              <a:t>Reach and sustain a 90% or greater diversion rate for all waste generated in the Haub School.</a:t>
            </a:r>
            <a:endParaRPr/>
          </a:p>
          <a:p>
            <a:pPr marL="0" lvl="0" indent="0" rtl="0">
              <a:spcBef>
                <a:spcPts val="360"/>
              </a:spcBef>
              <a:spcAft>
                <a:spcPts val="0"/>
              </a:spcAft>
              <a:buNone/>
            </a:pPr>
            <a:endParaRPr sz="1800"/>
          </a:p>
          <a:p>
            <a:pPr marL="457200" lvl="0" indent="-342900" rtl="0">
              <a:spcBef>
                <a:spcPts val="360"/>
              </a:spcBef>
              <a:spcAft>
                <a:spcPts val="0"/>
              </a:spcAft>
              <a:buSzPts val="1800"/>
              <a:buChar char="•"/>
            </a:pPr>
            <a:r>
              <a:rPr lang="en-US" sz="1800"/>
              <a:t>Create a culture of zero waste for incoming and current Haub School students, staff, and faculty.</a:t>
            </a:r>
            <a:endParaRPr sz="1800"/>
          </a:p>
          <a:p>
            <a:pPr marL="0" lvl="0" indent="0" rtl="0">
              <a:spcBef>
                <a:spcPts val="360"/>
              </a:spcBef>
              <a:spcAft>
                <a:spcPts val="0"/>
              </a:spcAft>
              <a:buNone/>
            </a:pPr>
            <a:endParaRPr sz="1800"/>
          </a:p>
          <a:p>
            <a:pPr marL="457200" lvl="0" indent="-342900" rtl="0">
              <a:spcBef>
                <a:spcPts val="360"/>
              </a:spcBef>
              <a:spcAft>
                <a:spcPts val="0"/>
              </a:spcAft>
              <a:buSzPts val="1800"/>
              <a:buChar char="•"/>
            </a:pPr>
            <a:r>
              <a:rPr lang="en-US" sz="1800"/>
              <a:t>Continue to support zero waste at BOT meetings.</a:t>
            </a:r>
            <a:endParaRPr sz="1800"/>
          </a:p>
          <a:p>
            <a:pPr marL="0" lvl="0" indent="0" rtl="0">
              <a:spcBef>
                <a:spcPts val="360"/>
              </a:spcBef>
              <a:spcAft>
                <a:spcPts val="0"/>
              </a:spcAft>
              <a:buNone/>
            </a:pPr>
            <a:endParaRPr sz="1800"/>
          </a:p>
          <a:p>
            <a:pPr marL="457200" lvl="0" indent="-342900" rtl="0">
              <a:spcBef>
                <a:spcPts val="360"/>
              </a:spcBef>
              <a:spcAft>
                <a:spcPts val="0"/>
              </a:spcAft>
              <a:buSzPts val="1800"/>
              <a:buChar char="•"/>
            </a:pPr>
            <a:r>
              <a:rPr lang="en-US" sz="1800"/>
              <a:t>Share best practices with other units and organizations across campus.</a:t>
            </a:r>
            <a:endParaRPr/>
          </a:p>
          <a:p>
            <a:pPr marL="0" lvl="0" indent="0" rtl="0">
              <a:spcBef>
                <a:spcPts val="360"/>
              </a:spcBef>
              <a:spcAft>
                <a:spcPts val="0"/>
              </a:spcAft>
              <a:buNone/>
            </a:pPr>
            <a:endParaRPr sz="1800"/>
          </a:p>
          <a:p>
            <a:pPr marL="457200" lvl="0" indent="-342900" rtl="0">
              <a:spcBef>
                <a:spcPts val="360"/>
              </a:spcBef>
              <a:spcAft>
                <a:spcPts val="0"/>
              </a:spcAft>
              <a:buSzPts val="1800"/>
              <a:buChar char="•"/>
            </a:pPr>
            <a:r>
              <a:rPr lang="en-US" sz="1800"/>
              <a:t>Provide leadership and facilitate institutional composting solutions at the University of Wyoming.</a:t>
            </a:r>
            <a:endParaRPr sz="1800"/>
          </a:p>
        </p:txBody>
      </p:sp>
      <p:sp>
        <p:nvSpPr>
          <p:cNvPr id="104" name="Shape 104"/>
          <p:cNvSpPr txBox="1">
            <a:spLocks noGrp="1"/>
          </p:cNvSpPr>
          <p:nvPr>
            <p:ph type="ctrTitle"/>
          </p:nvPr>
        </p:nvSpPr>
        <p:spPr>
          <a:xfrm>
            <a:off x="457200" y="1353139"/>
            <a:ext cx="8229600" cy="8389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11F4B"/>
              </a:buClr>
              <a:buSzPts val="4800"/>
              <a:buFont typeface="Arial"/>
              <a:buNone/>
            </a:pPr>
            <a:r>
              <a:rPr lang="en-US"/>
              <a:t>Long Term Goals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366894" y="-137558"/>
            <a:ext cx="9510900" cy="7133100"/>
          </a:xfrm>
          <a:prstGeom prst="rect">
            <a:avLst/>
          </a:prstGeom>
          <a:solidFill>
            <a:srgbClr val="111F4B"/>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Shape 110"/>
          <p:cNvSpPr txBox="1">
            <a:spLocks noGrp="1"/>
          </p:cNvSpPr>
          <p:nvPr>
            <p:ph type="title"/>
          </p:nvPr>
        </p:nvSpPr>
        <p:spPr>
          <a:xfrm>
            <a:off x="444500" y="2927350"/>
            <a:ext cx="7683600" cy="1003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4800"/>
              <a:buFont typeface="Arial"/>
              <a:buNone/>
            </a:pPr>
            <a:r>
              <a:rPr lang="en-US" sz="3000" b="0" i="0" u="none" strike="noStrike" cap="none">
                <a:solidFill>
                  <a:schemeClr val="lt1"/>
                </a:solidFill>
                <a:latin typeface="Arial"/>
                <a:ea typeface="Arial"/>
                <a:cs typeface="Arial"/>
                <a:sym typeface="Arial"/>
              </a:rPr>
              <a:t>Thank You</a:t>
            </a:r>
            <a:endParaRPr sz="3000" b="0" i="0" u="none" strike="noStrike" cap="none">
              <a:solidFill>
                <a:schemeClr val="lt1"/>
              </a:solidFill>
              <a:latin typeface="Arial"/>
              <a:ea typeface="Arial"/>
              <a:cs typeface="Arial"/>
              <a:sym typeface="Arial"/>
            </a:endParaRPr>
          </a:p>
          <a:p>
            <a:pPr marL="0" marR="0" lvl="0" indent="457200" algn="l" rtl="0">
              <a:spcBef>
                <a:spcPts val="0"/>
              </a:spcBef>
              <a:spcAft>
                <a:spcPts val="0"/>
              </a:spcAft>
              <a:buNone/>
            </a:pPr>
            <a:r>
              <a:rPr lang="en-US" sz="3000">
                <a:solidFill>
                  <a:schemeClr val="lt1"/>
                </a:solidFill>
              </a:rPr>
              <a:t>UW Board of Trustees</a:t>
            </a:r>
            <a:endParaRPr sz="3000">
              <a:solidFill>
                <a:schemeClr val="lt1"/>
              </a:solidFill>
            </a:endParaRPr>
          </a:p>
          <a:p>
            <a:pPr marL="0" marR="0" lvl="0" indent="457200" algn="l" rtl="0">
              <a:spcBef>
                <a:spcPts val="0"/>
              </a:spcBef>
              <a:spcAft>
                <a:spcPts val="0"/>
              </a:spcAft>
              <a:buNone/>
            </a:pPr>
            <a:r>
              <a:rPr lang="en-US" sz="3000">
                <a:solidFill>
                  <a:schemeClr val="lt1"/>
                </a:solidFill>
              </a:rPr>
              <a:t>Trustee Michelle Sullivan</a:t>
            </a:r>
            <a:endParaRPr sz="3000">
              <a:solidFill>
                <a:schemeClr val="lt1"/>
              </a:solidFill>
            </a:endParaRPr>
          </a:p>
          <a:p>
            <a:pPr marL="0" marR="0" lvl="0" indent="457200" algn="l" rtl="0">
              <a:spcBef>
                <a:spcPts val="0"/>
              </a:spcBef>
              <a:spcAft>
                <a:spcPts val="0"/>
              </a:spcAft>
              <a:buNone/>
            </a:pPr>
            <a:r>
              <a:rPr lang="en-US" sz="3000">
                <a:solidFill>
                  <a:schemeClr val="lt1"/>
                </a:solidFill>
              </a:rPr>
              <a:t>Shannon Polk,  UW Office of the President</a:t>
            </a:r>
            <a:endParaRPr sz="3000">
              <a:solidFill>
                <a:schemeClr val="lt1"/>
              </a:solidFill>
            </a:endParaRPr>
          </a:p>
          <a:p>
            <a:pPr marL="0" marR="0" lvl="0" indent="457200" algn="l" rtl="0">
              <a:spcBef>
                <a:spcPts val="0"/>
              </a:spcBef>
              <a:spcAft>
                <a:spcPts val="0"/>
              </a:spcAft>
              <a:buNone/>
            </a:pPr>
            <a:r>
              <a:rPr lang="en-US" sz="3000">
                <a:solidFill>
                  <a:schemeClr val="lt1"/>
                </a:solidFill>
              </a:rPr>
              <a:t>Derek Jones,  UW Catering &amp; Events</a:t>
            </a:r>
            <a:endParaRPr sz="3000">
              <a:solidFill>
                <a:schemeClr val="lt1"/>
              </a:solidFill>
            </a:endParaRPr>
          </a:p>
          <a:p>
            <a:pPr marL="0" marR="0" lvl="0" indent="457200" algn="l" rtl="0">
              <a:spcBef>
                <a:spcPts val="0"/>
              </a:spcBef>
              <a:spcAft>
                <a:spcPts val="0"/>
              </a:spcAft>
              <a:buNone/>
            </a:pPr>
            <a:r>
              <a:rPr lang="en-US" sz="3000">
                <a:solidFill>
                  <a:schemeClr val="lt1"/>
                </a:solidFill>
              </a:rPr>
              <a:t>Mary Ivanoff, UW Foundation</a:t>
            </a:r>
            <a:endParaRPr sz="3000">
              <a:solidFill>
                <a:schemeClr val="lt1"/>
              </a:solidFill>
            </a:endParaRPr>
          </a:p>
        </p:txBody>
      </p:sp>
    </p:spTree>
  </p:cSld>
  <p:clrMapOvr>
    <a:masterClrMapping/>
  </p:clrMapOvr>
</p:sld>
</file>

<file path=ppt/theme/theme1.xml><?xml version="1.0" encoding="utf-8"?>
<a:theme xmlns:a="http://schemas.openxmlformats.org/drawingml/2006/main" name="haub-PP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9A154C82574439DF007F0E559988C" ma:contentTypeVersion="8" ma:contentTypeDescription="Create a new document." ma:contentTypeScope="" ma:versionID="89b35ba23d2304f2543c743032751ca4">
  <xsd:schema xmlns:xsd="http://www.w3.org/2001/XMLSchema" xmlns:xs="http://www.w3.org/2001/XMLSchema" xmlns:p="http://schemas.microsoft.com/office/2006/metadata/properties" xmlns:ns2="41f6f78f-b42d-4d30-8e14-603aa1dc9ba8" xmlns:ns3="aaf0272d-e64e-4369-bca1-c498ae82748d" targetNamespace="http://schemas.microsoft.com/office/2006/metadata/properties" ma:root="true" ma:fieldsID="9e0c36818aba0eb947aecac5e07ecd87" ns2:_="" ns3:_="">
    <xsd:import namespace="41f6f78f-b42d-4d30-8e14-603aa1dc9ba8"/>
    <xsd:import namespace="aaf0272d-e64e-4369-bca1-c498ae82748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6f78f-b42d-4d30-8e14-603aa1dc9b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af0272d-e64e-4369-bca1-c498ae82748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40F528-F87E-473F-AA69-A7444581176B}"/>
</file>

<file path=customXml/itemProps2.xml><?xml version="1.0" encoding="utf-8"?>
<ds:datastoreItem xmlns:ds="http://schemas.openxmlformats.org/officeDocument/2006/customXml" ds:itemID="{3EADBBC2-DBAC-49F1-A209-B657479734DD}"/>
</file>

<file path=customXml/itemProps3.xml><?xml version="1.0" encoding="utf-8"?>
<ds:datastoreItem xmlns:ds="http://schemas.openxmlformats.org/officeDocument/2006/customXml" ds:itemID="{92B294C5-8954-49F8-AD01-FF8D2C69E1B3}"/>
</file>

<file path=docProps/app.xml><?xml version="1.0" encoding="utf-8"?>
<Properties xmlns="http://schemas.openxmlformats.org/officeDocument/2006/extended-properties" xmlns:vt="http://schemas.openxmlformats.org/officeDocument/2006/docPropsVTypes">
  <TotalTime>0</TotalTime>
  <Words>569</Words>
  <Application>Microsoft Macintosh PowerPoint</Application>
  <PresentationFormat>On-screen Show (4:3)</PresentationFormat>
  <Paragraphs>140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Georgia</vt:lpstr>
      <vt:lpstr>haub-PPT-template</vt:lpstr>
      <vt:lpstr>Zero Waste Initiative  Board of Trustees March 2018 Meeting  </vt:lpstr>
      <vt:lpstr>Zero Waste Background</vt:lpstr>
      <vt:lpstr>History of Zero Waste at UW</vt:lpstr>
      <vt:lpstr>Haub School AY 17-18 Pilot</vt:lpstr>
      <vt:lpstr>Waste Audit</vt:lpstr>
      <vt:lpstr>What to Expect</vt:lpstr>
      <vt:lpstr> UW Interest in Zero Waste Monteith Shop - WY Fish &amp; Wildlife Research Unit MLK Days of Dialogue Sustainability Club Law School College of Engineering Shepard Symposium ENR Club Sustainability Coalition Fashion Club International Students Association  Seeking support for zero waste efforts across campus  </vt:lpstr>
      <vt:lpstr>Long Term Goals</vt:lpstr>
      <vt:lpstr>Thank You UW Board of Trustees Trustee Michelle Sullivan Shannon Polk,  UW Office of the President Derek Jones,  UW Catering &amp; Events Mary Ivanoff, UW Foundation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Waste Initiative  Board of Trustees March 2018 Meeting  </dc:title>
  <cp:lastModifiedBy>Microsoft Office User</cp:lastModifiedBy>
  <cp:revision>1</cp:revision>
  <dcterms:modified xsi:type="dcterms:W3CDTF">2018-03-21T15:51:48Z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0x010100AF49A154C82574439DF007F0E559988C</vt:lpwstr>
  </property>
</Properties>
</file>