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7CCA0D7-3B0F-4F09-A66F-4C038A42E6EE}">
  <a:tblStyle styleId="{F7CCA0D7-3B0F-4F09-A66F-4C038A42E6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Zayne &amp; Japheth</a:t>
            </a:r>
            <a:endParaRPr/>
          </a:p>
        </p:txBody>
      </p:sp>
      <p:sp>
        <p:nvSpPr>
          <p:cNvPr id="48" name="Shape 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Zayne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Japheth </a:t>
            </a:r>
            <a:endParaRPr/>
          </a:p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Zayne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-packets</a:t>
            </a:r>
            <a:endParaRPr/>
          </a:p>
        </p:txBody>
      </p:sp>
      <p:sp>
        <p:nvSpPr>
          <p:cNvPr id="74" name="Shape 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all of the Trustees for their time.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Specifically thank Trustee Sullivan again for making the arrangements</a:t>
            </a:r>
            <a:endParaRPr/>
          </a:p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idx="1" type="body"/>
          </p:nvPr>
        </p:nvSpPr>
        <p:spPr>
          <a:xfrm>
            <a:off x="457200" y="2482850"/>
            <a:ext cx="8229600" cy="36433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type="ctrTitle"/>
          </p:nvPr>
        </p:nvSpPr>
        <p:spPr>
          <a:xfrm>
            <a:off x="457200" y="1473200"/>
            <a:ext cx="8229600" cy="838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111F4B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111F4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>
  <p:cSld name="Title and Vertical 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 rot="5400000">
            <a:off x="2575424" y="161325"/>
            <a:ext cx="399315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type="ctrTitle"/>
          </p:nvPr>
        </p:nvSpPr>
        <p:spPr>
          <a:xfrm>
            <a:off x="457200" y="1473200"/>
            <a:ext cx="8229600" cy="7982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111F4B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111F4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>
  <p:cSld name="Vertical Title and 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 rot="5400000">
            <a:off x="888424" y="537587"/>
            <a:ext cx="515735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type="ctrTitle"/>
          </p:nvPr>
        </p:nvSpPr>
        <p:spPr>
          <a:xfrm rot="5400000">
            <a:off x="4978438" y="2543573"/>
            <a:ext cx="5157352" cy="20078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111F4B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111F4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457200" y="1473200"/>
            <a:ext cx="82296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111F4B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111F4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2385391"/>
            <a:ext cx="4038600" cy="38996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2" type="body"/>
          </p:nvPr>
        </p:nvSpPr>
        <p:spPr>
          <a:xfrm>
            <a:off x="4648200" y="2385390"/>
            <a:ext cx="4038600" cy="38996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type="ctrTitle"/>
          </p:nvPr>
        </p:nvSpPr>
        <p:spPr>
          <a:xfrm>
            <a:off x="457200" y="1473200"/>
            <a:ext cx="8229600" cy="8144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111F4B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111F4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idx="1" type="body"/>
          </p:nvPr>
        </p:nvSpPr>
        <p:spPr>
          <a:xfrm>
            <a:off x="457200" y="2238848"/>
            <a:ext cx="4040188" cy="55360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57200" y="2792450"/>
            <a:ext cx="4040188" cy="34558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3" type="body"/>
          </p:nvPr>
        </p:nvSpPr>
        <p:spPr>
          <a:xfrm>
            <a:off x="4645025" y="2238848"/>
            <a:ext cx="4041775" cy="55360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4" type="body"/>
          </p:nvPr>
        </p:nvSpPr>
        <p:spPr>
          <a:xfrm>
            <a:off x="4645025" y="2792450"/>
            <a:ext cx="4041775" cy="34558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type="ctrTitle"/>
          </p:nvPr>
        </p:nvSpPr>
        <p:spPr>
          <a:xfrm>
            <a:off x="457200" y="1473200"/>
            <a:ext cx="8229600" cy="7656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111F4B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111F4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x="457200" y="1473200"/>
            <a:ext cx="8229600" cy="8144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111F4B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111F4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944386"/>
            <a:ext cx="3008313" cy="100951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575050" y="944387"/>
            <a:ext cx="5111750" cy="51817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57200" y="1953904"/>
            <a:ext cx="3008313" cy="41722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Shape 38"/>
          <p:cNvSpPr/>
          <p:nvPr>
            <p:ph idx="2" type="pic"/>
          </p:nvPr>
        </p:nvSpPr>
        <p:spPr>
          <a:xfrm>
            <a:off x="1792288" y="960671"/>
            <a:ext cx="5486400" cy="37669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ub-Power-Pt2.jpg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31545" y="-28494"/>
            <a:ext cx="9207090" cy="691498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09575" y="1399483"/>
            <a:ext cx="8675982" cy="10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800"/>
              <a:buFont typeface="Arial"/>
              <a:buNone/>
            </a:pPr>
            <a:r>
              <a:rPr lang="en-US" sz="3600">
                <a:solidFill>
                  <a:srgbClr val="17365D"/>
                </a:solidFill>
              </a:rPr>
              <a:t>Zero Waste Initiative </a:t>
            </a:r>
            <a:endParaRPr sz="3600">
              <a:solidFill>
                <a:srgbClr val="17365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800"/>
              <a:buFont typeface="Arial"/>
              <a:buNone/>
            </a:pPr>
            <a:r>
              <a:rPr lang="en-US" sz="3600">
                <a:solidFill>
                  <a:srgbClr val="17365D"/>
                </a:solidFill>
              </a:rPr>
              <a:t>Board of Trustees March 2018 Meeting</a:t>
            </a:r>
            <a:endParaRPr sz="3600">
              <a:solidFill>
                <a:srgbClr val="17365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800"/>
              <a:buFont typeface="Arial"/>
              <a:buNone/>
            </a:pPr>
            <a:r>
              <a:t/>
            </a:r>
            <a:endParaRPr sz="3600">
              <a:solidFill>
                <a:srgbClr val="17365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800"/>
              <a:buFont typeface="Arial"/>
              <a:buNone/>
            </a:pPr>
            <a:r>
              <a:t/>
            </a:r>
            <a:endParaRPr sz="3600">
              <a:solidFill>
                <a:srgbClr val="17365D"/>
              </a:solidFill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159000" y="2402775"/>
            <a:ext cx="482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/>
        </p:nvSpPr>
        <p:spPr>
          <a:xfrm>
            <a:off x="354753" y="1131636"/>
            <a:ext cx="421554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-121092" y="6065121"/>
            <a:ext cx="9386185" cy="82226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randBar_New_flag_only.png" id="54" name="Shape 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08368" y="5644400"/>
            <a:ext cx="9960737" cy="15538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1079313" y="4942700"/>
            <a:ext cx="73365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Japheth Frauendienst- ASUW Haub School Senator 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Zayne Hebbler - Haub School Zero Waste Intern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zero-waste-logo-final.jpg" id="56" name="Shape 56"/>
          <p:cNvPicPr preferRelativeResize="0"/>
          <p:nvPr/>
        </p:nvPicPr>
        <p:blipFill rotWithShape="1">
          <a:blip r:embed="rId4">
            <a:alphaModFix/>
          </a:blip>
          <a:srcRect b="0" l="0" r="0" t="7527"/>
          <a:stretch/>
        </p:blipFill>
        <p:spPr>
          <a:xfrm>
            <a:off x="3321887" y="2707263"/>
            <a:ext cx="2500213" cy="2311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6800" y="1027752"/>
            <a:ext cx="80724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17365D"/>
                </a:solidFill>
              </a:rPr>
              <a:t> </a:t>
            </a:r>
            <a:r>
              <a:rPr lang="en-US" sz="4200">
                <a:solidFill>
                  <a:srgbClr val="17365D"/>
                </a:solidFill>
              </a:rPr>
              <a:t>UW BOT Meeting Waste Report</a:t>
            </a:r>
            <a:endParaRPr sz="4200"/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594600" y="2319625"/>
            <a:ext cx="8145000" cy="28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400"/>
          </a:p>
          <a:p>
            <a:pPr indent="-381000" lvl="0" marL="457200" marR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Landfill waste material (18lbs) = 100% food waste</a:t>
            </a:r>
            <a:endParaRPr sz="2400"/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Institutional composting could solve this challenge</a:t>
            </a:r>
            <a:endParaRPr sz="2400"/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Zero waste goal = 90% diversion rate</a:t>
            </a:r>
            <a:endParaRPr sz="2400"/>
          </a:p>
          <a:p>
            <a:pPr indent="0" lvl="0" marL="0" marR="0" rtl="0" algn="l">
              <a:lnSpc>
                <a:spcPct val="214285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64" name="Shape 64"/>
          <p:cNvGraphicFramePr/>
          <p:nvPr/>
        </p:nvGraphicFramePr>
        <p:xfrm>
          <a:off x="788663" y="2319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{F7CCA0D7-3B0F-4F09-A66F-4C038A42E6EE}</a:tableStyleId>
              </a:tblPr>
              <a:tblGrid>
                <a:gridCol w="1108125"/>
                <a:gridCol w="1108125"/>
                <a:gridCol w="1108125"/>
                <a:gridCol w="1108125"/>
                <a:gridCol w="1108125"/>
                <a:gridCol w="1108125"/>
                <a:gridCol w="11081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Event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Attendance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Weight of Compost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Weight of Paper Materials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Weight of Recycling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Weight of </a:t>
                      </a:r>
                      <a:r>
                        <a:rPr lang="en-US"/>
                        <a:t>Landfill</a:t>
                      </a:r>
                      <a:r>
                        <a:rPr lang="en-US"/>
                        <a:t> Materials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Diversion Rate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Spring 2018 BOT Meeting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~30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10.1oz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14oz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15oz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18lbs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solidFill>
                            <a:schemeClr val="accent2"/>
                          </a:solidFill>
                        </a:rPr>
                        <a:t>12%</a:t>
                      </a:r>
                      <a:endParaRPr b="1" sz="36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x="457200" y="2482850"/>
            <a:ext cx="8607600" cy="36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Campus-wide waste audit and compost </a:t>
            </a:r>
            <a:r>
              <a:rPr lang="en-US" sz="2400"/>
              <a:t>feasibility</a:t>
            </a:r>
            <a:r>
              <a:rPr lang="en-US" sz="2400"/>
              <a:t> results</a:t>
            </a:r>
            <a:endParaRPr sz="2400"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Institutional composting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Meat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Dairy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Compostable to-go-ware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Post-consumer waste</a:t>
            </a:r>
            <a:endParaRPr sz="2400"/>
          </a:p>
          <a:p>
            <a:pPr indent="0" lvl="0" marL="45720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Reduce landfill and waste costs </a:t>
            </a:r>
            <a:endParaRPr sz="2400"/>
          </a:p>
        </p:txBody>
      </p:sp>
      <p:sp>
        <p:nvSpPr>
          <p:cNvPr id="71" name="Shape 71"/>
          <p:cNvSpPr txBox="1"/>
          <p:nvPr>
            <p:ph type="ctrTitle"/>
          </p:nvPr>
        </p:nvSpPr>
        <p:spPr>
          <a:xfrm>
            <a:off x="457200" y="1473200"/>
            <a:ext cx="8229600" cy="8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of Zero Waste at UW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248025" y="2508525"/>
            <a:ext cx="7000500" cy="39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Future UW BOT meetings</a:t>
            </a:r>
            <a:endParaRPr sz="2400"/>
          </a:p>
          <a:p>
            <a: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Reduce single-use items and disposables </a:t>
            </a:r>
            <a:endParaRPr sz="2400"/>
          </a:p>
          <a:p>
            <a: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Opt out of paper materials </a:t>
            </a:r>
            <a:endParaRPr sz="2400"/>
          </a:p>
          <a:p>
            <a: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More accurately estimate meal portions</a:t>
            </a:r>
            <a:endParaRPr sz="2400"/>
          </a:p>
          <a:p>
            <a:pPr indent="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Continued support from Haub School </a:t>
            </a:r>
            <a:endParaRPr sz="2400"/>
          </a:p>
          <a:p>
            <a: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Zero Waste Tool Kit</a:t>
            </a:r>
            <a:endParaRPr sz="2400"/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7" name="Shape 77"/>
          <p:cNvSpPr txBox="1"/>
          <p:nvPr>
            <p:ph type="ctrTitle"/>
          </p:nvPr>
        </p:nvSpPr>
        <p:spPr>
          <a:xfrm>
            <a:off x="357430" y="1381150"/>
            <a:ext cx="8229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F4B"/>
              </a:buClr>
              <a:buSzPts val="4800"/>
              <a:buFont typeface="Arial"/>
              <a:buNone/>
            </a:pPr>
            <a:r>
              <a:rPr lang="en-US"/>
              <a:t>Looking Forward</a:t>
            </a: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9375" y="1007725"/>
            <a:ext cx="1852876" cy="207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-366894" y="-137558"/>
            <a:ext cx="9510900" cy="7133100"/>
          </a:xfrm>
          <a:prstGeom prst="rect">
            <a:avLst/>
          </a:prstGeom>
          <a:solidFill>
            <a:srgbClr val="111F4B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/>
          <p:nvPr>
            <p:ph type="title"/>
          </p:nvPr>
        </p:nvSpPr>
        <p:spPr>
          <a:xfrm>
            <a:off x="444500" y="2927350"/>
            <a:ext cx="76836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UW Board of Trustees</a:t>
            </a:r>
            <a:endParaRPr sz="3000">
              <a:solidFill>
                <a:schemeClr val="lt1"/>
              </a:solidFill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Trustee Michelle Sullivan</a:t>
            </a:r>
            <a:endParaRPr sz="3000">
              <a:solidFill>
                <a:schemeClr val="lt1"/>
              </a:solidFill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Shannon Polk,  UW Office of the President</a:t>
            </a:r>
            <a:endParaRPr sz="3000">
              <a:solidFill>
                <a:schemeClr val="lt1"/>
              </a:solidFill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Derek Jones,  UW Catering &amp; Events</a:t>
            </a:r>
            <a:endParaRPr sz="3000">
              <a:solidFill>
                <a:schemeClr val="lt1"/>
              </a:solidFill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Mary Ivanoff, UW Foundation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-366894" y="-137558"/>
            <a:ext cx="9510900" cy="7133100"/>
          </a:xfrm>
          <a:prstGeom prst="rect">
            <a:avLst/>
          </a:prstGeom>
          <a:solidFill>
            <a:srgbClr val="111F4B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 txBox="1"/>
          <p:nvPr>
            <p:ph type="title"/>
          </p:nvPr>
        </p:nvSpPr>
        <p:spPr>
          <a:xfrm>
            <a:off x="444500" y="2927350"/>
            <a:ext cx="76836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3600">
                <a:solidFill>
                  <a:schemeClr val="lt1"/>
                </a:solidFill>
              </a:rPr>
              <a:t>Questions?</a:t>
            </a:r>
            <a:endParaRPr sz="3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aub-PPT-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