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58"/>
  </p:notesMasterIdLst>
  <p:sldIdLst>
    <p:sldId id="256" r:id="rId3"/>
    <p:sldId id="583" r:id="rId4"/>
    <p:sldId id="587" r:id="rId5"/>
    <p:sldId id="584" r:id="rId6"/>
    <p:sldId id="590" r:id="rId7"/>
    <p:sldId id="582" r:id="rId8"/>
    <p:sldId id="592" r:id="rId9"/>
    <p:sldId id="572" r:id="rId10"/>
    <p:sldId id="269" r:id="rId11"/>
    <p:sldId id="267" r:id="rId12"/>
    <p:sldId id="266" r:id="rId13"/>
    <p:sldId id="304" r:id="rId14"/>
    <p:sldId id="277" r:id="rId15"/>
    <p:sldId id="571" r:id="rId16"/>
    <p:sldId id="331" r:id="rId17"/>
    <p:sldId id="575" r:id="rId18"/>
    <p:sldId id="263" r:id="rId19"/>
    <p:sldId id="591" r:id="rId20"/>
    <p:sldId id="586" r:id="rId21"/>
    <p:sldId id="576" r:id="rId22"/>
    <p:sldId id="577" r:id="rId23"/>
    <p:sldId id="578" r:id="rId24"/>
    <p:sldId id="579" r:id="rId25"/>
    <p:sldId id="289" r:id="rId26"/>
    <p:sldId id="580" r:id="rId27"/>
    <p:sldId id="290" r:id="rId28"/>
    <p:sldId id="588" r:id="rId29"/>
    <p:sldId id="589" r:id="rId30"/>
    <p:sldId id="291" r:id="rId31"/>
    <p:sldId id="292" r:id="rId32"/>
    <p:sldId id="293" r:id="rId33"/>
    <p:sldId id="301" r:id="rId34"/>
    <p:sldId id="302" r:id="rId35"/>
    <p:sldId id="573" r:id="rId36"/>
    <p:sldId id="278" r:id="rId37"/>
    <p:sldId id="294" r:id="rId38"/>
    <p:sldId id="283" r:id="rId39"/>
    <p:sldId id="296" r:id="rId40"/>
    <p:sldId id="297" r:id="rId41"/>
    <p:sldId id="593" r:id="rId42"/>
    <p:sldId id="274" r:id="rId43"/>
    <p:sldId id="275" r:id="rId44"/>
    <p:sldId id="585" r:id="rId45"/>
    <p:sldId id="279" r:id="rId46"/>
    <p:sldId id="281" r:id="rId47"/>
    <p:sldId id="285" r:id="rId48"/>
    <p:sldId id="286" r:id="rId49"/>
    <p:sldId id="287" r:id="rId50"/>
    <p:sldId id="288" r:id="rId51"/>
    <p:sldId id="303" r:id="rId52"/>
    <p:sldId id="300" r:id="rId53"/>
    <p:sldId id="282" r:id="rId54"/>
    <p:sldId id="272" r:id="rId55"/>
    <p:sldId id="298" r:id="rId56"/>
    <p:sldId id="273" r:id="rId57"/>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BE66B"/>
    <a:srgbClr val="7F3E0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80585" autoAdjust="0"/>
  </p:normalViewPr>
  <p:slideViewPr>
    <p:cSldViewPr snapToGrid="0" snapToObjects="1">
      <p:cViewPr varScale="1">
        <p:scale>
          <a:sx n="88" d="100"/>
          <a:sy n="88" d="100"/>
        </p:scale>
        <p:origin x="205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Platform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86E-4EFE-9EBC-28494CD0A27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86E-4EFE-9EBC-28494CD0A27A}"/>
              </c:ext>
            </c:extLst>
          </c:dPt>
          <c:dLbls>
            <c:delete val="1"/>
          </c:dLbls>
          <c:cat>
            <c:strRef>
              <c:f>Sheet1!$A$2:$A$3</c:f>
              <c:strCache>
                <c:ptCount val="2"/>
                <c:pt idx="0">
                  <c:v>Physical (84)</c:v>
                </c:pt>
                <c:pt idx="1">
                  <c:v>Virtual (523)</c:v>
                </c:pt>
              </c:strCache>
            </c:strRef>
          </c:cat>
          <c:val>
            <c:numRef>
              <c:f>Sheet1!$B$2:$B$3</c:f>
              <c:numCache>
                <c:formatCode>General</c:formatCode>
                <c:ptCount val="2"/>
                <c:pt idx="0">
                  <c:v>84</c:v>
                </c:pt>
                <c:pt idx="1">
                  <c:v>523</c:v>
                </c:pt>
              </c:numCache>
            </c:numRef>
          </c:val>
          <c:extLst>
            <c:ext xmlns:c16="http://schemas.microsoft.com/office/drawing/2014/chart" uri="{C3380CC4-5D6E-409C-BE32-E72D297353CC}">
              <c16:uniqueId val="{00000004-486E-4EFE-9EBC-28494CD0A27A}"/>
            </c:ext>
          </c:extLst>
        </c:ser>
        <c:dLbls>
          <c:dLblPos val="out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Operating System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3F2-4010-8FB6-D7266DF4A16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3F2-4010-8FB6-D7266DF4A161}"/>
              </c:ext>
            </c:extLst>
          </c:dPt>
          <c:dLbls>
            <c:delete val="1"/>
          </c:dLbls>
          <c:cat>
            <c:strRef>
              <c:f>Sheet1!$A$2:$A$3</c:f>
              <c:strCache>
                <c:ptCount val="2"/>
                <c:pt idx="0">
                  <c:v>Linux (223)</c:v>
                </c:pt>
                <c:pt idx="1">
                  <c:v>Windows (384)</c:v>
                </c:pt>
              </c:strCache>
            </c:strRef>
          </c:cat>
          <c:val>
            <c:numRef>
              <c:f>Sheet1!$B$2:$B$3</c:f>
              <c:numCache>
                <c:formatCode>General</c:formatCode>
                <c:ptCount val="2"/>
                <c:pt idx="0">
                  <c:v>223</c:v>
                </c:pt>
                <c:pt idx="1">
                  <c:v>384</c:v>
                </c:pt>
              </c:numCache>
            </c:numRef>
          </c:val>
          <c:extLst>
            <c:ext xmlns:c16="http://schemas.microsoft.com/office/drawing/2014/chart" uri="{C3380CC4-5D6E-409C-BE32-E72D297353CC}">
              <c16:uniqueId val="{00000004-03F2-4010-8FB6-D7266DF4A161}"/>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Use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7D5-4D76-B21B-2C59DAB0822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7D5-4D76-B21B-2C59DAB08226}"/>
              </c:ext>
            </c:extLst>
          </c:dPt>
          <c:cat>
            <c:strRef>
              <c:f>Sheet1!$A$2:$A$3</c:f>
              <c:strCache>
                <c:ptCount val="2"/>
                <c:pt idx="0">
                  <c:v>Labs (1741)</c:v>
                </c:pt>
                <c:pt idx="1">
                  <c:v>Employee (4461)</c:v>
                </c:pt>
              </c:strCache>
            </c:strRef>
          </c:cat>
          <c:val>
            <c:numRef>
              <c:f>Sheet1!$B$2:$B$3</c:f>
              <c:numCache>
                <c:formatCode>General</c:formatCode>
                <c:ptCount val="2"/>
                <c:pt idx="0">
                  <c:v>1741</c:v>
                </c:pt>
                <c:pt idx="1">
                  <c:v>4416</c:v>
                </c:pt>
              </c:numCache>
            </c:numRef>
          </c:val>
          <c:extLst>
            <c:ext xmlns:c16="http://schemas.microsoft.com/office/drawing/2014/chart" uri="{C3380CC4-5D6E-409C-BE32-E72D297353CC}">
              <c16:uniqueId val="{00000004-17D5-4D76-B21B-2C59DAB0822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Operating System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533-4347-AF67-31FDE3A57D8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533-4347-AF67-31FDE3A57D8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533-4347-AF67-31FDE3A57D8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533-4347-AF67-31FDE3A57D8B}"/>
              </c:ext>
            </c:extLst>
          </c:dPt>
          <c:cat>
            <c:strRef>
              <c:f>Sheet1!$A$2:$A$5</c:f>
              <c:strCache>
                <c:ptCount val="4"/>
                <c:pt idx="0">
                  <c:v>Windows 10 (3470)</c:v>
                </c:pt>
                <c:pt idx="1">
                  <c:v>Windows 7 (2612)</c:v>
                </c:pt>
                <c:pt idx="2">
                  <c:v>Windows 8.1 (68)</c:v>
                </c:pt>
                <c:pt idx="3">
                  <c:v>Other (7)</c:v>
                </c:pt>
              </c:strCache>
            </c:strRef>
          </c:cat>
          <c:val>
            <c:numRef>
              <c:f>Sheet1!$B$2:$B$5</c:f>
              <c:numCache>
                <c:formatCode>General</c:formatCode>
                <c:ptCount val="4"/>
                <c:pt idx="0">
                  <c:v>3470</c:v>
                </c:pt>
                <c:pt idx="1">
                  <c:v>2612</c:v>
                </c:pt>
                <c:pt idx="2">
                  <c:v>68</c:v>
                </c:pt>
                <c:pt idx="3">
                  <c:v>7</c:v>
                </c:pt>
              </c:numCache>
            </c:numRef>
          </c:val>
          <c:extLst>
            <c:ext xmlns:c16="http://schemas.microsoft.com/office/drawing/2014/chart" uri="{C3380CC4-5D6E-409C-BE32-E72D297353CC}">
              <c16:uniqueId val="{00000008-B533-4347-AF67-31FDE3A57D8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Platform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5D6-4356-B021-B782A661926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5D6-4356-B021-B782A661926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5D6-4356-B021-B782A661926E}"/>
              </c:ext>
            </c:extLst>
          </c:dPt>
          <c:dLbls>
            <c:delete val="1"/>
          </c:dLbls>
          <c:cat>
            <c:strRef>
              <c:f>Sheet1!$A$2:$A$4</c:f>
              <c:strCache>
                <c:ptCount val="3"/>
                <c:pt idx="0">
                  <c:v>Oracle (36)</c:v>
                </c:pt>
                <c:pt idx="1">
                  <c:v>SQL (50)</c:v>
                </c:pt>
                <c:pt idx="2">
                  <c:v>MySQL (14)</c:v>
                </c:pt>
              </c:strCache>
            </c:strRef>
          </c:cat>
          <c:val>
            <c:numRef>
              <c:f>Sheet1!$B$2:$B$4</c:f>
              <c:numCache>
                <c:formatCode>General</c:formatCode>
                <c:ptCount val="3"/>
                <c:pt idx="0">
                  <c:v>36</c:v>
                </c:pt>
                <c:pt idx="1">
                  <c:v>50</c:v>
                </c:pt>
                <c:pt idx="2">
                  <c:v>14</c:v>
                </c:pt>
              </c:numCache>
            </c:numRef>
          </c:val>
          <c:extLst>
            <c:ext xmlns:c16="http://schemas.microsoft.com/office/drawing/2014/chart" uri="{C3380CC4-5D6E-409C-BE32-E72D297353CC}">
              <c16:uniqueId val="{00000006-95D6-4356-B021-B782A661926E}"/>
            </c:ext>
          </c:extLst>
        </c:ser>
        <c:dLbls>
          <c:dLblPos val="out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9BF7B1-CAE8-4F07-A12B-37BD6ACC8E8B}" type="doc">
      <dgm:prSet loTypeId="urn:microsoft.com/office/officeart/2005/8/layout/equation1" loCatId="relationship" qsTypeId="urn:microsoft.com/office/officeart/2005/8/quickstyle/simple2" qsCatId="simple" csTypeId="urn:microsoft.com/office/officeart/2005/8/colors/accent5_1" csCatId="accent5" phldr="1"/>
      <dgm:spPr/>
    </dgm:pt>
    <dgm:pt modelId="{5572946C-1F51-4E4F-9347-78F017559BAB}">
      <dgm:prSet phldrT="[Text]"/>
      <dgm:spPr/>
      <dgm:t>
        <a:bodyPr/>
        <a:lstStyle/>
        <a:p>
          <a:r>
            <a:rPr lang="en-US" dirty="0"/>
            <a:t>Something you </a:t>
          </a:r>
          <a:r>
            <a:rPr lang="en-US" b="1" dirty="0"/>
            <a:t>KNOW</a:t>
          </a:r>
        </a:p>
      </dgm:t>
    </dgm:pt>
    <dgm:pt modelId="{0AB5C8E3-28B8-458B-B778-62495B3F10A7}" type="parTrans" cxnId="{1375F5C3-CD5B-48BD-B800-8AEF5574E603}">
      <dgm:prSet/>
      <dgm:spPr/>
      <dgm:t>
        <a:bodyPr/>
        <a:lstStyle/>
        <a:p>
          <a:endParaRPr lang="en-US"/>
        </a:p>
      </dgm:t>
    </dgm:pt>
    <dgm:pt modelId="{9BB438DD-D6B6-4871-AD1E-78E6181BC378}" type="sibTrans" cxnId="{1375F5C3-CD5B-48BD-B800-8AEF5574E603}">
      <dgm:prSet/>
      <dgm:spPr/>
      <dgm:t>
        <a:bodyPr/>
        <a:lstStyle/>
        <a:p>
          <a:endParaRPr lang="en-US" dirty="0"/>
        </a:p>
      </dgm:t>
    </dgm:pt>
    <dgm:pt modelId="{E81B3943-2165-4ABC-9561-3EB81847766E}">
      <dgm:prSet phldrT="[Text]"/>
      <dgm:spPr/>
      <dgm:t>
        <a:bodyPr/>
        <a:lstStyle/>
        <a:p>
          <a:r>
            <a:rPr lang="en-US" dirty="0"/>
            <a:t>Something you </a:t>
          </a:r>
          <a:r>
            <a:rPr lang="en-US" b="1" dirty="0"/>
            <a:t>HAVE</a:t>
          </a:r>
        </a:p>
      </dgm:t>
    </dgm:pt>
    <dgm:pt modelId="{8C00093C-A607-44BA-B0F9-9EAA79F7B7BC}" type="parTrans" cxnId="{C79E95AB-8965-434B-802E-80E20EE5472C}">
      <dgm:prSet/>
      <dgm:spPr/>
      <dgm:t>
        <a:bodyPr/>
        <a:lstStyle/>
        <a:p>
          <a:endParaRPr lang="en-US"/>
        </a:p>
      </dgm:t>
    </dgm:pt>
    <dgm:pt modelId="{793FD8F2-D0C3-4EF4-8CFD-94F4E243799F}" type="sibTrans" cxnId="{C79E95AB-8965-434B-802E-80E20EE5472C}">
      <dgm:prSet/>
      <dgm:spPr/>
      <dgm:t>
        <a:bodyPr/>
        <a:lstStyle/>
        <a:p>
          <a:endParaRPr lang="en-US" dirty="0"/>
        </a:p>
      </dgm:t>
    </dgm:pt>
    <dgm:pt modelId="{FDF0BD86-81A0-42C7-ACB7-6D5D72ED2FFA}">
      <dgm:prSet phldrT="[Text]"/>
      <dgm:spPr/>
      <dgm:t>
        <a:bodyPr/>
        <a:lstStyle/>
        <a:p>
          <a:r>
            <a:rPr lang="en-US" b="1" dirty="0"/>
            <a:t>ACCESS!</a:t>
          </a:r>
        </a:p>
      </dgm:t>
    </dgm:pt>
    <dgm:pt modelId="{5532B6F0-21B8-4D98-8142-FDE6DDE1A838}" type="parTrans" cxnId="{7816851A-81F2-462C-AD69-C3F4394D8981}">
      <dgm:prSet/>
      <dgm:spPr/>
      <dgm:t>
        <a:bodyPr/>
        <a:lstStyle/>
        <a:p>
          <a:endParaRPr lang="en-US"/>
        </a:p>
      </dgm:t>
    </dgm:pt>
    <dgm:pt modelId="{88407B66-A870-47F2-BBA1-31E45A683EC1}" type="sibTrans" cxnId="{7816851A-81F2-462C-AD69-C3F4394D8981}">
      <dgm:prSet/>
      <dgm:spPr/>
      <dgm:t>
        <a:bodyPr/>
        <a:lstStyle/>
        <a:p>
          <a:endParaRPr lang="en-US"/>
        </a:p>
      </dgm:t>
    </dgm:pt>
    <dgm:pt modelId="{B2E66259-C89D-4287-80AE-EE6254FD992E}" type="pres">
      <dgm:prSet presAssocID="{8A9BF7B1-CAE8-4F07-A12B-37BD6ACC8E8B}" presName="linearFlow" presStyleCnt="0">
        <dgm:presLayoutVars>
          <dgm:dir/>
          <dgm:resizeHandles val="exact"/>
        </dgm:presLayoutVars>
      </dgm:prSet>
      <dgm:spPr/>
    </dgm:pt>
    <dgm:pt modelId="{0524CE40-33AF-4502-8872-1D361552C861}" type="pres">
      <dgm:prSet presAssocID="{5572946C-1F51-4E4F-9347-78F017559BAB}" presName="node" presStyleLbl="node1" presStyleIdx="0" presStyleCnt="3">
        <dgm:presLayoutVars>
          <dgm:bulletEnabled val="1"/>
        </dgm:presLayoutVars>
      </dgm:prSet>
      <dgm:spPr/>
    </dgm:pt>
    <dgm:pt modelId="{038B76C9-6317-495A-929D-DF1C952793BC}" type="pres">
      <dgm:prSet presAssocID="{9BB438DD-D6B6-4871-AD1E-78E6181BC378}" presName="spacerL" presStyleCnt="0"/>
      <dgm:spPr/>
    </dgm:pt>
    <dgm:pt modelId="{5EF1563E-3719-472E-9934-D2799207D24F}" type="pres">
      <dgm:prSet presAssocID="{9BB438DD-D6B6-4871-AD1E-78E6181BC378}" presName="sibTrans" presStyleLbl="sibTrans2D1" presStyleIdx="0" presStyleCnt="2"/>
      <dgm:spPr/>
    </dgm:pt>
    <dgm:pt modelId="{6686FA8D-CD87-42DE-AEA3-2877A5C3A389}" type="pres">
      <dgm:prSet presAssocID="{9BB438DD-D6B6-4871-AD1E-78E6181BC378}" presName="spacerR" presStyleCnt="0"/>
      <dgm:spPr/>
    </dgm:pt>
    <dgm:pt modelId="{0496738E-4A93-4A1A-AC5C-BCED2AA99D9B}" type="pres">
      <dgm:prSet presAssocID="{E81B3943-2165-4ABC-9561-3EB81847766E}" presName="node" presStyleLbl="node1" presStyleIdx="1" presStyleCnt="3">
        <dgm:presLayoutVars>
          <dgm:bulletEnabled val="1"/>
        </dgm:presLayoutVars>
      </dgm:prSet>
      <dgm:spPr/>
    </dgm:pt>
    <dgm:pt modelId="{C450F27F-4A22-4D2C-AE7B-7B1005F9D34A}" type="pres">
      <dgm:prSet presAssocID="{793FD8F2-D0C3-4EF4-8CFD-94F4E243799F}" presName="spacerL" presStyleCnt="0"/>
      <dgm:spPr/>
    </dgm:pt>
    <dgm:pt modelId="{64959663-6479-4BC9-A181-E9087A85DC46}" type="pres">
      <dgm:prSet presAssocID="{793FD8F2-D0C3-4EF4-8CFD-94F4E243799F}" presName="sibTrans" presStyleLbl="sibTrans2D1" presStyleIdx="1" presStyleCnt="2"/>
      <dgm:spPr/>
    </dgm:pt>
    <dgm:pt modelId="{54BA02BA-1BAF-470E-9641-64D21E4E71D1}" type="pres">
      <dgm:prSet presAssocID="{793FD8F2-D0C3-4EF4-8CFD-94F4E243799F}" presName="spacerR" presStyleCnt="0"/>
      <dgm:spPr/>
    </dgm:pt>
    <dgm:pt modelId="{232E1DF2-F07A-4A6E-9780-D9EC85B94058}" type="pres">
      <dgm:prSet presAssocID="{FDF0BD86-81A0-42C7-ACB7-6D5D72ED2FFA}" presName="node" presStyleLbl="node1" presStyleIdx="2" presStyleCnt="3">
        <dgm:presLayoutVars>
          <dgm:bulletEnabled val="1"/>
        </dgm:presLayoutVars>
      </dgm:prSet>
      <dgm:spPr/>
    </dgm:pt>
  </dgm:ptLst>
  <dgm:cxnLst>
    <dgm:cxn modelId="{2B6F1501-AAC5-48C7-8171-971802419AE1}" type="presOf" srcId="{FDF0BD86-81A0-42C7-ACB7-6D5D72ED2FFA}" destId="{232E1DF2-F07A-4A6E-9780-D9EC85B94058}" srcOrd="0" destOrd="0" presId="urn:microsoft.com/office/officeart/2005/8/layout/equation1"/>
    <dgm:cxn modelId="{42D78F14-4C9B-4AFC-B46A-170C7321DCAC}" type="presOf" srcId="{E81B3943-2165-4ABC-9561-3EB81847766E}" destId="{0496738E-4A93-4A1A-AC5C-BCED2AA99D9B}" srcOrd="0" destOrd="0" presId="urn:microsoft.com/office/officeart/2005/8/layout/equation1"/>
    <dgm:cxn modelId="{7816851A-81F2-462C-AD69-C3F4394D8981}" srcId="{8A9BF7B1-CAE8-4F07-A12B-37BD6ACC8E8B}" destId="{FDF0BD86-81A0-42C7-ACB7-6D5D72ED2FFA}" srcOrd="2" destOrd="0" parTransId="{5532B6F0-21B8-4D98-8142-FDE6DDE1A838}" sibTransId="{88407B66-A870-47F2-BBA1-31E45A683EC1}"/>
    <dgm:cxn modelId="{23F34334-0FCB-4C04-9E63-D383369F5EB1}" type="presOf" srcId="{5572946C-1F51-4E4F-9347-78F017559BAB}" destId="{0524CE40-33AF-4502-8872-1D361552C861}" srcOrd="0" destOrd="0" presId="urn:microsoft.com/office/officeart/2005/8/layout/equation1"/>
    <dgm:cxn modelId="{CCAEA94A-46D9-44C7-98A0-CA26DAB8B5BA}" type="presOf" srcId="{793FD8F2-D0C3-4EF4-8CFD-94F4E243799F}" destId="{64959663-6479-4BC9-A181-E9087A85DC46}" srcOrd="0" destOrd="0" presId="urn:microsoft.com/office/officeart/2005/8/layout/equation1"/>
    <dgm:cxn modelId="{5A63C279-059B-4536-9C45-772D47393444}" type="presOf" srcId="{9BB438DD-D6B6-4871-AD1E-78E6181BC378}" destId="{5EF1563E-3719-472E-9934-D2799207D24F}" srcOrd="0" destOrd="0" presId="urn:microsoft.com/office/officeart/2005/8/layout/equation1"/>
    <dgm:cxn modelId="{0A72A18A-16C0-4433-AAD5-3DADFB3F2FFA}" type="presOf" srcId="{8A9BF7B1-CAE8-4F07-A12B-37BD6ACC8E8B}" destId="{B2E66259-C89D-4287-80AE-EE6254FD992E}" srcOrd="0" destOrd="0" presId="urn:microsoft.com/office/officeart/2005/8/layout/equation1"/>
    <dgm:cxn modelId="{C79E95AB-8965-434B-802E-80E20EE5472C}" srcId="{8A9BF7B1-CAE8-4F07-A12B-37BD6ACC8E8B}" destId="{E81B3943-2165-4ABC-9561-3EB81847766E}" srcOrd="1" destOrd="0" parTransId="{8C00093C-A607-44BA-B0F9-9EAA79F7B7BC}" sibTransId="{793FD8F2-D0C3-4EF4-8CFD-94F4E243799F}"/>
    <dgm:cxn modelId="{1375F5C3-CD5B-48BD-B800-8AEF5574E603}" srcId="{8A9BF7B1-CAE8-4F07-A12B-37BD6ACC8E8B}" destId="{5572946C-1F51-4E4F-9347-78F017559BAB}" srcOrd="0" destOrd="0" parTransId="{0AB5C8E3-28B8-458B-B778-62495B3F10A7}" sibTransId="{9BB438DD-D6B6-4871-AD1E-78E6181BC378}"/>
    <dgm:cxn modelId="{D66D715D-C467-4760-8F0D-8AEF9ACC7B4C}" type="presParOf" srcId="{B2E66259-C89D-4287-80AE-EE6254FD992E}" destId="{0524CE40-33AF-4502-8872-1D361552C861}" srcOrd="0" destOrd="0" presId="urn:microsoft.com/office/officeart/2005/8/layout/equation1"/>
    <dgm:cxn modelId="{C383A909-1DA4-4F4C-BB6A-00C49DD479C0}" type="presParOf" srcId="{B2E66259-C89D-4287-80AE-EE6254FD992E}" destId="{038B76C9-6317-495A-929D-DF1C952793BC}" srcOrd="1" destOrd="0" presId="urn:microsoft.com/office/officeart/2005/8/layout/equation1"/>
    <dgm:cxn modelId="{D1B40AA7-8C6A-4C68-844E-3EA6C5EA50F5}" type="presParOf" srcId="{B2E66259-C89D-4287-80AE-EE6254FD992E}" destId="{5EF1563E-3719-472E-9934-D2799207D24F}" srcOrd="2" destOrd="0" presId="urn:microsoft.com/office/officeart/2005/8/layout/equation1"/>
    <dgm:cxn modelId="{07105B72-9BB1-460F-9F43-9EEA8666628D}" type="presParOf" srcId="{B2E66259-C89D-4287-80AE-EE6254FD992E}" destId="{6686FA8D-CD87-42DE-AEA3-2877A5C3A389}" srcOrd="3" destOrd="0" presId="urn:microsoft.com/office/officeart/2005/8/layout/equation1"/>
    <dgm:cxn modelId="{0D002D8B-EFBA-4E73-86AF-10998A06A326}" type="presParOf" srcId="{B2E66259-C89D-4287-80AE-EE6254FD992E}" destId="{0496738E-4A93-4A1A-AC5C-BCED2AA99D9B}" srcOrd="4" destOrd="0" presId="urn:microsoft.com/office/officeart/2005/8/layout/equation1"/>
    <dgm:cxn modelId="{877A4537-BFE9-450D-AB9E-89858789F98C}" type="presParOf" srcId="{B2E66259-C89D-4287-80AE-EE6254FD992E}" destId="{C450F27F-4A22-4D2C-AE7B-7B1005F9D34A}" srcOrd="5" destOrd="0" presId="urn:microsoft.com/office/officeart/2005/8/layout/equation1"/>
    <dgm:cxn modelId="{12CCC614-90B5-464C-A586-95D1C7248AEF}" type="presParOf" srcId="{B2E66259-C89D-4287-80AE-EE6254FD992E}" destId="{64959663-6479-4BC9-A181-E9087A85DC46}" srcOrd="6" destOrd="0" presId="urn:microsoft.com/office/officeart/2005/8/layout/equation1"/>
    <dgm:cxn modelId="{23578BCE-7F75-4110-B284-ED874D392477}" type="presParOf" srcId="{B2E66259-C89D-4287-80AE-EE6254FD992E}" destId="{54BA02BA-1BAF-470E-9641-64D21E4E71D1}" srcOrd="7" destOrd="0" presId="urn:microsoft.com/office/officeart/2005/8/layout/equation1"/>
    <dgm:cxn modelId="{B4E245FB-CD5B-4045-A8E3-59216BDD4F2C}" type="presParOf" srcId="{B2E66259-C89D-4287-80AE-EE6254FD992E}" destId="{232E1DF2-F07A-4A6E-9780-D9EC85B94058}"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24CE40-33AF-4502-8872-1D361552C861}">
      <dsp:nvSpPr>
        <dsp:cNvPr id="0" name=""/>
        <dsp:cNvSpPr/>
      </dsp:nvSpPr>
      <dsp:spPr>
        <a:xfrm>
          <a:off x="917" y="309961"/>
          <a:ext cx="1216020" cy="1216020"/>
        </a:xfrm>
        <a:prstGeom prst="ellipse">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Something you </a:t>
          </a:r>
          <a:r>
            <a:rPr lang="en-US" sz="1400" b="1" kern="1200" dirty="0"/>
            <a:t>KNOW</a:t>
          </a:r>
        </a:p>
      </dsp:txBody>
      <dsp:txXfrm>
        <a:off x="178999" y="488043"/>
        <a:ext cx="859856" cy="859856"/>
      </dsp:txXfrm>
    </dsp:sp>
    <dsp:sp modelId="{5EF1563E-3719-472E-9934-D2799207D24F}">
      <dsp:nvSpPr>
        <dsp:cNvPr id="0" name=""/>
        <dsp:cNvSpPr/>
      </dsp:nvSpPr>
      <dsp:spPr>
        <a:xfrm>
          <a:off x="1315678" y="565326"/>
          <a:ext cx="705291" cy="705291"/>
        </a:xfrm>
        <a:prstGeom prst="mathPlus">
          <a:avLst/>
        </a:prstGeom>
        <a:solidFill>
          <a:schemeClr val="accent5">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1409164" y="835029"/>
        <a:ext cx="518319" cy="165885"/>
      </dsp:txXfrm>
    </dsp:sp>
    <dsp:sp modelId="{0496738E-4A93-4A1A-AC5C-BCED2AA99D9B}">
      <dsp:nvSpPr>
        <dsp:cNvPr id="0" name=""/>
        <dsp:cNvSpPr/>
      </dsp:nvSpPr>
      <dsp:spPr>
        <a:xfrm>
          <a:off x="2119711" y="309961"/>
          <a:ext cx="1216020" cy="1216020"/>
        </a:xfrm>
        <a:prstGeom prst="ellipse">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Something you </a:t>
          </a:r>
          <a:r>
            <a:rPr lang="en-US" sz="1400" b="1" kern="1200" dirty="0"/>
            <a:t>HAVE</a:t>
          </a:r>
        </a:p>
      </dsp:txBody>
      <dsp:txXfrm>
        <a:off x="2297793" y="488043"/>
        <a:ext cx="859856" cy="859856"/>
      </dsp:txXfrm>
    </dsp:sp>
    <dsp:sp modelId="{64959663-6479-4BC9-A181-E9087A85DC46}">
      <dsp:nvSpPr>
        <dsp:cNvPr id="0" name=""/>
        <dsp:cNvSpPr/>
      </dsp:nvSpPr>
      <dsp:spPr>
        <a:xfrm>
          <a:off x="3434473" y="565326"/>
          <a:ext cx="705291" cy="705291"/>
        </a:xfrm>
        <a:prstGeom prst="mathEqual">
          <a:avLst/>
        </a:prstGeom>
        <a:solidFill>
          <a:schemeClr val="accent5">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3527959" y="710616"/>
        <a:ext cx="518319" cy="414711"/>
      </dsp:txXfrm>
    </dsp:sp>
    <dsp:sp modelId="{232E1DF2-F07A-4A6E-9780-D9EC85B94058}">
      <dsp:nvSpPr>
        <dsp:cNvPr id="0" name=""/>
        <dsp:cNvSpPr/>
      </dsp:nvSpPr>
      <dsp:spPr>
        <a:xfrm>
          <a:off x="4238505" y="309961"/>
          <a:ext cx="1216020" cy="1216020"/>
        </a:xfrm>
        <a:prstGeom prst="ellipse">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ACCESS!</a:t>
          </a:r>
        </a:p>
      </dsp:txBody>
      <dsp:txXfrm>
        <a:off x="4416587" y="488043"/>
        <a:ext cx="859856" cy="859856"/>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6434"/>
          </a:xfrm>
          <a:prstGeom prst="rect">
            <a:avLst/>
          </a:prstGeom>
        </p:spPr>
        <p:txBody>
          <a:bodyPr vert="horz" lIns="92300" tIns="46149" rIns="92300" bIns="46149" rtlCol="0"/>
          <a:lstStyle>
            <a:lvl1pPr algn="l">
              <a:defRPr sz="1200"/>
            </a:lvl1pPr>
          </a:lstStyle>
          <a:p>
            <a:endParaRPr lang="en-US" dirty="0"/>
          </a:p>
        </p:txBody>
      </p:sp>
      <p:sp>
        <p:nvSpPr>
          <p:cNvPr id="3" name="Date Placeholder 2"/>
          <p:cNvSpPr>
            <a:spLocks noGrp="1"/>
          </p:cNvSpPr>
          <p:nvPr>
            <p:ph type="dt" idx="1"/>
          </p:nvPr>
        </p:nvSpPr>
        <p:spPr>
          <a:xfrm>
            <a:off x="3884613" y="1"/>
            <a:ext cx="2971800" cy="466434"/>
          </a:xfrm>
          <a:prstGeom prst="rect">
            <a:avLst/>
          </a:prstGeom>
        </p:spPr>
        <p:txBody>
          <a:bodyPr vert="horz" lIns="92300" tIns="46149" rIns="92300" bIns="46149" rtlCol="0"/>
          <a:lstStyle>
            <a:lvl1pPr algn="r">
              <a:defRPr sz="1200"/>
            </a:lvl1pPr>
          </a:lstStyle>
          <a:p>
            <a:fld id="{4C3B90F2-FCC7-4BB1-9B52-C600DD294AF8}" type="datetimeFigureOut">
              <a:rPr lang="en-US" smtClean="0"/>
              <a:t>5/10/2018</a:t>
            </a:fld>
            <a:endParaRPr lang="en-US" dirty="0"/>
          </a:p>
        </p:txBody>
      </p:sp>
      <p:sp>
        <p:nvSpPr>
          <p:cNvPr id="4" name="Slide Image Placeholder 3"/>
          <p:cNvSpPr>
            <a:spLocks noGrp="1" noRot="1" noChangeAspect="1"/>
          </p:cNvSpPr>
          <p:nvPr>
            <p:ph type="sldImg" idx="2"/>
          </p:nvPr>
        </p:nvSpPr>
        <p:spPr>
          <a:xfrm>
            <a:off x="1339850" y="1163638"/>
            <a:ext cx="4178300" cy="3135312"/>
          </a:xfrm>
          <a:prstGeom prst="rect">
            <a:avLst/>
          </a:prstGeom>
          <a:noFill/>
          <a:ln w="12700">
            <a:solidFill>
              <a:prstClr val="black"/>
            </a:solidFill>
          </a:ln>
        </p:spPr>
        <p:txBody>
          <a:bodyPr vert="horz" lIns="92300" tIns="46149" rIns="92300" bIns="46149" rtlCol="0" anchor="ctr"/>
          <a:lstStyle/>
          <a:p>
            <a:endParaRPr lang="en-US" dirty="0"/>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2300" tIns="46149" rIns="92300" bIns="4614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2300" tIns="46149" rIns="92300" bIns="4614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2300" tIns="46149" rIns="92300" bIns="46149" rtlCol="0" anchor="b"/>
          <a:lstStyle>
            <a:lvl1pPr algn="r">
              <a:defRPr sz="1200"/>
            </a:lvl1pPr>
          </a:lstStyle>
          <a:p>
            <a:fld id="{AB5475DF-19E4-4FF5-98F6-EAF47545BB9C}" type="slidenum">
              <a:rPr lang="en-US" smtClean="0"/>
              <a:t>‹#›</a:t>
            </a:fld>
            <a:endParaRPr lang="en-US" dirty="0"/>
          </a:p>
        </p:txBody>
      </p:sp>
    </p:spTree>
    <p:extLst>
      <p:ext uri="{BB962C8B-B14F-4D97-AF65-F5344CB8AC3E}">
        <p14:creationId xmlns:p14="http://schemas.microsoft.com/office/powerpoint/2010/main" val="842711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higheredjobs.com/articles/articleDisplay.cfm?ID=1133"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theatlantic.com/technology/archive/2015/10/can-campus-networks-ever-be-secure/409813/"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3">
              <a:defRPr/>
            </a:pPr>
            <a:r>
              <a:rPr lang="en-US" dirty="0"/>
              <a:t>Information security is the protection of information and systems from unauthorized access, disclosure, modification, destruction or disruption. </a:t>
            </a:r>
          </a:p>
          <a:p>
            <a:pPr defTabSz="922993">
              <a:defRPr/>
            </a:pPr>
            <a:endParaRPr lang="en-US" dirty="0"/>
          </a:p>
          <a:p>
            <a:pPr defTabSz="922993">
              <a:defRPr/>
            </a:pPr>
            <a:r>
              <a:rPr lang="en-US" dirty="0"/>
              <a:t>Warning – This is not going to be very sexy.  </a:t>
            </a:r>
          </a:p>
          <a:p>
            <a:pPr defTabSz="922993">
              <a:defRPr/>
            </a:pPr>
            <a:endParaRPr lang="en-US" dirty="0"/>
          </a:p>
          <a:p>
            <a:pPr defTabSz="922993">
              <a:defRPr/>
            </a:pPr>
            <a:r>
              <a:rPr lang="en-US" dirty="0"/>
              <a:t>IT’s role is in safeguarding institutional, student and personal data.  </a:t>
            </a:r>
          </a:p>
          <a:p>
            <a:endParaRPr lang="en-US" dirty="0"/>
          </a:p>
        </p:txBody>
      </p:sp>
      <p:sp>
        <p:nvSpPr>
          <p:cNvPr id="4" name="Slide Number Placeholder 3"/>
          <p:cNvSpPr>
            <a:spLocks noGrp="1"/>
          </p:cNvSpPr>
          <p:nvPr>
            <p:ph type="sldNum" sz="quarter" idx="10"/>
          </p:nvPr>
        </p:nvSpPr>
        <p:spPr/>
        <p:txBody>
          <a:bodyPr/>
          <a:lstStyle/>
          <a:p>
            <a:fld id="{AB5475DF-19E4-4FF5-98F6-EAF47545BB9C}" type="slidenum">
              <a:rPr lang="en-US" smtClean="0"/>
              <a:t>1</a:t>
            </a:fld>
            <a:endParaRPr lang="en-US" dirty="0"/>
          </a:p>
        </p:txBody>
      </p:sp>
    </p:spTree>
    <p:extLst>
      <p:ext uri="{BB962C8B-B14F-4D97-AF65-F5344CB8AC3E}">
        <p14:creationId xmlns:p14="http://schemas.microsoft.com/office/powerpoint/2010/main" val="962856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Stops of technology and buildings.  We have to make everything run on time.  </a:t>
            </a:r>
          </a:p>
        </p:txBody>
      </p:sp>
      <p:sp>
        <p:nvSpPr>
          <p:cNvPr id="4" name="Slide Number Placeholder 3"/>
          <p:cNvSpPr>
            <a:spLocks noGrp="1"/>
          </p:cNvSpPr>
          <p:nvPr>
            <p:ph type="sldNum" sz="quarter" idx="10"/>
          </p:nvPr>
        </p:nvSpPr>
        <p:spPr/>
        <p:txBody>
          <a:bodyPr/>
          <a:lstStyle/>
          <a:p>
            <a:pPr defTabSz="922993">
              <a:defRPr/>
            </a:pPr>
            <a:fld id="{B93851F9-4FF7-4DFA-B44B-8CE54CD5831D}" type="slidenum">
              <a:rPr lang="en-US">
                <a:solidFill>
                  <a:prstClr val="black"/>
                </a:solidFill>
                <a:latin typeface="Calibri" panose="020F0502020204030204"/>
              </a:rPr>
              <a:pPr defTabSz="922993">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93008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Smart TVs, Firestick, Sling, Alexa, Gaming Consoles, Your Fitbit, building security.  Everything is connecting to the network and becoming smart.  How many have Google Home, Alexa, a Next Thermostat.  Lighting ran by and app on your phone?  </a:t>
            </a:r>
          </a:p>
        </p:txBody>
      </p:sp>
      <p:sp>
        <p:nvSpPr>
          <p:cNvPr id="4" name="Slide Number Placeholder 3"/>
          <p:cNvSpPr>
            <a:spLocks noGrp="1"/>
          </p:cNvSpPr>
          <p:nvPr>
            <p:ph type="sldNum" sz="quarter" idx="10"/>
          </p:nvPr>
        </p:nvSpPr>
        <p:spPr/>
        <p:txBody>
          <a:bodyPr/>
          <a:lstStyle/>
          <a:p>
            <a:fld id="{AB5475DF-19E4-4FF5-98F6-EAF47545BB9C}" type="slidenum">
              <a:rPr lang="en-US" smtClean="0"/>
              <a:t>15</a:t>
            </a:fld>
            <a:endParaRPr lang="en-US" dirty="0"/>
          </a:p>
        </p:txBody>
      </p:sp>
    </p:spTree>
    <p:extLst>
      <p:ext uri="{BB962C8B-B14F-4D97-AF65-F5344CB8AC3E}">
        <p14:creationId xmlns:p14="http://schemas.microsoft.com/office/powerpoint/2010/main" val="589260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we protect is very sensitive and personal.  Falling</a:t>
            </a:r>
            <a:r>
              <a:rPr lang="en-US" baseline="0" dirty="0"/>
              <a:t> under federal regulations such as FERPA and HIPPA.  As well as being critical to our institutions, such as financial data.</a:t>
            </a:r>
          </a:p>
          <a:p>
            <a:endParaRPr lang="en-US" baseline="0" dirty="0"/>
          </a:p>
          <a:p>
            <a:r>
              <a:rPr lang="en-US" baseline="0" dirty="0"/>
              <a:t>This data is being entered and stored in a wide variety of program and tools.</a:t>
            </a:r>
          </a:p>
          <a:p>
            <a:endParaRPr lang="en-US" baseline="0" dirty="0"/>
          </a:p>
          <a:p>
            <a:r>
              <a:rPr lang="en-US" baseline="0" dirty="0"/>
              <a:t>Personally Identifiable Information (PII);PII data refers to name, SSN, D. Licenses, bank accounts</a:t>
            </a:r>
          </a:p>
          <a:p>
            <a:endParaRPr lang="en-US" baseline="0" dirty="0"/>
          </a:p>
          <a:p>
            <a:r>
              <a:rPr lang="en-US" baseline="0" dirty="0"/>
              <a:t>Identity Theft-computer intruders intent on stealing your personal information to commit fraud or theft</a:t>
            </a:r>
          </a:p>
          <a:p>
            <a:endParaRPr lang="en-US" dirty="0"/>
          </a:p>
        </p:txBody>
      </p:sp>
      <p:sp>
        <p:nvSpPr>
          <p:cNvPr id="4" name="Slide Number Placeholder 3"/>
          <p:cNvSpPr>
            <a:spLocks noGrp="1"/>
          </p:cNvSpPr>
          <p:nvPr>
            <p:ph type="sldNum" sz="quarter" idx="10"/>
          </p:nvPr>
        </p:nvSpPr>
        <p:spPr/>
        <p:txBody>
          <a:bodyPr/>
          <a:lstStyle/>
          <a:p>
            <a:fld id="{AB5475DF-19E4-4FF5-98F6-EAF47545BB9C}" type="slidenum">
              <a:rPr lang="en-US" smtClean="0"/>
              <a:t>17</a:t>
            </a:fld>
            <a:endParaRPr lang="en-US" dirty="0"/>
          </a:p>
        </p:txBody>
      </p:sp>
    </p:spTree>
    <p:extLst>
      <p:ext uri="{BB962C8B-B14F-4D97-AF65-F5344CB8AC3E}">
        <p14:creationId xmlns:p14="http://schemas.microsoft.com/office/powerpoint/2010/main" val="3858919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Software tools.  </a:t>
            </a:r>
          </a:p>
        </p:txBody>
      </p:sp>
      <p:sp>
        <p:nvSpPr>
          <p:cNvPr id="4" name="Slide Number Placeholder 3"/>
          <p:cNvSpPr>
            <a:spLocks noGrp="1"/>
          </p:cNvSpPr>
          <p:nvPr>
            <p:ph type="sldNum" sz="quarter" idx="10"/>
          </p:nvPr>
        </p:nvSpPr>
        <p:spPr/>
        <p:txBody>
          <a:bodyPr/>
          <a:lstStyle/>
          <a:p>
            <a:fld id="{AB5475DF-19E4-4FF5-98F6-EAF47545BB9C}" type="slidenum">
              <a:rPr lang="en-US" smtClean="0"/>
              <a:t>22</a:t>
            </a:fld>
            <a:endParaRPr lang="en-US" dirty="0"/>
          </a:p>
        </p:txBody>
      </p:sp>
    </p:spTree>
    <p:extLst>
      <p:ext uri="{BB962C8B-B14F-4D97-AF65-F5344CB8AC3E}">
        <p14:creationId xmlns:p14="http://schemas.microsoft.com/office/powerpoint/2010/main" val="1668225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5475DF-19E4-4FF5-98F6-EAF47545BB9C}" type="slidenum">
              <a:rPr lang="en-US" smtClean="0"/>
              <a:t>23</a:t>
            </a:fld>
            <a:endParaRPr lang="en-US" dirty="0"/>
          </a:p>
        </p:txBody>
      </p:sp>
    </p:spTree>
    <p:extLst>
      <p:ext uri="{BB962C8B-B14F-4D97-AF65-F5344CB8AC3E}">
        <p14:creationId xmlns:p14="http://schemas.microsoft.com/office/powerpoint/2010/main" val="2052258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firewall is a device that inspects traffic between networks with different security needs and either permits or denies the traffic based on security policies.</a:t>
            </a:r>
          </a:p>
          <a:p>
            <a:r>
              <a:rPr lang="en-US" dirty="0"/>
              <a:t>Security zones define networks with different security requirements. For example Networks for student and networks with PCI data.</a:t>
            </a:r>
          </a:p>
          <a:p>
            <a:pPr defTabSz="922993">
              <a:defRPr/>
            </a:pPr>
            <a:r>
              <a:rPr lang="en-US" dirty="0"/>
              <a:t>For example Trusted campus users will have access to more restricted data than users on the Internet.</a:t>
            </a:r>
          </a:p>
          <a:p>
            <a:endParaRPr lang="en-US" dirty="0"/>
          </a:p>
        </p:txBody>
      </p:sp>
      <p:sp>
        <p:nvSpPr>
          <p:cNvPr id="4" name="Slide Number Placeholder 3"/>
          <p:cNvSpPr>
            <a:spLocks noGrp="1"/>
          </p:cNvSpPr>
          <p:nvPr>
            <p:ph type="sldNum" sz="quarter" idx="10"/>
          </p:nvPr>
        </p:nvSpPr>
        <p:spPr/>
        <p:txBody>
          <a:bodyPr/>
          <a:lstStyle/>
          <a:p>
            <a:fld id="{B86DD264-ADC5-144B-872E-42916FBCA646}" type="slidenum">
              <a:rPr lang="en-US" smtClean="0"/>
              <a:t>24</a:t>
            </a:fld>
            <a:endParaRPr lang="en-US" dirty="0"/>
          </a:p>
        </p:txBody>
      </p:sp>
    </p:spTree>
    <p:extLst>
      <p:ext uri="{BB962C8B-B14F-4D97-AF65-F5344CB8AC3E}">
        <p14:creationId xmlns:p14="http://schemas.microsoft.com/office/powerpoint/2010/main" val="1894761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2</a:t>
            </a:r>
          </a:p>
        </p:txBody>
      </p:sp>
      <p:sp>
        <p:nvSpPr>
          <p:cNvPr id="4" name="Slide Number Placeholder 3"/>
          <p:cNvSpPr>
            <a:spLocks noGrp="1"/>
          </p:cNvSpPr>
          <p:nvPr>
            <p:ph type="sldNum" sz="quarter" idx="10"/>
          </p:nvPr>
        </p:nvSpPr>
        <p:spPr/>
        <p:txBody>
          <a:bodyPr/>
          <a:lstStyle/>
          <a:p>
            <a:pPr defTabSz="452537">
              <a:defRPr/>
            </a:pPr>
            <a:fld id="{AB5475DF-19E4-4FF5-98F6-EAF47545BB9C}" type="slidenum">
              <a:rPr lang="en-US">
                <a:solidFill>
                  <a:prstClr val="black"/>
                </a:solidFill>
                <a:latin typeface="Calibri" panose="020F0502020204030204"/>
              </a:rPr>
              <a:pPr defTabSz="452537">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43923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3">
              <a:defRPr/>
            </a:pPr>
            <a:r>
              <a:rPr lang="en-US" dirty="0"/>
              <a:t>Co-Location (CoLo) networks are networks physically housed in the IT data center, but contain servers not administered by central IT.</a:t>
            </a:r>
          </a:p>
          <a:p>
            <a:pPr defTabSz="922993">
              <a:defRPr/>
            </a:pPr>
            <a:r>
              <a:rPr lang="en-US" dirty="0"/>
              <a:t>DMZ is a network that is directly accessible from the internet. Because these machines can be directly accessed they pose the most risk for an IT organization</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86DD264-ADC5-144B-872E-42916FBCA646}" type="slidenum">
              <a:rPr lang="en-US" smtClean="0"/>
              <a:t>26</a:t>
            </a:fld>
            <a:endParaRPr lang="en-US" dirty="0"/>
          </a:p>
        </p:txBody>
      </p:sp>
    </p:spTree>
    <p:extLst>
      <p:ext uri="{BB962C8B-B14F-4D97-AF65-F5344CB8AC3E}">
        <p14:creationId xmlns:p14="http://schemas.microsoft.com/office/powerpoint/2010/main" val="3980108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unique pathways aren’t shared and therefore are subject to </a:t>
            </a:r>
            <a:r>
              <a:rPr lang="en-US"/>
              <a:t>being hacked.  </a:t>
            </a:r>
            <a:endParaRPr lang="en-US" dirty="0"/>
          </a:p>
        </p:txBody>
      </p:sp>
      <p:sp>
        <p:nvSpPr>
          <p:cNvPr id="4" name="Slide Number Placeholder 3"/>
          <p:cNvSpPr>
            <a:spLocks noGrp="1"/>
          </p:cNvSpPr>
          <p:nvPr>
            <p:ph type="sldNum" sz="quarter" idx="10"/>
          </p:nvPr>
        </p:nvSpPr>
        <p:spPr/>
        <p:txBody>
          <a:bodyPr/>
          <a:lstStyle/>
          <a:p>
            <a:fld id="{AB5475DF-19E4-4FF5-98F6-EAF47545BB9C}" type="slidenum">
              <a:rPr lang="en-US" smtClean="0"/>
              <a:t>27</a:t>
            </a:fld>
            <a:endParaRPr lang="en-US" dirty="0"/>
          </a:p>
        </p:txBody>
      </p:sp>
    </p:spTree>
    <p:extLst>
      <p:ext uri="{BB962C8B-B14F-4D97-AF65-F5344CB8AC3E}">
        <p14:creationId xmlns:p14="http://schemas.microsoft.com/office/powerpoint/2010/main" val="85226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5475DF-19E4-4FF5-98F6-EAF47545BB9C}" type="slidenum">
              <a:rPr lang="en-US" smtClean="0"/>
              <a:t>28</a:t>
            </a:fld>
            <a:endParaRPr lang="en-US" dirty="0"/>
          </a:p>
        </p:txBody>
      </p:sp>
    </p:spTree>
    <p:extLst>
      <p:ext uri="{BB962C8B-B14F-4D97-AF65-F5344CB8AC3E}">
        <p14:creationId xmlns:p14="http://schemas.microsoft.com/office/powerpoint/2010/main" val="3028599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5475DF-19E4-4FF5-98F6-EAF47545BB9C}" type="slidenum">
              <a:rPr lang="en-US" smtClean="0"/>
              <a:t>2</a:t>
            </a:fld>
            <a:endParaRPr lang="en-US" dirty="0"/>
          </a:p>
        </p:txBody>
      </p:sp>
    </p:spTree>
    <p:extLst>
      <p:ext uri="{BB962C8B-B14F-4D97-AF65-F5344CB8AC3E}">
        <p14:creationId xmlns:p14="http://schemas.microsoft.com/office/powerpoint/2010/main" val="1642837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NIDS are tools to help detect malicious behavior on a network. They can detect compromised hosts or activity that can lead to a compromise such as network scanning or downloading a malicious file.</a:t>
            </a:r>
          </a:p>
          <a:p>
            <a:endParaRPr lang="en-US" dirty="0"/>
          </a:p>
          <a:p>
            <a:r>
              <a:rPr lang="en-US" dirty="0"/>
              <a:t>BRO (https://www.bro.org/)</a:t>
            </a:r>
          </a:p>
          <a:p>
            <a:r>
              <a:rPr lang="en-US" dirty="0"/>
              <a:t>While focusing on network security monitoring, Bro provides a comprehensive platform for more general network traffic analysis as well. Well grounded in more than 15 years of research, Bro has successfully bridged the traditional gap between academia and operations since its inception. Today, it is relied upon operationally in particular by many scientific environments for securing their cyberinfrastructure. Bro's user community includes major universities, research labs, supercomputing centers, and open-science communities. </a:t>
            </a:r>
          </a:p>
          <a:p>
            <a:endParaRPr lang="en-US" dirty="0"/>
          </a:p>
          <a:p>
            <a:r>
              <a:rPr lang="en-US" dirty="0"/>
              <a:t>Suricata (https://suricata-ids.org/)</a:t>
            </a:r>
          </a:p>
          <a:p>
            <a:r>
              <a:rPr lang="en-US" dirty="0"/>
              <a:t>Suricata is a free and open source, mature, fast and robust network threat detection engine.</a:t>
            </a:r>
          </a:p>
          <a:p>
            <a:r>
              <a:rPr lang="en-US" dirty="0"/>
              <a:t>The Suricata engine is capable of real time intrusion detection (IDS), inline intrusion prevention (IPS), network security monitoring (NSM) and offline pcap processing.</a:t>
            </a:r>
          </a:p>
          <a:p>
            <a:endParaRPr lang="en-US" dirty="0"/>
          </a:p>
        </p:txBody>
      </p:sp>
      <p:sp>
        <p:nvSpPr>
          <p:cNvPr id="4" name="Slide Number Placeholder 3"/>
          <p:cNvSpPr>
            <a:spLocks noGrp="1"/>
          </p:cNvSpPr>
          <p:nvPr>
            <p:ph type="sldNum" sz="quarter" idx="10"/>
          </p:nvPr>
        </p:nvSpPr>
        <p:spPr/>
        <p:txBody>
          <a:bodyPr/>
          <a:lstStyle/>
          <a:p>
            <a:fld id="{B86DD264-ADC5-144B-872E-42916FBCA646}" type="slidenum">
              <a:rPr lang="en-US" smtClean="0"/>
              <a:t>29</a:t>
            </a:fld>
            <a:endParaRPr lang="en-US" dirty="0"/>
          </a:p>
        </p:txBody>
      </p:sp>
    </p:spTree>
    <p:extLst>
      <p:ext uri="{BB962C8B-B14F-4D97-AF65-F5344CB8AC3E}">
        <p14:creationId xmlns:p14="http://schemas.microsoft.com/office/powerpoint/2010/main" val="1490543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SecurityCenter Continuous View (SCCV) is a commercial product created by Tenable secutiry (https://www.tenable.com)</a:t>
            </a:r>
          </a:p>
          <a:p>
            <a:endParaRPr lang="en-US" dirty="0"/>
          </a:p>
          <a:p>
            <a:r>
              <a:rPr lang="en-US" dirty="0"/>
              <a:t>SCCV is used for the following:</a:t>
            </a:r>
          </a:p>
          <a:p>
            <a:r>
              <a:rPr lang="en-US" dirty="0"/>
              <a:t>Vulnerability Assessment – Used to determine if servers are vulnerable to known exploits</a:t>
            </a:r>
          </a:p>
          <a:p>
            <a:r>
              <a:rPr lang="en-US" dirty="0"/>
              <a:t>Vulnerability Analytics – Used to determine how to prioritize remediation efforts</a:t>
            </a:r>
          </a:p>
          <a:p>
            <a:r>
              <a:rPr lang="en-US" dirty="0"/>
              <a:t>Compliance – Used to verify servers meet IT security policies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86DD264-ADC5-144B-872E-42916FBCA646}" type="slidenum">
              <a:rPr lang="en-US" smtClean="0"/>
              <a:t>30</a:t>
            </a:fld>
            <a:endParaRPr lang="en-US" dirty="0"/>
          </a:p>
        </p:txBody>
      </p:sp>
    </p:spTree>
    <p:extLst>
      <p:ext uri="{BB962C8B-B14F-4D97-AF65-F5344CB8AC3E}">
        <p14:creationId xmlns:p14="http://schemas.microsoft.com/office/powerpoint/2010/main" val="644757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DHCP snooping that ARP inspection protect computers from having their network traffic routed through a malicious computer located on the same network segment.</a:t>
            </a:r>
          </a:p>
        </p:txBody>
      </p:sp>
      <p:sp>
        <p:nvSpPr>
          <p:cNvPr id="4" name="Slide Number Placeholder 3"/>
          <p:cNvSpPr>
            <a:spLocks noGrp="1"/>
          </p:cNvSpPr>
          <p:nvPr>
            <p:ph type="sldNum" sz="quarter" idx="10"/>
          </p:nvPr>
        </p:nvSpPr>
        <p:spPr/>
        <p:txBody>
          <a:bodyPr/>
          <a:lstStyle/>
          <a:p>
            <a:fld id="{B86DD264-ADC5-144B-872E-42916FBCA646}" type="slidenum">
              <a:rPr lang="en-US" smtClean="0"/>
              <a:t>31</a:t>
            </a:fld>
            <a:endParaRPr lang="en-US" dirty="0"/>
          </a:p>
        </p:txBody>
      </p:sp>
    </p:spTree>
    <p:extLst>
      <p:ext uri="{BB962C8B-B14F-4D97-AF65-F5344CB8AC3E}">
        <p14:creationId xmlns:p14="http://schemas.microsoft.com/office/powerpoint/2010/main" val="2024408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ELK Open source log management and data analysis application</a:t>
            </a:r>
          </a:p>
          <a:p>
            <a:endParaRPr lang="en-US" dirty="0"/>
          </a:p>
          <a:p>
            <a:r>
              <a:rPr lang="en-US" dirty="0"/>
              <a:t>Consists of 3 separate applications</a:t>
            </a:r>
          </a:p>
          <a:p>
            <a:r>
              <a:rPr lang="en-US" dirty="0"/>
              <a:t>Elasticsearch – Clustered database designed to scale. Stores ~ 1,800,000,000 records</a:t>
            </a:r>
          </a:p>
          <a:p>
            <a:r>
              <a:rPr lang="en-US" dirty="0"/>
              <a:t>Logstash – Parse structured log data into consistent format for indexing</a:t>
            </a:r>
          </a:p>
          <a:p>
            <a:r>
              <a:rPr lang="en-US" dirty="0"/>
              <a:t>Kibana – Visualize data</a:t>
            </a:r>
          </a:p>
          <a:p>
            <a:endParaRPr lang="en-US" dirty="0"/>
          </a:p>
          <a:p>
            <a:r>
              <a:rPr lang="en-US" dirty="0"/>
              <a:t>ThreatDB Custom application written and maintained by UW IT.</a:t>
            </a:r>
          </a:p>
        </p:txBody>
      </p:sp>
      <p:sp>
        <p:nvSpPr>
          <p:cNvPr id="4" name="Slide Number Placeholder 3"/>
          <p:cNvSpPr>
            <a:spLocks noGrp="1"/>
          </p:cNvSpPr>
          <p:nvPr>
            <p:ph type="sldNum" sz="quarter" idx="10"/>
          </p:nvPr>
        </p:nvSpPr>
        <p:spPr/>
        <p:txBody>
          <a:bodyPr/>
          <a:lstStyle/>
          <a:p>
            <a:fld id="{B86DD264-ADC5-144B-872E-42916FBCA646}" type="slidenum">
              <a:rPr lang="en-US" smtClean="0"/>
              <a:t>32</a:t>
            </a:fld>
            <a:endParaRPr lang="en-US" dirty="0"/>
          </a:p>
        </p:txBody>
      </p:sp>
    </p:spTree>
    <p:extLst>
      <p:ext uri="{BB962C8B-B14F-4D97-AF65-F5344CB8AC3E}">
        <p14:creationId xmlns:p14="http://schemas.microsoft.com/office/powerpoint/2010/main" val="1665126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DDoS Distributed Denial of Service attack. In a DDoS multiple machines attempt to exhaust resources in order to prevent legitimate users from having access. These attacks can either exhaust firewall resources or send enough network traffic to exhaust network connections.</a:t>
            </a:r>
          </a:p>
          <a:p>
            <a:endParaRPr lang="en-US" dirty="0"/>
          </a:p>
          <a:p>
            <a:r>
              <a:rPr lang="en-US" dirty="0"/>
              <a:t>Booter or Stresser services are services where users can buy a DDoS attack. These types of services are commonly used to attack gamers.</a:t>
            </a:r>
          </a:p>
          <a:p>
            <a:endParaRPr lang="en-US" dirty="0"/>
          </a:p>
          <a:p>
            <a:r>
              <a:rPr lang="en-US" dirty="0"/>
              <a:t>Remote Triggered BlackHole (RTBH) is a tool we can use to recover from a DDoS while we are being attacked.</a:t>
            </a:r>
          </a:p>
          <a:p>
            <a:endParaRPr lang="en-US" dirty="0"/>
          </a:p>
          <a:p>
            <a:endParaRPr lang="en-US" dirty="0"/>
          </a:p>
        </p:txBody>
      </p:sp>
      <p:sp>
        <p:nvSpPr>
          <p:cNvPr id="4" name="Slide Number Placeholder 3"/>
          <p:cNvSpPr>
            <a:spLocks noGrp="1"/>
          </p:cNvSpPr>
          <p:nvPr>
            <p:ph type="sldNum" sz="quarter" idx="10"/>
          </p:nvPr>
        </p:nvSpPr>
        <p:spPr/>
        <p:txBody>
          <a:bodyPr/>
          <a:lstStyle/>
          <a:p>
            <a:fld id="{B86DD264-ADC5-144B-872E-42916FBCA646}" type="slidenum">
              <a:rPr lang="en-US" smtClean="0"/>
              <a:t>33</a:t>
            </a:fld>
            <a:endParaRPr lang="en-US" dirty="0"/>
          </a:p>
        </p:txBody>
      </p:sp>
    </p:spTree>
    <p:extLst>
      <p:ext uri="{BB962C8B-B14F-4D97-AF65-F5344CB8AC3E}">
        <p14:creationId xmlns:p14="http://schemas.microsoft.com/office/powerpoint/2010/main" val="2866367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Cloud, as example, Oracle, makes this more difficult.  But we limit what data vendors have access to and make them demonstrate they are protected.  </a:t>
            </a:r>
          </a:p>
        </p:txBody>
      </p:sp>
      <p:sp>
        <p:nvSpPr>
          <p:cNvPr id="4" name="Slide Number Placeholder 3"/>
          <p:cNvSpPr>
            <a:spLocks noGrp="1"/>
          </p:cNvSpPr>
          <p:nvPr>
            <p:ph type="sldNum" sz="quarter" idx="10"/>
          </p:nvPr>
        </p:nvSpPr>
        <p:spPr/>
        <p:txBody>
          <a:bodyPr/>
          <a:lstStyle/>
          <a:p>
            <a:fld id="{AB5475DF-19E4-4FF5-98F6-EAF47545BB9C}" type="slidenum">
              <a:rPr lang="en-US" smtClean="0"/>
              <a:t>34</a:t>
            </a:fld>
            <a:endParaRPr lang="en-US" dirty="0"/>
          </a:p>
        </p:txBody>
      </p:sp>
    </p:spTree>
    <p:extLst>
      <p:ext uri="{BB962C8B-B14F-4D97-AF65-F5344CB8AC3E}">
        <p14:creationId xmlns:p14="http://schemas.microsoft.com/office/powerpoint/2010/main" val="1211786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Network segregation &amp; Isolation based on server usage and informal risk assessment.</a:t>
            </a:r>
          </a:p>
          <a:p>
            <a:r>
              <a:rPr lang="en-US" dirty="0"/>
              <a:t>i.e. web servers (web sites) accessible from off campus are typically placed on a VLAN with specific outbound access restrictions.</a:t>
            </a:r>
          </a:p>
          <a:p>
            <a:endParaRPr lang="en-US" dirty="0"/>
          </a:p>
          <a:p>
            <a:pPr lvl="0"/>
            <a:r>
              <a:rPr lang="en-US" dirty="0"/>
              <a:t>Communication segregation using network ACLS (as mentioned above) and using host based firewalls.  </a:t>
            </a:r>
          </a:p>
          <a:p>
            <a:r>
              <a:rPr lang="en-US" dirty="0"/>
              <a:t>i.e. host based firewalls configured to restrict all access to the server except the access needed to administer the machine or for it to fulfill its purpose. </a:t>
            </a:r>
          </a:p>
          <a:p>
            <a:endParaRPr lang="en-US" dirty="0"/>
          </a:p>
          <a:p>
            <a:pPr lvl="0"/>
            <a:r>
              <a:rPr lang="en-US" dirty="0"/>
              <a:t>User access segregation by limiting accounts that can login to the server both remotely and directly via the console.</a:t>
            </a:r>
          </a:p>
          <a:p>
            <a:pPr lvl="0"/>
            <a:endParaRPr lang="en-US" dirty="0"/>
          </a:p>
          <a:p>
            <a:pPr lvl="0"/>
            <a:r>
              <a:rPr lang="en-US" dirty="0"/>
              <a:t>Configure local and service accounts by limiting all unneeded access locally and use AD accounts were possible to further restrict logon access.</a:t>
            </a:r>
          </a:p>
          <a:p>
            <a:pPr lvl="0"/>
            <a:endParaRPr lang="en-US" dirty="0"/>
          </a:p>
          <a:p>
            <a:pPr lvl="0"/>
            <a:r>
              <a:rPr lang="en-US" dirty="0"/>
              <a:t>Configure OS specific security. i.e. including SSH, RDP, SSSD, group policy settings, AD server groups, etc. </a:t>
            </a:r>
          </a:p>
          <a:p>
            <a:pPr lvl="0"/>
            <a:endParaRPr lang="en-US" dirty="0"/>
          </a:p>
          <a:p>
            <a:pPr lvl="0"/>
            <a:r>
              <a:rPr lang="en-US" dirty="0"/>
              <a:t>Configure application specific security. i.e IIS, File Server, FTP, database engine, encryption levels, etc. </a:t>
            </a:r>
          </a:p>
          <a:p>
            <a:pPr lvl="0"/>
            <a:endParaRPr lang="en-US" dirty="0"/>
          </a:p>
          <a:p>
            <a:pPr lvl="0"/>
            <a:r>
              <a:rPr lang="en-US" dirty="0"/>
              <a:t>Additional Threat Protections, Install and configure OS specific hardening application.  i.e. AIDE, Tripwire, logwatch, ELM, fail2ban, antivirus.  These are additional tools installed depending upon the OS to help identify intrusions, anomalies, etc…</a:t>
            </a:r>
          </a:p>
          <a:p>
            <a:pPr lvl="0"/>
            <a:endParaRPr lang="en-US" dirty="0"/>
          </a:p>
          <a:p>
            <a:pPr lvl="0"/>
            <a:r>
              <a:rPr lang="en-US" dirty="0"/>
              <a:t>Setup server monitoring for services, drive sizes, patching &amp; updates, resource utilization, certificates, access and intrusion anomalies, and events logs.</a:t>
            </a:r>
          </a:p>
          <a:p>
            <a:pPr lvl="0"/>
            <a:endParaRPr lang="en-US" dirty="0"/>
          </a:p>
          <a:p>
            <a:pPr lvl="0"/>
            <a:r>
              <a:rPr lang="en-US" dirty="0"/>
              <a:t>Configure server backups meeting the server requirements.</a:t>
            </a:r>
          </a:p>
          <a:p>
            <a:r>
              <a:rPr lang="en-US" dirty="0"/>
              <a:t>i.e. database backups are setup locally, and server backups can be VM based or file system based, etc.</a:t>
            </a:r>
          </a:p>
          <a:p>
            <a:endParaRPr lang="en-US" dirty="0"/>
          </a:p>
        </p:txBody>
      </p:sp>
      <p:sp>
        <p:nvSpPr>
          <p:cNvPr id="4" name="Slide Number Placeholder 3"/>
          <p:cNvSpPr>
            <a:spLocks noGrp="1"/>
          </p:cNvSpPr>
          <p:nvPr>
            <p:ph type="sldNum" sz="quarter" idx="10"/>
          </p:nvPr>
        </p:nvSpPr>
        <p:spPr/>
        <p:txBody>
          <a:bodyPr/>
          <a:lstStyle/>
          <a:p>
            <a:fld id="{1F6D31BF-90E9-44B2-A953-35E3946A62A5}" type="slidenum">
              <a:rPr lang="en-US" smtClean="0"/>
              <a:t>35</a:t>
            </a:fld>
            <a:endParaRPr lang="en-US" dirty="0"/>
          </a:p>
        </p:txBody>
      </p:sp>
    </p:spTree>
    <p:extLst>
      <p:ext uri="{BB962C8B-B14F-4D97-AF65-F5344CB8AC3E}">
        <p14:creationId xmlns:p14="http://schemas.microsoft.com/office/powerpoint/2010/main" val="1530589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IT employee understands:  Failure to comply with the terms of this agreement will have consequences and may result in disciplinary action up to immediate termination and criminal prosecution, depending upon the infraction's severity, evidence of my intentions, and the sensitivity and scope of the information compromised.</a:t>
            </a:r>
          </a:p>
          <a:p>
            <a:endParaRPr lang="en-US" dirty="0"/>
          </a:p>
        </p:txBody>
      </p:sp>
      <p:sp>
        <p:nvSpPr>
          <p:cNvPr id="4" name="Slide Number Placeholder 3"/>
          <p:cNvSpPr>
            <a:spLocks noGrp="1"/>
          </p:cNvSpPr>
          <p:nvPr>
            <p:ph type="sldNum" sz="quarter" idx="10"/>
          </p:nvPr>
        </p:nvSpPr>
        <p:spPr/>
        <p:txBody>
          <a:bodyPr/>
          <a:lstStyle/>
          <a:p>
            <a:fld id="{AB5475DF-19E4-4FF5-98F6-EAF47545BB9C}" type="slidenum">
              <a:rPr lang="en-US" smtClean="0"/>
              <a:t>37</a:t>
            </a:fld>
            <a:endParaRPr lang="en-US" dirty="0"/>
          </a:p>
        </p:txBody>
      </p:sp>
    </p:spTree>
    <p:extLst>
      <p:ext uri="{BB962C8B-B14F-4D97-AF65-F5344CB8AC3E}">
        <p14:creationId xmlns:p14="http://schemas.microsoft.com/office/powerpoint/2010/main" val="1293042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we use 2F authentication.  Attackers will always go after the softest target. At this point in time our users are the softest target.</a:t>
            </a:r>
          </a:p>
          <a:p>
            <a:endParaRPr lang="en-US" dirty="0"/>
          </a:p>
          <a:p>
            <a:r>
              <a:rPr lang="en-US" dirty="0"/>
              <a:t>For each successful Phishing campaign that we detect we average 15 users who are compromised.</a:t>
            </a:r>
          </a:p>
        </p:txBody>
      </p:sp>
      <p:sp>
        <p:nvSpPr>
          <p:cNvPr id="4" name="Slide Number Placeholder 3"/>
          <p:cNvSpPr>
            <a:spLocks noGrp="1"/>
          </p:cNvSpPr>
          <p:nvPr>
            <p:ph type="sldNum" sz="quarter" idx="10"/>
          </p:nvPr>
        </p:nvSpPr>
        <p:spPr/>
        <p:txBody>
          <a:bodyPr/>
          <a:lstStyle/>
          <a:p>
            <a:fld id="{B86DD264-ADC5-144B-872E-42916FBCA646}" type="slidenum">
              <a:rPr lang="en-US" smtClean="0"/>
              <a:t>38</a:t>
            </a:fld>
            <a:endParaRPr lang="en-US" dirty="0"/>
          </a:p>
        </p:txBody>
      </p:sp>
    </p:spTree>
    <p:extLst>
      <p:ext uri="{BB962C8B-B14F-4D97-AF65-F5344CB8AC3E}">
        <p14:creationId xmlns:p14="http://schemas.microsoft.com/office/powerpoint/2010/main" val="4161556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If you are off the campus network we require 2 Factor authentication to access the campus network.  </a:t>
            </a:r>
          </a:p>
          <a:p>
            <a:pPr lvl="0"/>
            <a:endParaRPr lang="en-US" dirty="0"/>
          </a:p>
          <a:p>
            <a:pPr lvl="0"/>
            <a:endParaRPr lang="en-US" dirty="0"/>
          </a:p>
          <a:p>
            <a:pPr lvl="0"/>
            <a:r>
              <a:rPr lang="en-US" dirty="0"/>
              <a:t>W2 Phishing</a:t>
            </a:r>
          </a:p>
          <a:p>
            <a:pPr lvl="0"/>
            <a:r>
              <a:rPr lang="en-US" dirty="0"/>
              <a:t>Attackers used phishing to gain access to individual employee W2</a:t>
            </a:r>
          </a:p>
          <a:p>
            <a:pPr lvl="0"/>
            <a:r>
              <a:rPr lang="en-US" dirty="0"/>
              <a:t>Implemented 2 factor for self service</a:t>
            </a:r>
          </a:p>
          <a:p>
            <a:pPr lvl="0"/>
            <a:r>
              <a:rPr lang="en-US" dirty="0"/>
              <a:t>After two factor was turned on, there was only one more attempt to hack into W2s</a:t>
            </a:r>
          </a:p>
          <a:p>
            <a:endParaRPr lang="en-US" dirty="0"/>
          </a:p>
        </p:txBody>
      </p:sp>
      <p:sp>
        <p:nvSpPr>
          <p:cNvPr id="4" name="Slide Number Placeholder 3"/>
          <p:cNvSpPr>
            <a:spLocks noGrp="1"/>
          </p:cNvSpPr>
          <p:nvPr>
            <p:ph type="sldNum" sz="quarter" idx="10"/>
          </p:nvPr>
        </p:nvSpPr>
        <p:spPr/>
        <p:txBody>
          <a:bodyPr/>
          <a:lstStyle/>
          <a:p>
            <a:fld id="{AB5475DF-19E4-4FF5-98F6-EAF47545BB9C}" type="slidenum">
              <a:rPr lang="en-US" smtClean="0"/>
              <a:t>39</a:t>
            </a:fld>
            <a:endParaRPr lang="en-US" dirty="0"/>
          </a:p>
        </p:txBody>
      </p:sp>
    </p:spTree>
    <p:extLst>
      <p:ext uri="{BB962C8B-B14F-4D97-AF65-F5344CB8AC3E}">
        <p14:creationId xmlns:p14="http://schemas.microsoft.com/office/powerpoint/2010/main" val="427737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5475DF-19E4-4FF5-98F6-EAF47545BB9C}" type="slidenum">
              <a:rPr lang="en-US" smtClean="0"/>
              <a:t>4</a:t>
            </a:fld>
            <a:endParaRPr lang="en-US" dirty="0"/>
          </a:p>
        </p:txBody>
      </p:sp>
    </p:spTree>
    <p:extLst>
      <p:ext uri="{BB962C8B-B14F-4D97-AF65-F5344CB8AC3E}">
        <p14:creationId xmlns:p14="http://schemas.microsoft.com/office/powerpoint/2010/main" val="1664867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5475DF-19E4-4FF5-98F6-EAF47545BB9C}" type="slidenum">
              <a:rPr lang="en-US" smtClean="0"/>
              <a:t>40</a:t>
            </a:fld>
            <a:endParaRPr lang="en-US" dirty="0"/>
          </a:p>
        </p:txBody>
      </p:sp>
    </p:spTree>
    <p:extLst>
      <p:ext uri="{BB962C8B-B14F-4D97-AF65-F5344CB8AC3E}">
        <p14:creationId xmlns:p14="http://schemas.microsoft.com/office/powerpoint/2010/main" val="1153065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(outside of Phishing, most threats that attack a desktop are installation of software from malicious sites.  Not allowing the ability to install software minimizes these threats.) </a:t>
            </a:r>
          </a:p>
        </p:txBody>
      </p:sp>
      <p:sp>
        <p:nvSpPr>
          <p:cNvPr id="4" name="Slide Number Placeholder 3"/>
          <p:cNvSpPr>
            <a:spLocks noGrp="1"/>
          </p:cNvSpPr>
          <p:nvPr>
            <p:ph type="sldNum" sz="quarter" idx="10"/>
          </p:nvPr>
        </p:nvSpPr>
        <p:spPr/>
        <p:txBody>
          <a:bodyPr/>
          <a:lstStyle/>
          <a:p>
            <a:fld id="{AB5475DF-19E4-4FF5-98F6-EAF47545BB9C}" type="slidenum">
              <a:rPr lang="en-US" smtClean="0"/>
              <a:t>41</a:t>
            </a:fld>
            <a:endParaRPr lang="en-US" dirty="0"/>
          </a:p>
        </p:txBody>
      </p:sp>
    </p:spTree>
    <p:extLst>
      <p:ext uri="{BB962C8B-B14F-4D97-AF65-F5344CB8AC3E}">
        <p14:creationId xmlns:p14="http://schemas.microsoft.com/office/powerpoint/2010/main" val="4207878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exceptions in place for customers who require administrative privileges to perform their jobs, but as more software is packaged to the software center this should decrease.</a:t>
            </a:r>
          </a:p>
        </p:txBody>
      </p:sp>
      <p:sp>
        <p:nvSpPr>
          <p:cNvPr id="4" name="Slide Number Placeholder 3"/>
          <p:cNvSpPr>
            <a:spLocks noGrp="1"/>
          </p:cNvSpPr>
          <p:nvPr>
            <p:ph type="sldNum" sz="quarter" idx="10"/>
          </p:nvPr>
        </p:nvSpPr>
        <p:spPr/>
        <p:txBody>
          <a:bodyPr/>
          <a:lstStyle/>
          <a:p>
            <a:fld id="{AB5475DF-19E4-4FF5-98F6-EAF47545BB9C}" type="slidenum">
              <a:rPr lang="en-US" smtClean="0"/>
              <a:t>42</a:t>
            </a:fld>
            <a:endParaRPr lang="en-US" dirty="0"/>
          </a:p>
        </p:txBody>
      </p:sp>
    </p:spTree>
    <p:extLst>
      <p:ext uri="{BB962C8B-B14F-4D97-AF65-F5344CB8AC3E}">
        <p14:creationId xmlns:p14="http://schemas.microsoft.com/office/powerpoint/2010/main" val="811697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One of the most proactive and productive things we do to enhance security.</a:t>
            </a:r>
            <a:br>
              <a:rPr lang="en-US" sz="1800" dirty="0"/>
            </a:br>
            <a:endParaRPr lang="en-US" dirty="0"/>
          </a:p>
          <a:p>
            <a:r>
              <a:rPr lang="en-US" dirty="0"/>
              <a:t>Patching</a:t>
            </a:r>
            <a:r>
              <a:rPr lang="en-US" baseline="0" dirty="0"/>
              <a:t> provides updated security and stability to our servers, workstations and databases</a:t>
            </a:r>
          </a:p>
          <a:p>
            <a:endParaRPr lang="en-US" baseline="0" dirty="0"/>
          </a:p>
          <a:p>
            <a:r>
              <a:rPr lang="en-US" dirty="0"/>
              <a:t>A </a:t>
            </a:r>
            <a:r>
              <a:rPr lang="en-US" b="1" dirty="0"/>
              <a:t>patch</a:t>
            </a:r>
            <a:r>
              <a:rPr lang="en-US" dirty="0"/>
              <a:t> is a piece of software designed to update a </a:t>
            </a:r>
            <a:r>
              <a:rPr lang="en-US" b="1" dirty="0"/>
              <a:t>computer</a:t>
            </a:r>
            <a:r>
              <a:rPr lang="en-US" dirty="0"/>
              <a:t> program or its supporting data, to fix or improve it. This includes fixing security vulnerabilities and other bugs, with such patches usually called bugfixes or bug fixes, and improving the usability or performance.</a:t>
            </a:r>
          </a:p>
          <a:p>
            <a:endParaRPr lang="en-US" dirty="0"/>
          </a:p>
          <a:p>
            <a:r>
              <a:rPr lang="en-US" dirty="0"/>
              <a:t>Dev and Prod</a:t>
            </a:r>
            <a:r>
              <a:rPr lang="en-US" baseline="0" dirty="0"/>
              <a:t> Groups – we apply to Development first to ensure we are not introducing any unforeseen issues with the patch, then we apply to production</a:t>
            </a:r>
          </a:p>
          <a:p>
            <a:endParaRPr lang="en-US" baseline="0" dirty="0"/>
          </a:p>
          <a:p>
            <a:r>
              <a:rPr lang="en-US" baseline="0" dirty="0"/>
              <a:t>Remediation enforced weekly means if there was an issue applying the patch one weekend, it will automatically work to apply the patch again the following systems time to ensure patches are applied to each system</a:t>
            </a:r>
          </a:p>
          <a:p>
            <a:endParaRPr lang="en-US" baseline="0" dirty="0"/>
          </a:p>
          <a:p>
            <a:r>
              <a:rPr lang="en-US" baseline="0" dirty="0"/>
              <a:t>Enforced via group policy – is what allows us to “push” the patches out rather than someone having to manually apply them every month.</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F6D31BF-90E9-44B2-A953-35E3946A62A5}" type="slidenum">
              <a:rPr lang="en-US" smtClean="0"/>
              <a:t>44</a:t>
            </a:fld>
            <a:endParaRPr lang="en-US" dirty="0"/>
          </a:p>
        </p:txBody>
      </p:sp>
    </p:spTree>
    <p:extLst>
      <p:ext uri="{BB962C8B-B14F-4D97-AF65-F5344CB8AC3E}">
        <p14:creationId xmlns:p14="http://schemas.microsoft.com/office/powerpoint/2010/main" val="18741141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Malicious software can lead to lost productivity, compromised accounts, and stolen information.</a:t>
            </a:r>
          </a:p>
          <a:p>
            <a:endParaRPr lang="en-US" dirty="0"/>
          </a:p>
          <a:p>
            <a:r>
              <a:rPr lang="en-US" dirty="0"/>
              <a:t>The chart shows threats detected over the past 3 months</a:t>
            </a:r>
          </a:p>
          <a:p>
            <a:r>
              <a:rPr lang="en-US" dirty="0"/>
              <a:t>Most malware remediation is able to be performed through the antivirus software with no impact to the user.</a:t>
            </a:r>
          </a:p>
          <a:p>
            <a:endParaRPr lang="en-US" dirty="0"/>
          </a:p>
          <a:p>
            <a:endParaRPr lang="en-US" dirty="0"/>
          </a:p>
        </p:txBody>
      </p:sp>
      <p:sp>
        <p:nvSpPr>
          <p:cNvPr id="4" name="Slide Number Placeholder 3"/>
          <p:cNvSpPr>
            <a:spLocks noGrp="1"/>
          </p:cNvSpPr>
          <p:nvPr>
            <p:ph type="sldNum" sz="quarter" idx="10"/>
          </p:nvPr>
        </p:nvSpPr>
        <p:spPr/>
        <p:txBody>
          <a:bodyPr/>
          <a:lstStyle/>
          <a:p>
            <a:fld id="{93F08A5C-DDF7-4E91-92EC-DA2846A1C8EA}" type="slidenum">
              <a:rPr lang="en-US" smtClean="0"/>
              <a:t>45</a:t>
            </a:fld>
            <a:endParaRPr lang="en-US" dirty="0"/>
          </a:p>
        </p:txBody>
      </p:sp>
    </p:spTree>
    <p:extLst>
      <p:ext uri="{BB962C8B-B14F-4D97-AF65-F5344CB8AC3E}">
        <p14:creationId xmlns:p14="http://schemas.microsoft.com/office/powerpoint/2010/main" val="2669883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Sophos and Office 365 both scan for spam, phishing and Malware/Virus. Defense in depth.</a:t>
            </a:r>
          </a:p>
          <a:p>
            <a:endParaRPr lang="en-US" dirty="0"/>
          </a:p>
          <a:p>
            <a:r>
              <a:rPr lang="en-US" dirty="0"/>
              <a:t>There are several scripts that detect signs of compromise based on e-mail behavior. Forwarding to the same address, sending e-mail to beacon addresses.</a:t>
            </a:r>
          </a:p>
        </p:txBody>
      </p:sp>
      <p:sp>
        <p:nvSpPr>
          <p:cNvPr id="4" name="Slide Number Placeholder 3"/>
          <p:cNvSpPr>
            <a:spLocks noGrp="1"/>
          </p:cNvSpPr>
          <p:nvPr>
            <p:ph type="sldNum" sz="quarter" idx="10"/>
          </p:nvPr>
        </p:nvSpPr>
        <p:spPr/>
        <p:txBody>
          <a:bodyPr/>
          <a:lstStyle/>
          <a:p>
            <a:fld id="{B86DD264-ADC5-144B-872E-42916FBCA646}" type="slidenum">
              <a:rPr lang="en-US" smtClean="0"/>
              <a:t>50</a:t>
            </a:fld>
            <a:endParaRPr lang="en-US" dirty="0"/>
          </a:p>
        </p:txBody>
      </p:sp>
    </p:spTree>
    <p:extLst>
      <p:ext uri="{BB962C8B-B14F-4D97-AF65-F5344CB8AC3E}">
        <p14:creationId xmlns:p14="http://schemas.microsoft.com/office/powerpoint/2010/main" val="33928802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6DD264-ADC5-144B-872E-42916FBCA646}" type="slidenum">
              <a:rPr lang="en-US" smtClean="0"/>
              <a:t>51</a:t>
            </a:fld>
            <a:endParaRPr lang="en-US" dirty="0"/>
          </a:p>
        </p:txBody>
      </p:sp>
    </p:spTree>
    <p:extLst>
      <p:ext uri="{BB962C8B-B14F-4D97-AF65-F5344CB8AC3E}">
        <p14:creationId xmlns:p14="http://schemas.microsoft.com/office/powerpoint/2010/main" val="28161540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Computer Security Seminar has been offered in the classroom (low attendance) and provided to: Agriculture Extension, Outreach, SBDC</a:t>
            </a:r>
          </a:p>
        </p:txBody>
      </p:sp>
      <p:sp>
        <p:nvSpPr>
          <p:cNvPr id="4" name="Slide Number Placeholder 3"/>
          <p:cNvSpPr>
            <a:spLocks noGrp="1"/>
          </p:cNvSpPr>
          <p:nvPr>
            <p:ph type="sldNum" sz="quarter" idx="10"/>
          </p:nvPr>
        </p:nvSpPr>
        <p:spPr/>
        <p:txBody>
          <a:bodyPr/>
          <a:lstStyle/>
          <a:p>
            <a:fld id="{F627B9EA-15C9-43BB-8BC9-B97567D0FDCD}" type="slidenum">
              <a:rPr lang="en-US" smtClean="0"/>
              <a:t>52</a:t>
            </a:fld>
            <a:endParaRPr lang="en-US" dirty="0"/>
          </a:p>
        </p:txBody>
      </p:sp>
    </p:spTree>
    <p:extLst>
      <p:ext uri="{BB962C8B-B14F-4D97-AF65-F5344CB8AC3E}">
        <p14:creationId xmlns:p14="http://schemas.microsoft.com/office/powerpoint/2010/main" val="3292124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3">
              <a:defRPr/>
            </a:pPr>
            <a:r>
              <a:rPr lang="en-US" baseline="0" dirty="0"/>
              <a:t>Physical Security.  The importance of backups and DR.</a:t>
            </a:r>
            <a:endParaRPr lang="en-US" dirty="0"/>
          </a:p>
          <a:p>
            <a:endParaRPr lang="en-US" dirty="0"/>
          </a:p>
        </p:txBody>
      </p:sp>
      <p:sp>
        <p:nvSpPr>
          <p:cNvPr id="4" name="Slide Number Placeholder 3"/>
          <p:cNvSpPr>
            <a:spLocks noGrp="1"/>
          </p:cNvSpPr>
          <p:nvPr>
            <p:ph type="sldNum" sz="quarter" idx="10"/>
          </p:nvPr>
        </p:nvSpPr>
        <p:spPr/>
        <p:txBody>
          <a:bodyPr/>
          <a:lstStyle/>
          <a:p>
            <a:fld id="{AB5475DF-19E4-4FF5-98F6-EAF47545BB9C}" type="slidenum">
              <a:rPr lang="en-US" smtClean="0"/>
              <a:t>53</a:t>
            </a:fld>
            <a:endParaRPr lang="en-US" dirty="0"/>
          </a:p>
        </p:txBody>
      </p:sp>
    </p:spTree>
    <p:extLst>
      <p:ext uri="{BB962C8B-B14F-4D97-AF65-F5344CB8AC3E}">
        <p14:creationId xmlns:p14="http://schemas.microsoft.com/office/powerpoint/2010/main" val="11310119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5475DF-19E4-4FF5-98F6-EAF47545BB9C}" type="slidenum">
              <a:rPr lang="en-US" smtClean="0"/>
              <a:t>54</a:t>
            </a:fld>
            <a:endParaRPr lang="en-US" dirty="0"/>
          </a:p>
        </p:txBody>
      </p:sp>
    </p:spTree>
    <p:extLst>
      <p:ext uri="{BB962C8B-B14F-4D97-AF65-F5344CB8AC3E}">
        <p14:creationId xmlns:p14="http://schemas.microsoft.com/office/powerpoint/2010/main" val="2122592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Identifying – Knowing your infrastructure architectures, environment.  How everything interrelates.  Understanding what you need to protect.</a:t>
            </a:r>
          </a:p>
        </p:txBody>
      </p:sp>
      <p:sp>
        <p:nvSpPr>
          <p:cNvPr id="4" name="Slide Number Placeholder 3"/>
          <p:cNvSpPr>
            <a:spLocks noGrp="1"/>
          </p:cNvSpPr>
          <p:nvPr>
            <p:ph type="sldNum" sz="quarter" idx="10"/>
          </p:nvPr>
        </p:nvSpPr>
        <p:spPr/>
        <p:txBody>
          <a:bodyPr/>
          <a:lstStyle/>
          <a:p>
            <a:fld id="{AB5475DF-19E4-4FF5-98F6-EAF47545BB9C}" type="slidenum">
              <a:rPr lang="en-US" smtClean="0"/>
              <a:t>5</a:t>
            </a:fld>
            <a:endParaRPr lang="en-US" dirty="0"/>
          </a:p>
        </p:txBody>
      </p:sp>
    </p:spTree>
    <p:extLst>
      <p:ext uri="{BB962C8B-B14F-4D97-AF65-F5344CB8AC3E}">
        <p14:creationId xmlns:p14="http://schemas.microsoft.com/office/powerpoint/2010/main" val="2104469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Perimeter, </a:t>
            </a:r>
            <a:r>
              <a:rPr lang="en-US" dirty="0" err="1"/>
              <a:t>Credientals</a:t>
            </a:r>
            <a:r>
              <a:rPr lang="en-US" dirty="0"/>
              <a:t> to get in out.  Alarms, Cameras.  Good, competent staff to guard – the Secret Service.</a:t>
            </a:r>
          </a:p>
        </p:txBody>
      </p:sp>
      <p:sp>
        <p:nvSpPr>
          <p:cNvPr id="4" name="Slide Number Placeholder 3"/>
          <p:cNvSpPr>
            <a:spLocks noGrp="1"/>
          </p:cNvSpPr>
          <p:nvPr>
            <p:ph type="sldNum" sz="quarter" idx="10"/>
          </p:nvPr>
        </p:nvSpPr>
        <p:spPr/>
        <p:txBody>
          <a:bodyPr/>
          <a:lstStyle/>
          <a:p>
            <a:fld id="{AB5475DF-19E4-4FF5-98F6-EAF47545BB9C}" type="slidenum">
              <a:rPr lang="en-US" smtClean="0"/>
              <a:t>6</a:t>
            </a:fld>
            <a:endParaRPr lang="en-US" dirty="0"/>
          </a:p>
        </p:txBody>
      </p:sp>
    </p:spTree>
    <p:extLst>
      <p:ext uri="{BB962C8B-B14F-4D97-AF65-F5344CB8AC3E}">
        <p14:creationId xmlns:p14="http://schemas.microsoft.com/office/powerpoint/2010/main" val="1856890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hlinkClick r:id="rId3"/>
              </a:rPr>
              <a:t>https://www.higheredjobs.com/articles/articleDisplay.cfm?ID=1133</a:t>
            </a:r>
            <a:endParaRPr lang="en-US" dirty="0"/>
          </a:p>
          <a:p>
            <a:r>
              <a:rPr lang="en-US" dirty="0"/>
              <a:t> </a:t>
            </a:r>
          </a:p>
          <a:p>
            <a:r>
              <a:rPr lang="en-US" u="sng" dirty="0">
                <a:hlinkClick r:id="rId4"/>
              </a:rPr>
              <a:t>https://www.theatlantic.com/technology/archive/2015/10/can-campus-networks-ever-be-secure/409813/</a:t>
            </a:r>
            <a:endParaRPr lang="en-US" dirty="0"/>
          </a:p>
          <a:p>
            <a:endParaRPr lang="en-US" dirty="0"/>
          </a:p>
        </p:txBody>
      </p:sp>
      <p:sp>
        <p:nvSpPr>
          <p:cNvPr id="4" name="Slide Number Placeholder 3"/>
          <p:cNvSpPr>
            <a:spLocks noGrp="1"/>
          </p:cNvSpPr>
          <p:nvPr>
            <p:ph type="sldNum" sz="quarter" idx="10"/>
          </p:nvPr>
        </p:nvSpPr>
        <p:spPr/>
        <p:txBody>
          <a:bodyPr/>
          <a:lstStyle/>
          <a:p>
            <a:fld id="{AB5475DF-19E4-4FF5-98F6-EAF47545BB9C}" type="slidenum">
              <a:rPr lang="en-US" smtClean="0"/>
              <a:t>9</a:t>
            </a:fld>
            <a:endParaRPr lang="en-US" dirty="0"/>
          </a:p>
        </p:txBody>
      </p:sp>
    </p:spTree>
    <p:extLst>
      <p:ext uri="{BB962C8B-B14F-4D97-AF65-F5344CB8AC3E}">
        <p14:creationId xmlns:p14="http://schemas.microsoft.com/office/powerpoint/2010/main" val="1873876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3">
              <a:defRPr/>
            </a:pPr>
            <a:r>
              <a:rPr lang="en-US" dirty="0"/>
              <a:t>We have multiple devices, desktops, servers, phones and tablets that touch our network daily (students, faculty, staff and visitors to campus).  </a:t>
            </a:r>
          </a:p>
          <a:p>
            <a:endParaRPr lang="en-US" dirty="0"/>
          </a:p>
        </p:txBody>
      </p:sp>
      <p:sp>
        <p:nvSpPr>
          <p:cNvPr id="4" name="Slide Number Placeholder 3"/>
          <p:cNvSpPr>
            <a:spLocks noGrp="1"/>
          </p:cNvSpPr>
          <p:nvPr>
            <p:ph type="sldNum" sz="quarter" idx="10"/>
          </p:nvPr>
        </p:nvSpPr>
        <p:spPr/>
        <p:txBody>
          <a:bodyPr/>
          <a:lstStyle/>
          <a:p>
            <a:fld id="{AB5475DF-19E4-4FF5-98F6-EAF47545BB9C}" type="slidenum">
              <a:rPr lang="en-US" smtClean="0"/>
              <a:t>11</a:t>
            </a:fld>
            <a:endParaRPr lang="en-US" dirty="0"/>
          </a:p>
        </p:txBody>
      </p:sp>
    </p:spTree>
    <p:extLst>
      <p:ext uri="{BB962C8B-B14F-4D97-AF65-F5344CB8AC3E}">
        <p14:creationId xmlns:p14="http://schemas.microsoft.com/office/powerpoint/2010/main" val="3042887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2</a:t>
            </a:r>
          </a:p>
        </p:txBody>
      </p:sp>
      <p:sp>
        <p:nvSpPr>
          <p:cNvPr id="4" name="Slide Number Placeholder 3"/>
          <p:cNvSpPr>
            <a:spLocks noGrp="1"/>
          </p:cNvSpPr>
          <p:nvPr>
            <p:ph type="sldNum" sz="quarter" idx="10"/>
          </p:nvPr>
        </p:nvSpPr>
        <p:spPr/>
        <p:txBody>
          <a:bodyPr/>
          <a:lstStyle/>
          <a:p>
            <a:pPr defTabSz="452537">
              <a:defRPr/>
            </a:pPr>
            <a:fld id="{AB5475DF-19E4-4FF5-98F6-EAF47545BB9C}" type="slidenum">
              <a:rPr lang="en-US">
                <a:solidFill>
                  <a:prstClr val="black"/>
                </a:solidFill>
                <a:latin typeface="Calibri" panose="020F0502020204030204"/>
              </a:rPr>
              <a:pPr defTabSz="452537">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55209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support over 125 software applications.  </a:t>
            </a:r>
          </a:p>
        </p:txBody>
      </p:sp>
      <p:sp>
        <p:nvSpPr>
          <p:cNvPr id="4" name="Slide Number Placeholder 3"/>
          <p:cNvSpPr>
            <a:spLocks noGrp="1"/>
          </p:cNvSpPr>
          <p:nvPr>
            <p:ph type="sldNum" sz="quarter" idx="10"/>
          </p:nvPr>
        </p:nvSpPr>
        <p:spPr/>
        <p:txBody>
          <a:bodyPr/>
          <a:lstStyle/>
          <a:p>
            <a:fld id="{1F6D31BF-90E9-44B2-A953-35E3946A62A5}" type="slidenum">
              <a:rPr lang="en-US" smtClean="0"/>
              <a:t>13</a:t>
            </a:fld>
            <a:endParaRPr lang="en-US" dirty="0"/>
          </a:p>
        </p:txBody>
      </p:sp>
    </p:spTree>
    <p:extLst>
      <p:ext uri="{BB962C8B-B14F-4D97-AF65-F5344CB8AC3E}">
        <p14:creationId xmlns:p14="http://schemas.microsoft.com/office/powerpoint/2010/main" val="2010370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5619A6-1AD0-6C45-9B23-CCE0986DA1DA}" type="datetimeFigureOut">
              <a:rPr lang="en-US" smtClean="0"/>
              <a:t>5/10/2018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FB0374-A2EC-B245-84D0-2DC6DF66F661}" type="slidenum">
              <a:rPr lang="en-US" smtClean="0"/>
              <a:t>‹#›</a:t>
            </a:fld>
            <a:endParaRPr lang="en-US" dirty="0"/>
          </a:p>
        </p:txBody>
      </p:sp>
    </p:spTree>
    <p:extLst>
      <p:ext uri="{BB962C8B-B14F-4D97-AF65-F5344CB8AC3E}">
        <p14:creationId xmlns:p14="http://schemas.microsoft.com/office/powerpoint/2010/main" val="1205318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619A6-1AD0-6C45-9B23-CCE0986DA1DA}" type="datetimeFigureOut">
              <a:rPr lang="en-US" smtClean="0"/>
              <a:t>5/10/2018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FB0374-A2EC-B245-84D0-2DC6DF66F661}" type="slidenum">
              <a:rPr lang="en-US" smtClean="0"/>
              <a:t>‹#›</a:t>
            </a:fld>
            <a:endParaRPr lang="en-US" dirty="0"/>
          </a:p>
        </p:txBody>
      </p:sp>
    </p:spTree>
    <p:extLst>
      <p:ext uri="{BB962C8B-B14F-4D97-AF65-F5344CB8AC3E}">
        <p14:creationId xmlns:p14="http://schemas.microsoft.com/office/powerpoint/2010/main" val="2520654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619A6-1AD0-6C45-9B23-CCE0986DA1DA}" type="datetimeFigureOut">
              <a:rPr lang="en-US" smtClean="0"/>
              <a:t>5/10/2018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FB0374-A2EC-B245-84D0-2DC6DF66F661}" type="slidenum">
              <a:rPr lang="en-US" smtClean="0"/>
              <a:t>‹#›</a:t>
            </a:fld>
            <a:endParaRPr lang="en-US" dirty="0"/>
          </a:p>
        </p:txBody>
      </p:sp>
    </p:spTree>
    <p:extLst>
      <p:ext uri="{BB962C8B-B14F-4D97-AF65-F5344CB8AC3E}">
        <p14:creationId xmlns:p14="http://schemas.microsoft.com/office/powerpoint/2010/main" val="2570009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5/10/2018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dirty="0"/>
          </a:p>
        </p:txBody>
      </p:sp>
    </p:spTree>
    <p:extLst>
      <p:ext uri="{BB962C8B-B14F-4D97-AF65-F5344CB8AC3E}">
        <p14:creationId xmlns:p14="http://schemas.microsoft.com/office/powerpoint/2010/main" val="3256475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19354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5/10/2018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Tree>
    <p:extLst>
      <p:ext uri="{BB962C8B-B14F-4D97-AF65-F5344CB8AC3E}">
        <p14:creationId xmlns:p14="http://schemas.microsoft.com/office/powerpoint/2010/main" val="446924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5/10/2018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dirty="0"/>
          </a:p>
        </p:txBody>
      </p:sp>
    </p:spTree>
    <p:extLst>
      <p:ext uri="{BB962C8B-B14F-4D97-AF65-F5344CB8AC3E}">
        <p14:creationId xmlns:p14="http://schemas.microsoft.com/office/powerpoint/2010/main" val="1006655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5/10/2018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dirty="0"/>
          </a:p>
        </p:txBody>
      </p:sp>
    </p:spTree>
    <p:extLst>
      <p:ext uri="{BB962C8B-B14F-4D97-AF65-F5344CB8AC3E}">
        <p14:creationId xmlns:p14="http://schemas.microsoft.com/office/powerpoint/2010/main" val="3163478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5/10/2018</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dirty="0"/>
          </a:p>
        </p:txBody>
      </p:sp>
    </p:spTree>
    <p:extLst>
      <p:ext uri="{BB962C8B-B14F-4D97-AF65-F5344CB8AC3E}">
        <p14:creationId xmlns:p14="http://schemas.microsoft.com/office/powerpoint/2010/main" val="786340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5/10/2018</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dirty="0"/>
          </a:p>
        </p:txBody>
      </p:sp>
    </p:spTree>
    <p:extLst>
      <p:ext uri="{BB962C8B-B14F-4D97-AF65-F5344CB8AC3E}">
        <p14:creationId xmlns:p14="http://schemas.microsoft.com/office/powerpoint/2010/main" val="938279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5/10/2018</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dirty="0"/>
          </a:p>
        </p:txBody>
      </p:sp>
    </p:spTree>
    <p:extLst>
      <p:ext uri="{BB962C8B-B14F-4D97-AF65-F5344CB8AC3E}">
        <p14:creationId xmlns:p14="http://schemas.microsoft.com/office/powerpoint/2010/main" val="229632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5/10/2018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dirty="0"/>
          </a:p>
        </p:txBody>
      </p:sp>
    </p:spTree>
    <p:extLst>
      <p:ext uri="{BB962C8B-B14F-4D97-AF65-F5344CB8AC3E}">
        <p14:creationId xmlns:p14="http://schemas.microsoft.com/office/powerpoint/2010/main" val="2390400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619A6-1AD0-6C45-9B23-CCE0986DA1DA}" type="datetimeFigureOut">
              <a:rPr lang="en-US" smtClean="0"/>
              <a:t>5/10/2018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FB0374-A2EC-B245-84D0-2DC6DF66F661}" type="slidenum">
              <a:rPr lang="en-US" smtClean="0"/>
              <a:t>‹#›</a:t>
            </a:fld>
            <a:endParaRPr lang="en-US" dirty="0"/>
          </a:p>
        </p:txBody>
      </p:sp>
    </p:spTree>
    <p:extLst>
      <p:ext uri="{BB962C8B-B14F-4D97-AF65-F5344CB8AC3E}">
        <p14:creationId xmlns:p14="http://schemas.microsoft.com/office/powerpoint/2010/main" val="962050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5/10/2018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dirty="0"/>
          </a:p>
        </p:txBody>
      </p:sp>
    </p:spTree>
    <p:extLst>
      <p:ext uri="{BB962C8B-B14F-4D97-AF65-F5344CB8AC3E}">
        <p14:creationId xmlns:p14="http://schemas.microsoft.com/office/powerpoint/2010/main" val="3227973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5/10/2018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dirty="0"/>
          </a:p>
        </p:txBody>
      </p:sp>
    </p:spTree>
    <p:extLst>
      <p:ext uri="{BB962C8B-B14F-4D97-AF65-F5344CB8AC3E}">
        <p14:creationId xmlns:p14="http://schemas.microsoft.com/office/powerpoint/2010/main" val="1434503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5/10/2018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dirty="0"/>
          </a:p>
        </p:txBody>
      </p:sp>
    </p:spTree>
    <p:extLst>
      <p:ext uri="{BB962C8B-B14F-4D97-AF65-F5344CB8AC3E}">
        <p14:creationId xmlns:p14="http://schemas.microsoft.com/office/powerpoint/2010/main" val="191663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759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5619A6-1AD0-6C45-9B23-CCE0986DA1DA}" type="datetimeFigureOut">
              <a:rPr lang="en-US" smtClean="0"/>
              <a:t>5/10/2018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FB0374-A2EC-B245-84D0-2DC6DF66F661}" type="slidenum">
              <a:rPr lang="en-US" smtClean="0"/>
              <a:t>‹#›</a:t>
            </a:fld>
            <a:endParaRPr lang="en-US" dirty="0"/>
          </a:p>
        </p:txBody>
      </p:sp>
    </p:spTree>
    <p:extLst>
      <p:ext uri="{BB962C8B-B14F-4D97-AF65-F5344CB8AC3E}">
        <p14:creationId xmlns:p14="http://schemas.microsoft.com/office/powerpoint/2010/main" val="3883400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5619A6-1AD0-6C45-9B23-CCE0986DA1DA}" type="datetimeFigureOut">
              <a:rPr lang="en-US" smtClean="0"/>
              <a:t>5/10/2018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DFB0374-A2EC-B245-84D0-2DC6DF66F661}" type="slidenum">
              <a:rPr lang="en-US" smtClean="0"/>
              <a:t>‹#›</a:t>
            </a:fld>
            <a:endParaRPr lang="en-US" dirty="0"/>
          </a:p>
        </p:txBody>
      </p:sp>
    </p:spTree>
    <p:extLst>
      <p:ext uri="{BB962C8B-B14F-4D97-AF65-F5344CB8AC3E}">
        <p14:creationId xmlns:p14="http://schemas.microsoft.com/office/powerpoint/2010/main" val="1398002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5619A6-1AD0-6C45-9B23-CCE0986DA1DA}" type="datetimeFigureOut">
              <a:rPr lang="en-US" smtClean="0"/>
              <a:t>5/10/2018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DFB0374-A2EC-B245-84D0-2DC6DF66F661}" type="slidenum">
              <a:rPr lang="en-US" smtClean="0"/>
              <a:t>‹#›</a:t>
            </a:fld>
            <a:endParaRPr lang="en-US" dirty="0"/>
          </a:p>
        </p:txBody>
      </p:sp>
    </p:spTree>
    <p:extLst>
      <p:ext uri="{BB962C8B-B14F-4D97-AF65-F5344CB8AC3E}">
        <p14:creationId xmlns:p14="http://schemas.microsoft.com/office/powerpoint/2010/main" val="2560123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5619A6-1AD0-6C45-9B23-CCE0986DA1DA}" type="datetimeFigureOut">
              <a:rPr lang="en-US" smtClean="0"/>
              <a:t>5/10/2018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DFB0374-A2EC-B245-84D0-2DC6DF66F661}" type="slidenum">
              <a:rPr lang="en-US" smtClean="0"/>
              <a:t>‹#›</a:t>
            </a:fld>
            <a:endParaRPr lang="en-US" dirty="0"/>
          </a:p>
        </p:txBody>
      </p:sp>
    </p:spTree>
    <p:extLst>
      <p:ext uri="{BB962C8B-B14F-4D97-AF65-F5344CB8AC3E}">
        <p14:creationId xmlns:p14="http://schemas.microsoft.com/office/powerpoint/2010/main" val="1735228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5619A6-1AD0-6C45-9B23-CCE0986DA1DA}" type="datetimeFigureOut">
              <a:rPr lang="en-US" smtClean="0"/>
              <a:t>5/10/2018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FB0374-A2EC-B245-84D0-2DC6DF66F661}" type="slidenum">
              <a:rPr lang="en-US" smtClean="0"/>
              <a:t>‹#›</a:t>
            </a:fld>
            <a:endParaRPr lang="en-US" dirty="0"/>
          </a:p>
        </p:txBody>
      </p:sp>
    </p:spTree>
    <p:extLst>
      <p:ext uri="{BB962C8B-B14F-4D97-AF65-F5344CB8AC3E}">
        <p14:creationId xmlns:p14="http://schemas.microsoft.com/office/powerpoint/2010/main" val="2903091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5619A6-1AD0-6C45-9B23-CCE0986DA1DA}" type="datetimeFigureOut">
              <a:rPr lang="en-US" smtClean="0"/>
              <a:t>5/10/2018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FB0374-A2EC-B245-84D0-2DC6DF66F661}" type="slidenum">
              <a:rPr lang="en-US" smtClean="0"/>
              <a:t>‹#›</a:t>
            </a:fld>
            <a:endParaRPr lang="en-US" dirty="0"/>
          </a:p>
        </p:txBody>
      </p:sp>
    </p:spTree>
    <p:extLst>
      <p:ext uri="{BB962C8B-B14F-4D97-AF65-F5344CB8AC3E}">
        <p14:creationId xmlns:p14="http://schemas.microsoft.com/office/powerpoint/2010/main" val="1235468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5619A6-1AD0-6C45-9B23-CCE0986DA1DA}" type="datetimeFigureOut">
              <a:rPr lang="en-US" smtClean="0"/>
              <a:t>5/10/2018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B0374-A2EC-B245-84D0-2DC6DF66F661}" type="slidenum">
              <a:rPr lang="en-US" smtClean="0"/>
              <a:t>‹#›</a:t>
            </a:fld>
            <a:endParaRPr lang="en-US" dirty="0"/>
          </a:p>
        </p:txBody>
      </p:sp>
      <p:pic>
        <p:nvPicPr>
          <p:cNvPr id="9" name="Picture 8" descr="BrandBar_New_flag_only.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13265" y="5666007"/>
            <a:ext cx="9960737" cy="1553875"/>
          </a:xfrm>
          <a:prstGeom prst="rect">
            <a:avLst/>
          </a:prstGeom>
        </p:spPr>
      </p:pic>
    </p:spTree>
    <p:extLst>
      <p:ext uri="{BB962C8B-B14F-4D97-AF65-F5344CB8AC3E}">
        <p14:creationId xmlns:p14="http://schemas.microsoft.com/office/powerpoint/2010/main" val="11264150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owerpoint_template_interior.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077712"/>
            <a:ext cx="9144000" cy="780288"/>
          </a:xfrm>
          <a:prstGeom prst="rect">
            <a:avLst/>
          </a:prstGeom>
        </p:spPr>
      </p:pic>
    </p:spTree>
    <p:extLst>
      <p:ext uri="{BB962C8B-B14F-4D97-AF65-F5344CB8AC3E}">
        <p14:creationId xmlns:p14="http://schemas.microsoft.com/office/powerpoint/2010/main" val="42795111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www.uwyo.edu/infotech/aboutit/confidentiality/confagree.asp"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Information Technology’s</a:t>
            </a:r>
            <a:br>
              <a:rPr lang="en-US" dirty="0"/>
            </a:br>
            <a:r>
              <a:rPr lang="en-US" dirty="0"/>
              <a:t>Information Security</a:t>
            </a:r>
            <a:br>
              <a:rPr lang="en-US" dirty="0"/>
            </a:br>
            <a:r>
              <a:rPr lang="en-US" dirty="0"/>
              <a:t>(A Primer)</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569579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4753-6733-4D22-83F4-A73B9121DE7C}"/>
              </a:ext>
            </a:extLst>
          </p:cNvPr>
          <p:cNvSpPr>
            <a:spLocks noGrp="1"/>
          </p:cNvSpPr>
          <p:nvPr>
            <p:ph type="title"/>
          </p:nvPr>
        </p:nvSpPr>
        <p:spPr/>
        <p:txBody>
          <a:bodyPr/>
          <a:lstStyle/>
          <a:p>
            <a:r>
              <a:rPr lang="en-US" dirty="0"/>
              <a:t>Academic Openness vs Security</a:t>
            </a:r>
          </a:p>
        </p:txBody>
      </p:sp>
      <p:sp>
        <p:nvSpPr>
          <p:cNvPr id="3" name="Content Placeholder 2">
            <a:extLst>
              <a:ext uri="{FF2B5EF4-FFF2-40B4-BE49-F238E27FC236}">
                <a16:creationId xmlns:a16="http://schemas.microsoft.com/office/drawing/2014/main" id="{CFC514D4-5CA2-4A8C-844D-C59498E5763A}"/>
              </a:ext>
            </a:extLst>
          </p:cNvPr>
          <p:cNvSpPr>
            <a:spLocks noGrp="1"/>
          </p:cNvSpPr>
          <p:nvPr>
            <p:ph idx="1"/>
          </p:nvPr>
        </p:nvSpPr>
        <p:spPr>
          <a:xfrm>
            <a:off x="603955" y="1332226"/>
            <a:ext cx="8229600" cy="4193547"/>
          </a:xfrm>
        </p:spPr>
        <p:txBody>
          <a:bodyPr/>
          <a:lstStyle/>
          <a:p>
            <a:pPr marL="112713" indent="-112713">
              <a:buNone/>
            </a:pPr>
            <a:r>
              <a:rPr lang="en-US" sz="2000" dirty="0"/>
              <a:t>“The whole notion of a university is that it thrives on collaboration and exchange of scholarship and ideas, both with people inside the university and outside the university… Building an infrastructure for IT that is based around those assumptions is pretty different from the kind of things that can be done in a corporation where you can dictate to your customer base what they can and can’t do, and where you really want to keep the outside out and the inside under control—we can’t do either of those things.” </a:t>
            </a:r>
          </a:p>
          <a:p>
            <a:pPr marL="338138" indent="0">
              <a:buNone/>
            </a:pPr>
            <a:r>
              <a:rPr lang="en-US" sz="2000" dirty="0"/>
              <a:t>– Jim Waldo, CTO, Harvard University.  </a:t>
            </a:r>
          </a:p>
          <a:p>
            <a:pPr marL="0" indent="0">
              <a:buNone/>
            </a:pPr>
            <a:endParaRPr lang="en-US" sz="2000" dirty="0"/>
          </a:p>
        </p:txBody>
      </p:sp>
      <p:pic>
        <p:nvPicPr>
          <p:cNvPr id="5" name="Picture 4">
            <a:extLst>
              <a:ext uri="{FF2B5EF4-FFF2-40B4-BE49-F238E27FC236}">
                <a16:creationId xmlns:a16="http://schemas.microsoft.com/office/drawing/2014/main" id="{003898F4-5DCA-46E9-97E2-7E8618A212F4}"/>
              </a:ext>
            </a:extLst>
          </p:cNvPr>
          <p:cNvPicPr>
            <a:picLocks noChangeAspect="1"/>
          </p:cNvPicPr>
          <p:nvPr/>
        </p:nvPicPr>
        <p:blipFill>
          <a:blip r:embed="rId2"/>
          <a:stretch>
            <a:fillRect/>
          </a:stretch>
        </p:blipFill>
        <p:spPr>
          <a:xfrm>
            <a:off x="2664803" y="4289778"/>
            <a:ext cx="3318308" cy="1564263"/>
          </a:xfrm>
          <a:prstGeom prst="rect">
            <a:avLst/>
          </a:prstGeom>
        </p:spPr>
      </p:pic>
    </p:spTree>
    <p:extLst>
      <p:ext uri="{BB962C8B-B14F-4D97-AF65-F5344CB8AC3E}">
        <p14:creationId xmlns:p14="http://schemas.microsoft.com/office/powerpoint/2010/main" val="1535397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Academic Openness vs Security</a:t>
            </a:r>
          </a:p>
        </p:txBody>
      </p:sp>
      <p:sp>
        <p:nvSpPr>
          <p:cNvPr id="7" name="Content Placeholder 6"/>
          <p:cNvSpPr>
            <a:spLocks noGrp="1"/>
          </p:cNvSpPr>
          <p:nvPr>
            <p:ph idx="1"/>
          </p:nvPr>
        </p:nvSpPr>
        <p:spPr>
          <a:xfrm>
            <a:off x="457200" y="1600201"/>
            <a:ext cx="8229600" cy="2350910"/>
          </a:xfrm>
        </p:spPr>
        <p:txBody>
          <a:bodyPr/>
          <a:lstStyle/>
          <a:p>
            <a:r>
              <a:rPr lang="en-US" sz="2000" dirty="0"/>
              <a:t>We are always under attack.</a:t>
            </a:r>
          </a:p>
          <a:p>
            <a:r>
              <a:rPr lang="en-US" sz="2000" dirty="0"/>
              <a:t>We watch the “behavior” of our network closely. </a:t>
            </a:r>
          </a:p>
          <a:p>
            <a:r>
              <a:rPr lang="en-US" sz="2000" dirty="0"/>
              <a:t>In a university setting we accept some risk.  The goal is to drive that risk to a minimum while still allowing </a:t>
            </a:r>
            <a:r>
              <a:rPr lang="en-US" sz="2000" b="1" dirty="0"/>
              <a:t>access, information flow and usability</a:t>
            </a:r>
            <a:r>
              <a:rPr lang="en-US" sz="2000" dirty="0"/>
              <a:t>. </a:t>
            </a:r>
          </a:p>
          <a:p>
            <a:r>
              <a:rPr lang="en-US" sz="2000" dirty="0"/>
              <a:t>We do this with various network architectures, tools, security hierarchies and monitoring.  </a:t>
            </a:r>
          </a:p>
          <a:p>
            <a:endParaRPr lang="en-US" dirty="0"/>
          </a:p>
        </p:txBody>
      </p:sp>
      <p:pic>
        <p:nvPicPr>
          <p:cNvPr id="3" name="Picture 2">
            <a:extLst>
              <a:ext uri="{FF2B5EF4-FFF2-40B4-BE49-F238E27FC236}">
                <a16:creationId xmlns:a16="http://schemas.microsoft.com/office/drawing/2014/main" id="{F150D548-1164-4D8C-8CC8-DB31D61618A3}"/>
              </a:ext>
            </a:extLst>
          </p:cNvPr>
          <p:cNvPicPr>
            <a:picLocks noChangeAspect="1"/>
          </p:cNvPicPr>
          <p:nvPr/>
        </p:nvPicPr>
        <p:blipFill>
          <a:blip r:embed="rId3"/>
          <a:stretch>
            <a:fillRect/>
          </a:stretch>
        </p:blipFill>
        <p:spPr>
          <a:xfrm>
            <a:off x="3039627" y="4539342"/>
            <a:ext cx="2979336" cy="1436914"/>
          </a:xfrm>
          <a:prstGeom prst="rect">
            <a:avLst/>
          </a:prstGeom>
        </p:spPr>
      </p:pic>
    </p:spTree>
    <p:extLst>
      <p:ext uri="{BB962C8B-B14F-4D97-AF65-F5344CB8AC3E}">
        <p14:creationId xmlns:p14="http://schemas.microsoft.com/office/powerpoint/2010/main" val="3656399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45000"/>
                <a:satMod val="135000"/>
              </a:schemeClr>
              <a:prstClr val="white"/>
            </a:duotone>
          </a:blip>
          <a:srcRect/>
          <a:stretch>
            <a:fillRect l="-6000" r="-6000"/>
          </a:stretch>
        </a:blipFill>
        <a:effectLst/>
      </p:bgPr>
    </p:bg>
    <p:spTree>
      <p:nvGrpSpPr>
        <p:cNvPr id="1" name=""/>
        <p:cNvGrpSpPr/>
        <p:nvPr/>
      </p:nvGrpSpPr>
      <p:grpSpPr>
        <a:xfrm>
          <a:off x="0" y="0"/>
          <a:ext cx="0" cy="0"/>
          <a:chOff x="0" y="0"/>
          <a:chExt cx="0" cy="0"/>
        </a:xfrm>
      </p:grpSpPr>
      <p:sp>
        <p:nvSpPr>
          <p:cNvPr id="20" name="Arrow: Down 19">
            <a:extLst>
              <a:ext uri="{FF2B5EF4-FFF2-40B4-BE49-F238E27FC236}">
                <a16:creationId xmlns:a16="http://schemas.microsoft.com/office/drawing/2014/main" id="{4CB616F8-0185-4CB8-8A97-CD3D4298D325}"/>
              </a:ext>
            </a:extLst>
          </p:cNvPr>
          <p:cNvSpPr/>
          <p:nvPr/>
        </p:nvSpPr>
        <p:spPr>
          <a:xfrm>
            <a:off x="2477048" y="1681702"/>
            <a:ext cx="974005" cy="3179055"/>
          </a:xfrm>
          <a:prstGeom prst="downArrow">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Arrow: Down 21">
            <a:extLst>
              <a:ext uri="{FF2B5EF4-FFF2-40B4-BE49-F238E27FC236}">
                <a16:creationId xmlns:a16="http://schemas.microsoft.com/office/drawing/2014/main" id="{7EFECEE3-5EA5-456F-B835-6535AB470903}"/>
              </a:ext>
            </a:extLst>
          </p:cNvPr>
          <p:cNvSpPr/>
          <p:nvPr/>
        </p:nvSpPr>
        <p:spPr>
          <a:xfrm>
            <a:off x="5692945" y="1546092"/>
            <a:ext cx="974005" cy="1048039"/>
          </a:xfrm>
          <a:prstGeom prst="downArrow">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descr="A picture containing building material, building, brick&#10;&#10;Description generated with very high confidence">
            <a:extLst>
              <a:ext uri="{FF2B5EF4-FFF2-40B4-BE49-F238E27FC236}">
                <a16:creationId xmlns:a16="http://schemas.microsoft.com/office/drawing/2014/main" id="{0897C2A9-E31A-4556-844C-CA71B361977A}"/>
              </a:ext>
            </a:extLst>
          </p:cNvPr>
          <p:cNvPicPr>
            <a:picLocks noChangeAspect="1"/>
          </p:cNvPicPr>
          <p:nvPr/>
        </p:nvPicPr>
        <p:blipFill>
          <a:blip r:embed="rId4"/>
          <a:stretch>
            <a:fillRect/>
          </a:stretch>
        </p:blipFill>
        <p:spPr>
          <a:xfrm>
            <a:off x="0" y="2594489"/>
            <a:ext cx="9144000" cy="1497571"/>
          </a:xfrm>
          <a:prstGeom prst="rect">
            <a:avLst/>
          </a:prstGeom>
        </p:spPr>
      </p:pic>
      <p:sp>
        <p:nvSpPr>
          <p:cNvPr id="4" name="Flowchart: Connector 3">
            <a:extLst>
              <a:ext uri="{FF2B5EF4-FFF2-40B4-BE49-F238E27FC236}">
                <a16:creationId xmlns:a16="http://schemas.microsoft.com/office/drawing/2014/main" id="{8544A20B-D771-4D63-9098-2EF9516F5951}"/>
              </a:ext>
            </a:extLst>
          </p:cNvPr>
          <p:cNvSpPr/>
          <p:nvPr/>
        </p:nvSpPr>
        <p:spPr>
          <a:xfrm>
            <a:off x="5375630" y="214412"/>
            <a:ext cx="1608631" cy="1590676"/>
          </a:xfrm>
          <a:prstGeom prst="flowChartConnector">
            <a:avLst/>
          </a:prstGeom>
          <a:gradFill flip="none" rotWithShape="1">
            <a:gsLst>
              <a:gs pos="0">
                <a:schemeClr val="accent2">
                  <a:lumMod val="5000"/>
                  <a:lumOff val="95000"/>
                  <a:alpha val="7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THREATS</a:t>
            </a:r>
          </a:p>
        </p:txBody>
      </p:sp>
      <p:sp>
        <p:nvSpPr>
          <p:cNvPr id="8" name="Flowchart: Connector 7">
            <a:extLst>
              <a:ext uri="{FF2B5EF4-FFF2-40B4-BE49-F238E27FC236}">
                <a16:creationId xmlns:a16="http://schemas.microsoft.com/office/drawing/2014/main" id="{C1A0F0E3-3215-4890-8747-5F00178C59C6}"/>
              </a:ext>
            </a:extLst>
          </p:cNvPr>
          <p:cNvSpPr/>
          <p:nvPr/>
        </p:nvSpPr>
        <p:spPr>
          <a:xfrm>
            <a:off x="3767684" y="4356145"/>
            <a:ext cx="1608632" cy="1590677"/>
          </a:xfrm>
          <a:prstGeom prst="flowChartConnector">
            <a:avLst/>
          </a:prstGeom>
          <a:solidFill>
            <a:schemeClr val="tx2">
              <a:lumMod val="20000"/>
              <a:lumOff val="80000"/>
              <a:alpha val="7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UW Data Resources</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746FC4F-8298-4E0C-A661-7B49AF40303B}"/>
              </a:ext>
            </a:extLst>
          </p:cNvPr>
          <p:cNvSpPr txBox="1"/>
          <p:nvPr/>
        </p:nvSpPr>
        <p:spPr>
          <a:xfrm>
            <a:off x="2406217" y="2653245"/>
            <a:ext cx="20764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Network Security</a:t>
            </a:r>
          </a:p>
        </p:txBody>
      </p:sp>
      <p:sp>
        <p:nvSpPr>
          <p:cNvPr id="12" name="TextBox 11">
            <a:extLst>
              <a:ext uri="{FF2B5EF4-FFF2-40B4-BE49-F238E27FC236}">
                <a16:creationId xmlns:a16="http://schemas.microsoft.com/office/drawing/2014/main" id="{2C2DD416-79A3-4177-BD53-566694B5CD3C}"/>
              </a:ext>
            </a:extLst>
          </p:cNvPr>
          <p:cNvSpPr txBox="1"/>
          <p:nvPr/>
        </p:nvSpPr>
        <p:spPr>
          <a:xfrm>
            <a:off x="4572000" y="2639490"/>
            <a:ext cx="224133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Application Security</a:t>
            </a:r>
          </a:p>
        </p:txBody>
      </p:sp>
      <p:sp>
        <p:nvSpPr>
          <p:cNvPr id="13" name="TextBox 12">
            <a:extLst>
              <a:ext uri="{FF2B5EF4-FFF2-40B4-BE49-F238E27FC236}">
                <a16:creationId xmlns:a16="http://schemas.microsoft.com/office/drawing/2014/main" id="{4C1BB92A-0CF3-4E10-AC35-C7687C01BEA9}"/>
              </a:ext>
            </a:extLst>
          </p:cNvPr>
          <p:cNvSpPr txBox="1"/>
          <p:nvPr/>
        </p:nvSpPr>
        <p:spPr>
          <a:xfrm>
            <a:off x="1136434" y="3158608"/>
            <a:ext cx="224133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Computer Security</a:t>
            </a:r>
          </a:p>
        </p:txBody>
      </p:sp>
      <p:sp>
        <p:nvSpPr>
          <p:cNvPr id="14" name="TextBox 13">
            <a:extLst>
              <a:ext uri="{FF2B5EF4-FFF2-40B4-BE49-F238E27FC236}">
                <a16:creationId xmlns:a16="http://schemas.microsoft.com/office/drawing/2014/main" id="{243164D9-6C61-47F7-BB48-92E7CECDDD5B}"/>
              </a:ext>
            </a:extLst>
          </p:cNvPr>
          <p:cNvSpPr txBox="1"/>
          <p:nvPr/>
        </p:nvSpPr>
        <p:spPr>
          <a:xfrm>
            <a:off x="2292567" y="3651535"/>
            <a:ext cx="2241333" cy="369332"/>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User Security</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6AE911B7-BA38-4A6A-A1A9-C972E8041319}"/>
              </a:ext>
            </a:extLst>
          </p:cNvPr>
          <p:cNvSpPr txBox="1"/>
          <p:nvPr/>
        </p:nvSpPr>
        <p:spPr>
          <a:xfrm>
            <a:off x="5730768" y="3158608"/>
            <a:ext cx="224133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E-mail Security</a:t>
            </a:r>
          </a:p>
        </p:txBody>
      </p:sp>
      <p:sp>
        <p:nvSpPr>
          <p:cNvPr id="16" name="TextBox 15">
            <a:extLst>
              <a:ext uri="{FF2B5EF4-FFF2-40B4-BE49-F238E27FC236}">
                <a16:creationId xmlns:a16="http://schemas.microsoft.com/office/drawing/2014/main" id="{78313205-9C10-43FB-B1E4-6060AA17ECCD}"/>
              </a:ext>
            </a:extLst>
          </p:cNvPr>
          <p:cNvSpPr txBox="1"/>
          <p:nvPr/>
        </p:nvSpPr>
        <p:spPr>
          <a:xfrm>
            <a:off x="4610102" y="3646228"/>
            <a:ext cx="224133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Data Center Security</a:t>
            </a:r>
          </a:p>
        </p:txBody>
      </p:sp>
      <p:sp>
        <p:nvSpPr>
          <p:cNvPr id="17" name="Flowchart: Connector 16">
            <a:extLst>
              <a:ext uri="{FF2B5EF4-FFF2-40B4-BE49-F238E27FC236}">
                <a16:creationId xmlns:a16="http://schemas.microsoft.com/office/drawing/2014/main" id="{C6846103-5E75-4732-B2C8-BD8B6B9F3900}"/>
              </a:ext>
            </a:extLst>
          </p:cNvPr>
          <p:cNvSpPr/>
          <p:nvPr/>
        </p:nvSpPr>
        <p:spPr>
          <a:xfrm>
            <a:off x="2159734" y="214411"/>
            <a:ext cx="1608631" cy="1590676"/>
          </a:xfrm>
          <a:prstGeom prst="flowChartConnector">
            <a:avLst/>
          </a:prstGeom>
          <a:gradFill flip="none" rotWithShape="1">
            <a:gsLst>
              <a:gs pos="0">
                <a:schemeClr val="accent3">
                  <a:lumMod val="5000"/>
                  <a:lumOff val="95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ALLOWED</a:t>
            </a:r>
            <a:r>
              <a:rPr kumimoji="0" lang="en-US" sz="1800" b="1" i="0" u="none" strike="noStrike" kern="1200" cap="none" spc="0" normalizeH="0" baseline="0" noProof="0" dirty="0">
                <a:ln>
                  <a:noFill/>
                </a:ln>
                <a:solidFill>
                  <a:prstClr val="black"/>
                </a:solidFill>
                <a:effectLst/>
                <a:uLnTx/>
                <a:uFillTx/>
                <a:latin typeface="Calibri"/>
                <a:ea typeface="+mn-ea"/>
                <a:cs typeface="Calibri"/>
              </a:rPr>
              <a:t> ACCESS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6162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Computing Statistics</a:t>
            </a:r>
          </a:p>
        </p:txBody>
      </p:sp>
      <p:sp>
        <p:nvSpPr>
          <p:cNvPr id="4" name="Content Placeholder 2"/>
          <p:cNvSpPr>
            <a:spLocks noGrp="1"/>
          </p:cNvSpPr>
          <p:nvPr>
            <p:ph idx="1"/>
          </p:nvPr>
        </p:nvSpPr>
        <p:spPr>
          <a:xfrm>
            <a:off x="457201" y="1025165"/>
            <a:ext cx="8229599" cy="5083404"/>
          </a:xfrm>
        </p:spPr>
        <p:txBody>
          <a:bodyPr numCol="3"/>
          <a:lstStyle/>
          <a:p>
            <a:pPr marL="0" indent="0" algn="ctr">
              <a:buNone/>
            </a:pPr>
            <a:r>
              <a:rPr lang="en-US" sz="2000" b="1" u="sng" dirty="0"/>
              <a:t>Servers</a:t>
            </a:r>
          </a:p>
          <a:p>
            <a:pPr marL="0" indent="0" algn="ctr">
              <a:buNone/>
            </a:pPr>
            <a:r>
              <a:rPr lang="en-US" sz="2000" dirty="0"/>
              <a:t>607 supported by IT</a:t>
            </a:r>
          </a:p>
          <a:p>
            <a:pPr marL="0" indent="0" algn="ctr">
              <a:buNone/>
            </a:pPr>
            <a:endParaRPr lang="en-US" u="sng" dirty="0"/>
          </a:p>
          <a:p>
            <a:pPr marL="0" indent="0" algn="ctr">
              <a:buNone/>
            </a:pPr>
            <a:endParaRPr lang="en-US" u="sng" dirty="0"/>
          </a:p>
          <a:p>
            <a:pPr marL="0" indent="0" algn="ctr">
              <a:buNone/>
            </a:pPr>
            <a:endParaRPr lang="en-US" u="sng" dirty="0"/>
          </a:p>
          <a:p>
            <a:pPr marL="0" indent="0" algn="ctr">
              <a:buNone/>
            </a:pPr>
            <a:endParaRPr lang="en-US" u="sng" dirty="0"/>
          </a:p>
          <a:p>
            <a:pPr marL="0" indent="0" algn="ctr">
              <a:buNone/>
            </a:pPr>
            <a:endParaRPr lang="en-US" sz="2000" u="sng" dirty="0"/>
          </a:p>
          <a:p>
            <a:pPr marL="0" indent="0" algn="ctr">
              <a:buNone/>
            </a:pPr>
            <a:endParaRPr lang="en-US" sz="2000" u="sng" dirty="0"/>
          </a:p>
          <a:p>
            <a:pPr marL="0" indent="0" algn="ctr">
              <a:buNone/>
            </a:pPr>
            <a:endParaRPr lang="en-US" sz="2000" u="sng" dirty="0"/>
          </a:p>
          <a:p>
            <a:pPr marL="0" indent="0" algn="ctr">
              <a:buNone/>
            </a:pPr>
            <a:endParaRPr lang="en-US" sz="2000" u="sng" dirty="0"/>
          </a:p>
          <a:p>
            <a:pPr marL="0" indent="0" algn="ctr">
              <a:buNone/>
            </a:pPr>
            <a:endParaRPr lang="en-US" sz="2000" b="1" u="sng" dirty="0"/>
          </a:p>
          <a:p>
            <a:pPr marL="0" indent="0" algn="ctr">
              <a:buNone/>
            </a:pPr>
            <a:r>
              <a:rPr lang="en-US" sz="2000" b="1" u="sng" dirty="0"/>
              <a:t>Databases</a:t>
            </a:r>
          </a:p>
          <a:p>
            <a:pPr marL="0" indent="0" algn="ctr">
              <a:buNone/>
            </a:pPr>
            <a:r>
              <a:rPr lang="en-US" sz="2000" dirty="0"/>
              <a:t>100 run by IT</a:t>
            </a:r>
            <a:endParaRPr lang="en-US" sz="2000" b="1" u="sng"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r>
              <a:rPr lang="en-US" sz="2000" b="1" u="sng" dirty="0"/>
              <a:t>Workstations</a:t>
            </a:r>
          </a:p>
          <a:p>
            <a:pPr marL="0" indent="0" algn="ctr">
              <a:buNone/>
            </a:pPr>
            <a:r>
              <a:rPr lang="en-US" sz="2000" dirty="0"/>
              <a:t>6,157 on campus</a:t>
            </a:r>
          </a:p>
        </p:txBody>
      </p:sp>
      <p:graphicFrame>
        <p:nvGraphicFramePr>
          <p:cNvPr id="5" name="Chart 4"/>
          <p:cNvGraphicFramePr/>
          <p:nvPr>
            <p:extLst/>
          </p:nvPr>
        </p:nvGraphicFramePr>
        <p:xfrm>
          <a:off x="457201" y="1870884"/>
          <a:ext cx="1478279" cy="35683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nvPr>
        </p:nvGraphicFramePr>
        <p:xfrm>
          <a:off x="1936283" y="1870884"/>
          <a:ext cx="1439377" cy="356838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p:nvPr>
            <p:extLst/>
          </p:nvPr>
        </p:nvGraphicFramePr>
        <p:xfrm>
          <a:off x="5768339" y="2080063"/>
          <a:ext cx="1384829" cy="336608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p:nvPr>
            <p:extLst/>
          </p:nvPr>
        </p:nvGraphicFramePr>
        <p:xfrm>
          <a:off x="7106856" y="2080062"/>
          <a:ext cx="1574331" cy="3366081"/>
        </p:xfrm>
        <a:graphic>
          <a:graphicData uri="http://schemas.openxmlformats.org/drawingml/2006/chart">
            <c:chart xmlns:c="http://schemas.openxmlformats.org/drawingml/2006/chart" xmlns:r="http://schemas.openxmlformats.org/officeDocument/2006/relationships" r:id="rId6"/>
          </a:graphicData>
        </a:graphic>
      </p:graphicFrame>
      <p:cxnSp>
        <p:nvCxnSpPr>
          <p:cNvPr id="11" name="Straight Connector 10"/>
          <p:cNvCxnSpPr/>
          <p:nvPr/>
        </p:nvCxnSpPr>
        <p:spPr>
          <a:xfrm>
            <a:off x="3475122" y="1178349"/>
            <a:ext cx="0" cy="4689049"/>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12" name="Chart 11"/>
          <p:cNvGraphicFramePr/>
          <p:nvPr>
            <p:extLst/>
          </p:nvPr>
        </p:nvGraphicFramePr>
        <p:xfrm>
          <a:off x="3779520" y="1870884"/>
          <a:ext cx="1584960" cy="3366081"/>
        </p:xfrm>
        <a:graphic>
          <a:graphicData uri="http://schemas.openxmlformats.org/drawingml/2006/chart">
            <c:chart xmlns:c="http://schemas.openxmlformats.org/drawingml/2006/chart" xmlns:r="http://schemas.openxmlformats.org/officeDocument/2006/relationships" r:id="rId7"/>
          </a:graphicData>
        </a:graphic>
      </p:graphicFrame>
      <p:cxnSp>
        <p:nvCxnSpPr>
          <p:cNvPr id="13" name="Straight Connector 12"/>
          <p:cNvCxnSpPr/>
          <p:nvPr/>
        </p:nvCxnSpPr>
        <p:spPr>
          <a:xfrm>
            <a:off x="5666271" y="1178349"/>
            <a:ext cx="0" cy="468904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3622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5450"/>
            <a:ext cx="8229600" cy="1143000"/>
          </a:xfrm>
        </p:spPr>
        <p:txBody>
          <a:bodyPr/>
          <a:lstStyle/>
          <a:p>
            <a:r>
              <a:rPr lang="en-US" dirty="0"/>
              <a:t>Technologies</a:t>
            </a:r>
          </a:p>
        </p:txBody>
      </p:sp>
      <p:pic>
        <p:nvPicPr>
          <p:cNvPr id="4" name="Content Placeholder 3"/>
          <p:cNvPicPr>
            <a:picLocks noGrp="1" noChangeAspect="1"/>
          </p:cNvPicPr>
          <p:nvPr>
            <p:ph idx="1"/>
          </p:nvPr>
        </p:nvPicPr>
        <p:blipFill>
          <a:blip r:embed="rId3"/>
          <a:stretch>
            <a:fillRect/>
          </a:stretch>
        </p:blipFill>
        <p:spPr>
          <a:xfrm>
            <a:off x="587449" y="1122862"/>
            <a:ext cx="7609493" cy="4963687"/>
          </a:xfrm>
          <a:prstGeom prst="rect">
            <a:avLst/>
          </a:prstGeom>
        </p:spPr>
      </p:pic>
      <p:sp>
        <p:nvSpPr>
          <p:cNvPr id="5" name="TextBox 4"/>
          <p:cNvSpPr txBox="1"/>
          <p:nvPr/>
        </p:nvSpPr>
        <p:spPr>
          <a:xfrm>
            <a:off x="6767390" y="5735138"/>
            <a:ext cx="1429552" cy="300082"/>
          </a:xfrm>
          <a:prstGeom prst="rect">
            <a:avLst/>
          </a:prstGeom>
          <a:solidFill>
            <a:schemeClr val="bg1"/>
          </a:solidFill>
        </p:spPr>
        <p:txBody>
          <a:bodyPr wrap="square" rtlCol="0">
            <a:spAutoFit/>
          </a:bodyPr>
          <a:lstStyle/>
          <a:p>
            <a:pPr defTabSz="685800">
              <a:defRPr/>
            </a:pPr>
            <a:r>
              <a:rPr lang="en-US" sz="1350" dirty="0">
                <a:solidFill>
                  <a:prstClr val="black"/>
                </a:solidFill>
                <a:latin typeface="Calibri"/>
              </a:rPr>
              <a:t>Source: Gartner</a:t>
            </a:r>
          </a:p>
        </p:txBody>
      </p:sp>
    </p:spTree>
    <p:extLst>
      <p:ext uri="{BB962C8B-B14F-4D97-AF65-F5344CB8AC3E}">
        <p14:creationId xmlns:p14="http://schemas.microsoft.com/office/powerpoint/2010/main" val="306214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950" dirty="0">
                <a:latin typeface="Arial Black" panose="020B0A04020102020204" pitchFamily="34" charset="0"/>
              </a:rPr>
              <a:t>IoT – 125,000</a:t>
            </a:r>
          </a:p>
        </p:txBody>
      </p:sp>
      <p:pic>
        <p:nvPicPr>
          <p:cNvPr id="2052" name="Picture 4" descr="Image result for iot">
            <a:extLst>
              <a:ext uri="{FF2B5EF4-FFF2-40B4-BE49-F238E27FC236}">
                <a16:creationId xmlns:a16="http://schemas.microsoft.com/office/drawing/2014/main" id="{5ABB357A-9E3A-4085-91EC-656B1F49CA0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63218" y="1097466"/>
            <a:ext cx="5686668" cy="4663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107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custDataLst>
              <p:tags r:id="rId2"/>
            </p:custDataLst>
          </p:nvPr>
        </p:nvSpPr>
        <p:spPr>
          <a:xfrm>
            <a:off x="7772400" y="6019800"/>
            <a:ext cx="914400" cy="365125"/>
          </a:xfrm>
        </p:spPr>
        <p:txBody>
          <a:bodyPr/>
          <a:lstStyle/>
          <a:p>
            <a:fld id="{CA648927-2277-486D-ABD8-0E6B2E3290A6}" type="slidenum">
              <a:rPr lang="en-US" smtClean="0">
                <a:latin typeface="Calibri" pitchFamily="34" charset="0"/>
              </a:rPr>
              <a:pPr/>
              <a:t>16</a:t>
            </a:fld>
            <a:endParaRPr lang="en-US" dirty="0">
              <a:latin typeface="Calibri" pitchFamily="34" charset="0"/>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826" y="1975119"/>
            <a:ext cx="4629534" cy="3435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nvGrpSpPr>
          <p:cNvPr id="7" name="Group 6">
            <a:extLst>
              <a:ext uri="{FF2B5EF4-FFF2-40B4-BE49-F238E27FC236}">
                <a16:creationId xmlns:a16="http://schemas.microsoft.com/office/drawing/2014/main" id="{57D00D70-E1BD-4D82-AFA3-0ADBC0256DF6}"/>
              </a:ext>
            </a:extLst>
          </p:cNvPr>
          <p:cNvGrpSpPr/>
          <p:nvPr/>
        </p:nvGrpSpPr>
        <p:grpSpPr>
          <a:xfrm>
            <a:off x="5105400" y="1975119"/>
            <a:ext cx="3429000" cy="3236735"/>
            <a:chOff x="5105400" y="1975119"/>
            <a:chExt cx="3429000" cy="3236735"/>
          </a:xfrm>
        </p:grpSpPr>
        <p:pic>
          <p:nvPicPr>
            <p:cNvPr id="1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2174" b="12731"/>
            <a:stretch/>
          </p:blipFill>
          <p:spPr bwMode="auto">
            <a:xfrm>
              <a:off x="5105400" y="1975119"/>
              <a:ext cx="3429000" cy="285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 name="Rectangle 5"/>
            <p:cNvSpPr/>
            <p:nvPr>
              <p:custDataLst>
                <p:tags r:id="rId3"/>
              </p:custDataLst>
            </p:nvPr>
          </p:nvSpPr>
          <p:spPr>
            <a:xfrm>
              <a:off x="5105400" y="4846729"/>
              <a:ext cx="3429000" cy="365125"/>
            </a:xfrm>
            <a:prstGeom prst="rect">
              <a:avLst/>
            </a:prstGeom>
            <a:solidFill>
              <a:srgbClr val="4D3768"/>
            </a:solidFill>
            <a:ln>
              <a:solidFill>
                <a:srgbClr val="4D376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User Account Controls</a:t>
              </a:r>
            </a:p>
          </p:txBody>
        </p:sp>
      </p:grpSp>
      <p:sp>
        <p:nvSpPr>
          <p:cNvPr id="8" name="Title 1">
            <a:extLst>
              <a:ext uri="{FF2B5EF4-FFF2-40B4-BE49-F238E27FC236}">
                <a16:creationId xmlns:a16="http://schemas.microsoft.com/office/drawing/2014/main" id="{356F41FB-9D8C-4E62-92B9-8B74418FE66D}"/>
              </a:ext>
            </a:extLst>
          </p:cNvPr>
          <p:cNvSpPr txBox="1">
            <a:spLocks/>
          </p:cNvSpPr>
          <p:nvPr/>
        </p:nvSpPr>
        <p:spPr>
          <a:xfrm>
            <a:off x="304800" y="64770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latin typeface="Century Gothic"/>
                <a:cs typeface="Century Gothic"/>
              </a:rPr>
              <a:t>Multiple Layers of Defense</a:t>
            </a:r>
            <a:endParaRPr lang="en-US" dirty="0"/>
          </a:p>
        </p:txBody>
      </p:sp>
    </p:spTree>
    <p:custDataLst>
      <p:tags r:id="rId1"/>
    </p:custDataLst>
    <p:extLst>
      <p:ext uri="{BB962C8B-B14F-4D97-AF65-F5344CB8AC3E}">
        <p14:creationId xmlns:p14="http://schemas.microsoft.com/office/powerpoint/2010/main" val="230695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98814" y="2368282"/>
            <a:ext cx="5746372" cy="3601695"/>
          </a:xfrm>
          <a:prstGeom prst="rect">
            <a:avLst/>
          </a:prstGeom>
        </p:spPr>
      </p:pic>
      <p:sp>
        <p:nvSpPr>
          <p:cNvPr id="2" name="Title 1"/>
          <p:cNvSpPr>
            <a:spLocks noGrp="1"/>
          </p:cNvSpPr>
          <p:nvPr>
            <p:ph type="title"/>
          </p:nvPr>
        </p:nvSpPr>
        <p:spPr>
          <a:xfrm>
            <a:off x="457200" y="142754"/>
            <a:ext cx="8229600" cy="824400"/>
          </a:xfrm>
        </p:spPr>
        <p:txBody>
          <a:bodyPr/>
          <a:lstStyle/>
          <a:p>
            <a:r>
              <a:rPr lang="en-US" dirty="0"/>
              <a:t>Protected Data</a:t>
            </a:r>
          </a:p>
        </p:txBody>
      </p:sp>
      <p:sp>
        <p:nvSpPr>
          <p:cNvPr id="3" name="Content Placeholder 2"/>
          <p:cNvSpPr>
            <a:spLocks noGrp="1"/>
          </p:cNvSpPr>
          <p:nvPr>
            <p:ph idx="1"/>
          </p:nvPr>
        </p:nvSpPr>
        <p:spPr>
          <a:xfrm>
            <a:off x="258794" y="967154"/>
            <a:ext cx="8971470" cy="1189133"/>
          </a:xfrm>
        </p:spPr>
        <p:txBody>
          <a:bodyPr numCol="2"/>
          <a:lstStyle/>
          <a:p>
            <a:pPr marL="0" indent="0" algn="ctr">
              <a:spcBef>
                <a:spcPts val="0"/>
              </a:spcBef>
              <a:buNone/>
            </a:pPr>
            <a:r>
              <a:rPr lang="en-US" sz="2800" dirty="0"/>
              <a:t>FERPA (Student, Academic)</a:t>
            </a:r>
          </a:p>
          <a:p>
            <a:pPr marL="0" indent="0" algn="ctr">
              <a:spcBef>
                <a:spcPts val="0"/>
              </a:spcBef>
              <a:buNone/>
            </a:pPr>
            <a:r>
              <a:rPr lang="en-US" sz="2800" dirty="0"/>
              <a:t>HIPPA (Medical)</a:t>
            </a:r>
          </a:p>
          <a:p>
            <a:pPr marL="0" indent="0" algn="ctr">
              <a:spcBef>
                <a:spcPts val="0"/>
              </a:spcBef>
              <a:buNone/>
            </a:pPr>
            <a:r>
              <a:rPr lang="en-US" sz="2800" dirty="0"/>
              <a:t>PII (HR, Student, Donor)</a:t>
            </a:r>
          </a:p>
          <a:p>
            <a:pPr marL="0" indent="0" algn="ctr">
              <a:spcBef>
                <a:spcPts val="0"/>
              </a:spcBef>
              <a:buNone/>
            </a:pPr>
            <a:endParaRPr lang="en-US" sz="2800" dirty="0"/>
          </a:p>
          <a:p>
            <a:pPr marL="0" indent="0" algn="ctr">
              <a:spcBef>
                <a:spcPts val="0"/>
              </a:spcBef>
              <a:buNone/>
            </a:pPr>
            <a:r>
              <a:rPr lang="en-US" sz="2800" dirty="0"/>
              <a:t>Financial</a:t>
            </a:r>
          </a:p>
          <a:p>
            <a:pPr marL="0" indent="0" algn="ctr">
              <a:spcBef>
                <a:spcPts val="0"/>
              </a:spcBef>
              <a:buNone/>
            </a:pPr>
            <a:r>
              <a:rPr lang="en-US" sz="2800" dirty="0"/>
              <a:t>Research, IP</a:t>
            </a:r>
          </a:p>
          <a:p>
            <a:pPr marL="0" indent="0" algn="ctr">
              <a:spcBef>
                <a:spcPts val="0"/>
              </a:spcBef>
              <a:buNone/>
            </a:pPr>
            <a:r>
              <a:rPr lang="en-US" sz="2800" dirty="0"/>
              <a:t>PCI (Credit Card)</a:t>
            </a:r>
          </a:p>
        </p:txBody>
      </p:sp>
    </p:spTree>
    <p:extLst>
      <p:ext uri="{BB962C8B-B14F-4D97-AF65-F5344CB8AC3E}">
        <p14:creationId xmlns:p14="http://schemas.microsoft.com/office/powerpoint/2010/main" val="1872353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98231-755C-4005-9218-EBCD7FE2C310}"/>
              </a:ext>
            </a:extLst>
          </p:cNvPr>
          <p:cNvSpPr>
            <a:spLocks noGrp="1"/>
          </p:cNvSpPr>
          <p:nvPr>
            <p:ph type="title"/>
          </p:nvPr>
        </p:nvSpPr>
        <p:spPr/>
        <p:txBody>
          <a:bodyPr/>
          <a:lstStyle/>
          <a:p>
            <a:endParaRPr lang="en-US" dirty="0"/>
          </a:p>
        </p:txBody>
      </p:sp>
      <p:pic>
        <p:nvPicPr>
          <p:cNvPr id="3074" name="Picture 2" descr="Image result for data">
            <a:extLst>
              <a:ext uri="{FF2B5EF4-FFF2-40B4-BE49-F238E27FC236}">
                <a16:creationId xmlns:a16="http://schemas.microsoft.com/office/drawing/2014/main" id="{DE630EFA-DC68-4F9B-AA7A-8D6F35BFDC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85001" y="1"/>
            <a:ext cx="14714001" cy="718457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F3DC0672-D793-456F-957B-5DAC69D137C6}"/>
              </a:ext>
            </a:extLst>
          </p:cNvPr>
          <p:cNvSpPr txBox="1">
            <a:spLocks/>
          </p:cNvSpPr>
          <p:nvPr/>
        </p:nvSpPr>
        <p:spPr>
          <a:xfrm>
            <a:off x="11151" y="2847607"/>
            <a:ext cx="9902283" cy="1189133"/>
          </a:xfrm>
          <a:prstGeom prst="rect">
            <a:avLst/>
          </a:prstGeom>
        </p:spPr>
        <p:txBody>
          <a:bodyPr numCol="2"/>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en-US" sz="2800" b="1" dirty="0">
                <a:solidFill>
                  <a:schemeClr val="bg1"/>
                </a:solidFill>
                <a:latin typeface="Arial" panose="020B0604020202020204" pitchFamily="34" charset="0"/>
                <a:cs typeface="Arial" panose="020B0604020202020204" pitchFamily="34" charset="0"/>
              </a:rPr>
              <a:t>FERPA (Student, Academic)</a:t>
            </a:r>
          </a:p>
          <a:p>
            <a:pPr marL="0" indent="0" algn="ctr">
              <a:spcBef>
                <a:spcPts val="0"/>
              </a:spcBef>
              <a:buFont typeface="Arial"/>
              <a:buNone/>
            </a:pPr>
            <a:r>
              <a:rPr lang="en-US" sz="2800" b="1" dirty="0">
                <a:solidFill>
                  <a:schemeClr val="bg1"/>
                </a:solidFill>
                <a:latin typeface="Arial" panose="020B0604020202020204" pitchFamily="34" charset="0"/>
                <a:cs typeface="Arial" panose="020B0604020202020204" pitchFamily="34" charset="0"/>
              </a:rPr>
              <a:t>HIPPA (Medical)</a:t>
            </a:r>
          </a:p>
          <a:p>
            <a:pPr marL="0" indent="0" algn="ctr">
              <a:spcBef>
                <a:spcPts val="0"/>
              </a:spcBef>
              <a:buFont typeface="Arial"/>
              <a:buNone/>
            </a:pPr>
            <a:r>
              <a:rPr lang="en-US" sz="2800" b="1" dirty="0">
                <a:solidFill>
                  <a:schemeClr val="bg1"/>
                </a:solidFill>
                <a:latin typeface="Arial" panose="020B0604020202020204" pitchFamily="34" charset="0"/>
                <a:cs typeface="Arial" panose="020B0604020202020204" pitchFamily="34" charset="0"/>
              </a:rPr>
              <a:t>PII (HR, Student, Donor)</a:t>
            </a:r>
          </a:p>
          <a:p>
            <a:pPr marL="0" indent="0" algn="ctr">
              <a:spcBef>
                <a:spcPts val="0"/>
              </a:spcBef>
              <a:buFont typeface="Arial"/>
              <a:buNone/>
            </a:pPr>
            <a:endParaRPr lang="en-US" sz="2800" b="1" dirty="0">
              <a:solidFill>
                <a:schemeClr val="bg1"/>
              </a:solidFill>
              <a:latin typeface="Arial" panose="020B0604020202020204" pitchFamily="34" charset="0"/>
              <a:cs typeface="Arial" panose="020B0604020202020204" pitchFamily="34" charset="0"/>
            </a:endParaRPr>
          </a:p>
          <a:p>
            <a:pPr marL="0" indent="0" algn="ctr">
              <a:spcBef>
                <a:spcPts val="0"/>
              </a:spcBef>
              <a:buFont typeface="Arial"/>
              <a:buNone/>
            </a:pPr>
            <a:r>
              <a:rPr lang="en-US" sz="2800" b="1" dirty="0">
                <a:solidFill>
                  <a:schemeClr val="bg1"/>
                </a:solidFill>
                <a:latin typeface="Arial" panose="020B0604020202020204" pitchFamily="34" charset="0"/>
                <a:cs typeface="Arial" panose="020B0604020202020204" pitchFamily="34" charset="0"/>
              </a:rPr>
              <a:t>Financial</a:t>
            </a:r>
          </a:p>
          <a:p>
            <a:pPr marL="0" indent="0" algn="ctr">
              <a:spcBef>
                <a:spcPts val="0"/>
              </a:spcBef>
              <a:buFont typeface="Arial"/>
              <a:buNone/>
            </a:pPr>
            <a:r>
              <a:rPr lang="en-US" sz="2800" b="1" dirty="0">
                <a:solidFill>
                  <a:schemeClr val="bg1"/>
                </a:solidFill>
                <a:latin typeface="Arial" panose="020B0604020202020204" pitchFamily="34" charset="0"/>
                <a:cs typeface="Arial" panose="020B0604020202020204" pitchFamily="34" charset="0"/>
              </a:rPr>
              <a:t>Research, IP</a:t>
            </a:r>
          </a:p>
          <a:p>
            <a:pPr marL="0" indent="0" algn="ctr">
              <a:spcBef>
                <a:spcPts val="0"/>
              </a:spcBef>
              <a:buFont typeface="Arial"/>
              <a:buNone/>
            </a:pPr>
            <a:r>
              <a:rPr lang="en-US" sz="2800" b="1" dirty="0">
                <a:solidFill>
                  <a:schemeClr val="bg1"/>
                </a:solidFill>
                <a:latin typeface="Arial" panose="020B0604020202020204" pitchFamily="34" charset="0"/>
                <a:cs typeface="Arial" panose="020B0604020202020204" pitchFamily="34" charset="0"/>
              </a:rPr>
              <a:t>PCI (Credit Card)</a:t>
            </a:r>
          </a:p>
        </p:txBody>
      </p:sp>
    </p:spTree>
    <p:extLst>
      <p:ext uri="{BB962C8B-B14F-4D97-AF65-F5344CB8AC3E}">
        <p14:creationId xmlns:p14="http://schemas.microsoft.com/office/powerpoint/2010/main" val="2461531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04683-5B5A-458E-B22C-B9EBC34A50BD}"/>
              </a:ext>
            </a:extLst>
          </p:cNvPr>
          <p:cNvSpPr>
            <a:spLocks noGrp="1"/>
          </p:cNvSpPr>
          <p:nvPr>
            <p:ph type="title"/>
          </p:nvPr>
        </p:nvSpPr>
        <p:spPr/>
        <p:txBody>
          <a:bodyPr/>
          <a:lstStyle/>
          <a:p>
            <a:endParaRPr lang="en-US" dirty="0"/>
          </a:p>
        </p:txBody>
      </p:sp>
      <p:pic>
        <p:nvPicPr>
          <p:cNvPr id="1026" name="Picture 2" descr="Related image">
            <a:extLst>
              <a:ext uri="{FF2B5EF4-FFF2-40B4-BE49-F238E27FC236}">
                <a16:creationId xmlns:a16="http://schemas.microsoft.com/office/drawing/2014/main" id="{E9854653-BB23-4889-83BB-65B6C7763E78}"/>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5826" y="0"/>
            <a:ext cx="1027965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30182A58-6368-4566-8D75-12259BECEDA7}"/>
              </a:ext>
            </a:extLst>
          </p:cNvPr>
          <p:cNvSpPr txBox="1">
            <a:spLocks/>
          </p:cNvSpPr>
          <p:nvPr/>
        </p:nvSpPr>
        <p:spPr>
          <a:xfrm>
            <a:off x="914400" y="1692276"/>
            <a:ext cx="4281854" cy="419354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a:solidFill>
                  <a:schemeClr val="bg1"/>
                </a:solidFill>
              </a:rPr>
              <a:t>Hacking</a:t>
            </a:r>
          </a:p>
          <a:p>
            <a:r>
              <a:rPr lang="en-US" sz="2800" b="1" dirty="0">
                <a:solidFill>
                  <a:schemeClr val="bg1"/>
                </a:solidFill>
              </a:rPr>
              <a:t>Denial of Service</a:t>
            </a:r>
          </a:p>
          <a:p>
            <a:pPr marL="400050" lvl="1" indent="0">
              <a:buNone/>
            </a:pPr>
            <a:r>
              <a:rPr lang="en-US" sz="2400" b="1" dirty="0">
                <a:solidFill>
                  <a:schemeClr val="bg1"/>
                </a:solidFill>
              </a:rPr>
              <a:t> (DDoS Attack)</a:t>
            </a:r>
          </a:p>
          <a:p>
            <a:r>
              <a:rPr lang="en-US" sz="2800" b="1" dirty="0">
                <a:solidFill>
                  <a:schemeClr val="bg1"/>
                </a:solidFill>
              </a:rPr>
              <a:t>Phishing, Spear Phishing and Pharming</a:t>
            </a:r>
          </a:p>
          <a:p>
            <a:r>
              <a:rPr lang="en-US" sz="2800" b="1" dirty="0">
                <a:solidFill>
                  <a:schemeClr val="bg1"/>
                </a:solidFill>
              </a:rPr>
              <a:t>Social Engineering</a:t>
            </a:r>
          </a:p>
          <a:p>
            <a:r>
              <a:rPr lang="en-US" sz="2800" b="1" dirty="0">
                <a:solidFill>
                  <a:schemeClr val="bg1"/>
                </a:solidFill>
              </a:rPr>
              <a:t>Human Error</a:t>
            </a:r>
          </a:p>
        </p:txBody>
      </p:sp>
      <p:sp>
        <p:nvSpPr>
          <p:cNvPr id="6" name="Content Placeholder 2">
            <a:extLst>
              <a:ext uri="{FF2B5EF4-FFF2-40B4-BE49-F238E27FC236}">
                <a16:creationId xmlns:a16="http://schemas.microsoft.com/office/drawing/2014/main" id="{4CFD589B-155E-445F-BF5D-EDDD28187938}"/>
              </a:ext>
            </a:extLst>
          </p:cNvPr>
          <p:cNvSpPr txBox="1">
            <a:spLocks/>
          </p:cNvSpPr>
          <p:nvPr/>
        </p:nvSpPr>
        <p:spPr>
          <a:xfrm>
            <a:off x="5364115" y="1705221"/>
            <a:ext cx="8229600" cy="419354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a:solidFill>
                  <a:schemeClr val="bg1"/>
                </a:solidFill>
              </a:rPr>
              <a:t>Malware</a:t>
            </a:r>
          </a:p>
          <a:p>
            <a:pPr lvl="1"/>
            <a:r>
              <a:rPr lang="en-US" sz="2400" b="1" dirty="0">
                <a:solidFill>
                  <a:schemeClr val="bg1"/>
                </a:solidFill>
              </a:rPr>
              <a:t>Viruses</a:t>
            </a:r>
          </a:p>
          <a:p>
            <a:pPr lvl="1"/>
            <a:r>
              <a:rPr lang="en-US" sz="2400" b="1" dirty="0">
                <a:solidFill>
                  <a:schemeClr val="bg1"/>
                </a:solidFill>
              </a:rPr>
              <a:t>Worms</a:t>
            </a:r>
          </a:p>
          <a:p>
            <a:pPr lvl="1"/>
            <a:r>
              <a:rPr lang="en-US" sz="2400" b="1" dirty="0">
                <a:solidFill>
                  <a:schemeClr val="bg1"/>
                </a:solidFill>
              </a:rPr>
              <a:t>Trojan Horses</a:t>
            </a:r>
          </a:p>
          <a:p>
            <a:pPr lvl="1"/>
            <a:r>
              <a:rPr lang="en-US" sz="2400" b="1" dirty="0">
                <a:solidFill>
                  <a:schemeClr val="bg1"/>
                </a:solidFill>
              </a:rPr>
              <a:t>Rootkits</a:t>
            </a:r>
          </a:p>
          <a:p>
            <a:pPr lvl="1"/>
            <a:r>
              <a:rPr lang="en-US" sz="2400" b="1" dirty="0">
                <a:solidFill>
                  <a:schemeClr val="bg1"/>
                </a:solidFill>
              </a:rPr>
              <a:t>Botnets / Zombies</a:t>
            </a:r>
          </a:p>
          <a:p>
            <a:pPr lvl="1"/>
            <a:r>
              <a:rPr lang="en-US" sz="2400" b="1" dirty="0">
                <a:solidFill>
                  <a:schemeClr val="bg1"/>
                </a:solidFill>
              </a:rPr>
              <a:t>Ransomware </a:t>
            </a:r>
          </a:p>
        </p:txBody>
      </p:sp>
      <p:sp>
        <p:nvSpPr>
          <p:cNvPr id="7" name="Title 1">
            <a:extLst>
              <a:ext uri="{FF2B5EF4-FFF2-40B4-BE49-F238E27FC236}">
                <a16:creationId xmlns:a16="http://schemas.microsoft.com/office/drawing/2014/main" id="{47882ED1-F94F-41D7-A815-BCBF52EE932B}"/>
              </a:ext>
            </a:extLst>
          </p:cNvPr>
          <p:cNvSpPr txBox="1">
            <a:spLocks/>
          </p:cNvSpPr>
          <p:nvPr/>
        </p:nvSpPr>
        <p:spPr>
          <a:xfrm>
            <a:off x="609600" y="4270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rPr>
              <a:t>Some Threats</a:t>
            </a:r>
          </a:p>
        </p:txBody>
      </p:sp>
    </p:spTree>
    <p:extLst>
      <p:ext uri="{BB962C8B-B14F-4D97-AF65-F5344CB8AC3E}">
        <p14:creationId xmlns:p14="http://schemas.microsoft.com/office/powerpoint/2010/main" val="1633670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6" name="Picture 4" descr="Image result for cyber security">
            <a:extLst>
              <a:ext uri="{FF2B5EF4-FFF2-40B4-BE49-F238E27FC236}">
                <a16:creationId xmlns:a16="http://schemas.microsoft.com/office/drawing/2014/main" id="{1C299228-2759-4D7B-B875-FD1A5BC51A4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Photocopy trans="10000" detail="1"/>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740062" y="0"/>
            <a:ext cx="1357926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6872FE5-3246-4A24-B570-BD84772FF3BE}"/>
              </a:ext>
            </a:extLst>
          </p:cNvPr>
          <p:cNvSpPr/>
          <p:nvPr/>
        </p:nvSpPr>
        <p:spPr>
          <a:xfrm>
            <a:off x="268845" y="1704595"/>
            <a:ext cx="8688597" cy="2308324"/>
          </a:xfrm>
          <a:prstGeom prst="rect">
            <a:avLst/>
          </a:prstGeom>
          <a:noFill/>
        </p:spPr>
        <p:txBody>
          <a:bodyPr wrap="none" lIns="91440" tIns="45720" rIns="91440" bIns="45720">
            <a:spAutoFit/>
          </a:bodyPr>
          <a:lstStyle/>
          <a:p>
            <a:pPr algn="ctr"/>
            <a:r>
              <a:rPr lang="en-US" sz="48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Information Technology’s</a:t>
            </a:r>
            <a:br>
              <a:rPr lang="en-US" sz="48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br>
            <a:r>
              <a:rPr lang="en-US" sz="48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Information Security</a:t>
            </a:r>
            <a:br>
              <a:rPr lang="en-US" sz="48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br>
            <a:r>
              <a:rPr lang="en-US" sz="48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 Primer)</a:t>
            </a:r>
          </a:p>
        </p:txBody>
      </p:sp>
    </p:spTree>
    <p:extLst>
      <p:ext uri="{BB962C8B-B14F-4D97-AF65-F5344CB8AC3E}">
        <p14:creationId xmlns:p14="http://schemas.microsoft.com/office/powerpoint/2010/main" val="2541900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4C7F8-E06F-41E8-BFDB-3795054788E1}"/>
              </a:ext>
            </a:extLst>
          </p:cNvPr>
          <p:cNvSpPr>
            <a:spLocks noGrp="1"/>
          </p:cNvSpPr>
          <p:nvPr>
            <p:ph type="title"/>
          </p:nvPr>
        </p:nvSpPr>
        <p:spPr/>
        <p:txBody>
          <a:bodyPr/>
          <a:lstStyle/>
          <a:p>
            <a:r>
              <a:rPr lang="en-US" dirty="0"/>
              <a:t>UW’s Cyber Insurance Coverage</a:t>
            </a:r>
          </a:p>
        </p:txBody>
      </p:sp>
      <p:sp>
        <p:nvSpPr>
          <p:cNvPr id="3" name="Content Placeholder 2">
            <a:extLst>
              <a:ext uri="{FF2B5EF4-FFF2-40B4-BE49-F238E27FC236}">
                <a16:creationId xmlns:a16="http://schemas.microsoft.com/office/drawing/2014/main" id="{D857120F-D075-4B7A-B8F2-B98362CBF413}"/>
              </a:ext>
            </a:extLst>
          </p:cNvPr>
          <p:cNvSpPr>
            <a:spLocks noGrp="1"/>
          </p:cNvSpPr>
          <p:nvPr>
            <p:ph idx="1"/>
          </p:nvPr>
        </p:nvSpPr>
        <p:spPr>
          <a:xfrm>
            <a:off x="457200" y="1437394"/>
            <a:ext cx="8229600" cy="4193547"/>
          </a:xfrm>
        </p:spPr>
        <p:txBody>
          <a:bodyPr/>
          <a:lstStyle/>
          <a:p>
            <a:pPr lvl="0"/>
            <a:r>
              <a:rPr lang="en-US" b="1" dirty="0"/>
              <a:t>$5 Million</a:t>
            </a:r>
            <a:r>
              <a:rPr lang="en-US" dirty="0"/>
              <a:t> Coverage for:</a:t>
            </a:r>
            <a:endParaRPr lang="en-US" sz="2800" dirty="0"/>
          </a:p>
          <a:p>
            <a:pPr lvl="1"/>
            <a:r>
              <a:rPr lang="en-US" dirty="0"/>
              <a:t>Business Interruption Loss &amp; Extra Expense (after 12 hour waiting period)</a:t>
            </a:r>
            <a:endParaRPr lang="en-US" sz="2400" dirty="0"/>
          </a:p>
          <a:p>
            <a:pPr lvl="1"/>
            <a:r>
              <a:rPr lang="en-US" dirty="0"/>
              <a:t>Digital Data Recovery</a:t>
            </a:r>
            <a:endParaRPr lang="en-US" sz="2400" dirty="0"/>
          </a:p>
          <a:p>
            <a:pPr lvl="1"/>
            <a:r>
              <a:rPr lang="en-US" dirty="0"/>
              <a:t>Network Extortion</a:t>
            </a:r>
            <a:endParaRPr lang="en-US" sz="2400" dirty="0"/>
          </a:p>
          <a:p>
            <a:pPr lvl="1"/>
            <a:r>
              <a:rPr lang="en-US" dirty="0"/>
              <a:t>Third Party Liability:</a:t>
            </a:r>
            <a:endParaRPr lang="en-US" sz="2400" dirty="0"/>
          </a:p>
          <a:p>
            <a:pPr lvl="2"/>
            <a:r>
              <a:rPr lang="en-US" dirty="0"/>
              <a:t>Technology Errors and Omissions Liability</a:t>
            </a:r>
            <a:endParaRPr lang="en-US" sz="2000" dirty="0"/>
          </a:p>
          <a:p>
            <a:pPr lvl="2"/>
            <a:r>
              <a:rPr lang="en-US" dirty="0"/>
              <a:t>Cyber, Privacy and Network Security Liability</a:t>
            </a:r>
            <a:endParaRPr lang="en-US" sz="2000" dirty="0"/>
          </a:p>
          <a:p>
            <a:pPr lvl="2"/>
            <a:r>
              <a:rPr lang="en-US" dirty="0"/>
              <a:t>Electronic, Social and Printed Media Liability</a:t>
            </a:r>
            <a:endParaRPr lang="en-US" sz="2000" dirty="0"/>
          </a:p>
        </p:txBody>
      </p:sp>
    </p:spTree>
    <p:extLst>
      <p:ext uri="{BB962C8B-B14F-4D97-AF65-F5344CB8AC3E}">
        <p14:creationId xmlns:p14="http://schemas.microsoft.com/office/powerpoint/2010/main" val="2765824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D9A94-2EA1-4F47-9339-A540F006DFE3}"/>
              </a:ext>
            </a:extLst>
          </p:cNvPr>
          <p:cNvSpPr>
            <a:spLocks noGrp="1"/>
          </p:cNvSpPr>
          <p:nvPr>
            <p:ph type="title"/>
          </p:nvPr>
        </p:nvSpPr>
        <p:spPr/>
        <p:txBody>
          <a:bodyPr/>
          <a:lstStyle/>
          <a:p>
            <a:r>
              <a:rPr lang="en-US" dirty="0"/>
              <a:t>UW’s Cyber Insurance Coverage</a:t>
            </a:r>
          </a:p>
        </p:txBody>
      </p:sp>
      <p:sp>
        <p:nvSpPr>
          <p:cNvPr id="3" name="Content Placeholder 2">
            <a:extLst>
              <a:ext uri="{FF2B5EF4-FFF2-40B4-BE49-F238E27FC236}">
                <a16:creationId xmlns:a16="http://schemas.microsoft.com/office/drawing/2014/main" id="{D452C2DD-9974-4927-AF50-BC100068BBE9}"/>
              </a:ext>
            </a:extLst>
          </p:cNvPr>
          <p:cNvSpPr>
            <a:spLocks noGrp="1"/>
          </p:cNvSpPr>
          <p:nvPr>
            <p:ph idx="1"/>
          </p:nvPr>
        </p:nvSpPr>
        <p:spPr/>
        <p:txBody>
          <a:bodyPr/>
          <a:lstStyle/>
          <a:p>
            <a:pPr lvl="0"/>
            <a:r>
              <a:rPr lang="en-US" sz="2800" b="1" dirty="0"/>
              <a:t>$2.5 Million</a:t>
            </a:r>
            <a:r>
              <a:rPr lang="en-US" sz="2800" dirty="0"/>
              <a:t> Coverage for:</a:t>
            </a:r>
            <a:endParaRPr lang="en-US" sz="2400" dirty="0"/>
          </a:p>
          <a:p>
            <a:pPr lvl="1"/>
            <a:r>
              <a:rPr lang="en-US" sz="2400" dirty="0"/>
              <a:t>Regulatory Proceedings</a:t>
            </a:r>
            <a:endParaRPr lang="en-US" sz="2000" dirty="0"/>
          </a:p>
          <a:p>
            <a:pPr lvl="1"/>
            <a:r>
              <a:rPr lang="en-US" sz="2400" dirty="0"/>
              <a:t>Cyber Incident Response ($2.5m if we use a response provider approved by the insurance carrier; $100,000 for any other response provider)</a:t>
            </a:r>
          </a:p>
          <a:p>
            <a:pPr lvl="0"/>
            <a:r>
              <a:rPr lang="en-US" sz="2800" b="1" dirty="0"/>
              <a:t>$750,000</a:t>
            </a:r>
            <a:r>
              <a:rPr lang="en-US" sz="2800" dirty="0"/>
              <a:t> Sublimited Coverage for Payment Card Loss</a:t>
            </a:r>
            <a:endParaRPr lang="en-US" sz="2400" dirty="0"/>
          </a:p>
          <a:p>
            <a:pPr lvl="0"/>
            <a:r>
              <a:rPr lang="en-US" sz="2800" b="1" dirty="0"/>
              <a:t>$100,000</a:t>
            </a:r>
            <a:r>
              <a:rPr lang="en-US" sz="2800" dirty="0"/>
              <a:t> Self-Insured Retention (similar to a deductible) per claim</a:t>
            </a:r>
            <a:endParaRPr lang="en-US" sz="2400" dirty="0"/>
          </a:p>
          <a:p>
            <a:pPr lvl="0"/>
            <a:r>
              <a:rPr lang="en-US" sz="2800" b="1" dirty="0"/>
              <a:t>$5 Million</a:t>
            </a:r>
            <a:r>
              <a:rPr lang="en-US" sz="2800" dirty="0"/>
              <a:t> Aggregate</a:t>
            </a:r>
            <a:endParaRPr lang="en-US" sz="2400" dirty="0"/>
          </a:p>
          <a:p>
            <a:endParaRPr lang="en-US" dirty="0"/>
          </a:p>
        </p:txBody>
      </p:sp>
    </p:spTree>
    <p:extLst>
      <p:ext uri="{BB962C8B-B14F-4D97-AF65-F5344CB8AC3E}">
        <p14:creationId xmlns:p14="http://schemas.microsoft.com/office/powerpoint/2010/main" val="184020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BA40-7805-443D-8BDC-F9B015114EE5}"/>
              </a:ext>
            </a:extLst>
          </p:cNvPr>
          <p:cNvSpPr>
            <a:spLocks noGrp="1"/>
          </p:cNvSpPr>
          <p:nvPr>
            <p:ph type="title"/>
          </p:nvPr>
        </p:nvSpPr>
        <p:spPr>
          <a:xfrm>
            <a:off x="457200" y="3006550"/>
            <a:ext cx="8229600" cy="1143000"/>
          </a:xfrm>
        </p:spPr>
        <p:txBody>
          <a:bodyPr/>
          <a:lstStyle/>
          <a:p>
            <a:r>
              <a:rPr lang="en-US" dirty="0"/>
              <a:t>Tools, Equipment, Structure</a:t>
            </a:r>
          </a:p>
        </p:txBody>
      </p:sp>
    </p:spTree>
    <p:extLst>
      <p:ext uri="{BB962C8B-B14F-4D97-AF65-F5344CB8AC3E}">
        <p14:creationId xmlns:p14="http://schemas.microsoft.com/office/powerpoint/2010/main" val="714113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firewall">
            <a:extLst>
              <a:ext uri="{FF2B5EF4-FFF2-40B4-BE49-F238E27FC236}">
                <a16:creationId xmlns:a16="http://schemas.microsoft.com/office/drawing/2014/main" id="{4C2F8D70-DC73-4BBE-8BFC-D6F40A5FDCE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14475" y="0"/>
            <a:ext cx="1217294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8B8B49-3451-4414-9B3E-AC5FD57C7154}"/>
              </a:ext>
            </a:extLst>
          </p:cNvPr>
          <p:cNvSpPr>
            <a:spLocks noGrp="1"/>
          </p:cNvSpPr>
          <p:nvPr>
            <p:ph type="title"/>
          </p:nvPr>
        </p:nvSpPr>
        <p:spPr>
          <a:xfrm>
            <a:off x="457199" y="5862638"/>
            <a:ext cx="8229600" cy="1143000"/>
          </a:xfrm>
        </p:spPr>
        <p:txBody>
          <a:bodyPr/>
          <a:lstStyle/>
          <a:p>
            <a:r>
              <a:rPr lang="en-US" dirty="0">
                <a:solidFill>
                  <a:srgbClr val="FFFFFF"/>
                </a:solidFill>
              </a:rPr>
              <a:t>Network Security</a:t>
            </a:r>
          </a:p>
        </p:txBody>
      </p:sp>
    </p:spTree>
    <p:extLst>
      <p:ext uri="{BB962C8B-B14F-4D97-AF65-F5344CB8AC3E}">
        <p14:creationId xmlns:p14="http://schemas.microsoft.com/office/powerpoint/2010/main" val="509477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Campus Firewall</a:t>
            </a:r>
          </a:p>
        </p:txBody>
      </p:sp>
      <p:pic>
        <p:nvPicPr>
          <p:cNvPr id="2050" name="Picture 2" descr="Related image">
            <a:extLst>
              <a:ext uri="{FF2B5EF4-FFF2-40B4-BE49-F238E27FC236}">
                <a16:creationId xmlns:a16="http://schemas.microsoft.com/office/drawing/2014/main" id="{5D7C7A57-F419-412A-8F33-C3C1F0B24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594" y="1589970"/>
            <a:ext cx="5360811" cy="4020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305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rrow: Down 19">
            <a:extLst>
              <a:ext uri="{FF2B5EF4-FFF2-40B4-BE49-F238E27FC236}">
                <a16:creationId xmlns:a16="http://schemas.microsoft.com/office/drawing/2014/main" id="{4CB616F8-0185-4CB8-8A97-CD3D4298D325}"/>
              </a:ext>
            </a:extLst>
          </p:cNvPr>
          <p:cNvSpPr/>
          <p:nvPr/>
        </p:nvSpPr>
        <p:spPr>
          <a:xfrm>
            <a:off x="2477048" y="1681702"/>
            <a:ext cx="974005" cy="3179055"/>
          </a:xfrm>
          <a:prstGeom prst="downArrow">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Arrow: Down 21">
            <a:extLst>
              <a:ext uri="{FF2B5EF4-FFF2-40B4-BE49-F238E27FC236}">
                <a16:creationId xmlns:a16="http://schemas.microsoft.com/office/drawing/2014/main" id="{7EFECEE3-5EA5-456F-B835-6535AB470903}"/>
              </a:ext>
            </a:extLst>
          </p:cNvPr>
          <p:cNvSpPr/>
          <p:nvPr/>
        </p:nvSpPr>
        <p:spPr>
          <a:xfrm>
            <a:off x="5692945" y="1546092"/>
            <a:ext cx="974005" cy="1048039"/>
          </a:xfrm>
          <a:prstGeom prst="downArrow">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descr="A picture containing building material, building, brick&#10;&#10;Description generated with very high confidence">
            <a:extLst>
              <a:ext uri="{FF2B5EF4-FFF2-40B4-BE49-F238E27FC236}">
                <a16:creationId xmlns:a16="http://schemas.microsoft.com/office/drawing/2014/main" id="{0897C2A9-E31A-4556-844C-CA71B361977A}"/>
              </a:ext>
            </a:extLst>
          </p:cNvPr>
          <p:cNvPicPr>
            <a:picLocks noChangeAspect="1"/>
          </p:cNvPicPr>
          <p:nvPr/>
        </p:nvPicPr>
        <p:blipFill>
          <a:blip r:embed="rId3"/>
          <a:stretch>
            <a:fillRect/>
          </a:stretch>
        </p:blipFill>
        <p:spPr>
          <a:xfrm>
            <a:off x="0" y="2594489"/>
            <a:ext cx="9144000" cy="1497571"/>
          </a:xfrm>
          <a:prstGeom prst="rect">
            <a:avLst/>
          </a:prstGeom>
        </p:spPr>
      </p:pic>
      <p:sp>
        <p:nvSpPr>
          <p:cNvPr id="4" name="Flowchart: Connector 3">
            <a:extLst>
              <a:ext uri="{FF2B5EF4-FFF2-40B4-BE49-F238E27FC236}">
                <a16:creationId xmlns:a16="http://schemas.microsoft.com/office/drawing/2014/main" id="{8544A20B-D771-4D63-9098-2EF9516F5951}"/>
              </a:ext>
            </a:extLst>
          </p:cNvPr>
          <p:cNvSpPr/>
          <p:nvPr/>
        </p:nvSpPr>
        <p:spPr>
          <a:xfrm>
            <a:off x="5375630" y="214412"/>
            <a:ext cx="1608631" cy="1590676"/>
          </a:xfrm>
          <a:prstGeom prst="flowChartConnector">
            <a:avLst/>
          </a:prstGeom>
          <a:gradFill flip="none" rotWithShape="1">
            <a:gsLst>
              <a:gs pos="0">
                <a:schemeClr val="accent2">
                  <a:lumMod val="5000"/>
                  <a:lumOff val="95000"/>
                  <a:alpha val="7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THREATS</a:t>
            </a:r>
          </a:p>
        </p:txBody>
      </p:sp>
      <p:sp>
        <p:nvSpPr>
          <p:cNvPr id="8" name="Flowchart: Connector 7">
            <a:extLst>
              <a:ext uri="{FF2B5EF4-FFF2-40B4-BE49-F238E27FC236}">
                <a16:creationId xmlns:a16="http://schemas.microsoft.com/office/drawing/2014/main" id="{C1A0F0E3-3215-4890-8747-5F00178C59C6}"/>
              </a:ext>
            </a:extLst>
          </p:cNvPr>
          <p:cNvSpPr/>
          <p:nvPr/>
        </p:nvSpPr>
        <p:spPr>
          <a:xfrm>
            <a:off x="3767684" y="4356145"/>
            <a:ext cx="1608632" cy="1590677"/>
          </a:xfrm>
          <a:prstGeom prst="flowChartConnector">
            <a:avLst/>
          </a:prstGeom>
          <a:solidFill>
            <a:schemeClr val="tx2">
              <a:lumMod val="20000"/>
              <a:lumOff val="80000"/>
              <a:alpha val="7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UW Data Resources</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746FC4F-8298-4E0C-A661-7B49AF40303B}"/>
              </a:ext>
            </a:extLst>
          </p:cNvPr>
          <p:cNvSpPr txBox="1"/>
          <p:nvPr/>
        </p:nvSpPr>
        <p:spPr>
          <a:xfrm>
            <a:off x="2406217" y="2653245"/>
            <a:ext cx="20764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Network Security</a:t>
            </a:r>
          </a:p>
        </p:txBody>
      </p:sp>
      <p:sp>
        <p:nvSpPr>
          <p:cNvPr id="12" name="TextBox 11">
            <a:extLst>
              <a:ext uri="{FF2B5EF4-FFF2-40B4-BE49-F238E27FC236}">
                <a16:creationId xmlns:a16="http://schemas.microsoft.com/office/drawing/2014/main" id="{2C2DD416-79A3-4177-BD53-566694B5CD3C}"/>
              </a:ext>
            </a:extLst>
          </p:cNvPr>
          <p:cNvSpPr txBox="1"/>
          <p:nvPr/>
        </p:nvSpPr>
        <p:spPr>
          <a:xfrm>
            <a:off x="4572000" y="2639490"/>
            <a:ext cx="224133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Application Security</a:t>
            </a:r>
          </a:p>
        </p:txBody>
      </p:sp>
      <p:sp>
        <p:nvSpPr>
          <p:cNvPr id="13" name="TextBox 12">
            <a:extLst>
              <a:ext uri="{FF2B5EF4-FFF2-40B4-BE49-F238E27FC236}">
                <a16:creationId xmlns:a16="http://schemas.microsoft.com/office/drawing/2014/main" id="{4C1BB92A-0CF3-4E10-AC35-C7687C01BEA9}"/>
              </a:ext>
            </a:extLst>
          </p:cNvPr>
          <p:cNvSpPr txBox="1"/>
          <p:nvPr/>
        </p:nvSpPr>
        <p:spPr>
          <a:xfrm>
            <a:off x="1136434" y="3158608"/>
            <a:ext cx="224133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Computer Security</a:t>
            </a:r>
          </a:p>
        </p:txBody>
      </p:sp>
      <p:sp>
        <p:nvSpPr>
          <p:cNvPr id="14" name="TextBox 13">
            <a:extLst>
              <a:ext uri="{FF2B5EF4-FFF2-40B4-BE49-F238E27FC236}">
                <a16:creationId xmlns:a16="http://schemas.microsoft.com/office/drawing/2014/main" id="{243164D9-6C61-47F7-BB48-92E7CECDDD5B}"/>
              </a:ext>
            </a:extLst>
          </p:cNvPr>
          <p:cNvSpPr txBox="1"/>
          <p:nvPr/>
        </p:nvSpPr>
        <p:spPr>
          <a:xfrm>
            <a:off x="2292567" y="3651535"/>
            <a:ext cx="2241333" cy="369332"/>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User Security</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6AE911B7-BA38-4A6A-A1A9-C972E8041319}"/>
              </a:ext>
            </a:extLst>
          </p:cNvPr>
          <p:cNvSpPr txBox="1"/>
          <p:nvPr/>
        </p:nvSpPr>
        <p:spPr>
          <a:xfrm>
            <a:off x="5730768" y="3158608"/>
            <a:ext cx="224133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E-mail Security</a:t>
            </a:r>
          </a:p>
        </p:txBody>
      </p:sp>
      <p:sp>
        <p:nvSpPr>
          <p:cNvPr id="16" name="TextBox 15">
            <a:extLst>
              <a:ext uri="{FF2B5EF4-FFF2-40B4-BE49-F238E27FC236}">
                <a16:creationId xmlns:a16="http://schemas.microsoft.com/office/drawing/2014/main" id="{78313205-9C10-43FB-B1E4-6060AA17ECCD}"/>
              </a:ext>
            </a:extLst>
          </p:cNvPr>
          <p:cNvSpPr txBox="1"/>
          <p:nvPr/>
        </p:nvSpPr>
        <p:spPr>
          <a:xfrm>
            <a:off x="4610102" y="3646228"/>
            <a:ext cx="224133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Data Center Security</a:t>
            </a:r>
          </a:p>
        </p:txBody>
      </p:sp>
      <p:sp>
        <p:nvSpPr>
          <p:cNvPr id="17" name="Flowchart: Connector 16">
            <a:extLst>
              <a:ext uri="{FF2B5EF4-FFF2-40B4-BE49-F238E27FC236}">
                <a16:creationId xmlns:a16="http://schemas.microsoft.com/office/drawing/2014/main" id="{C6846103-5E75-4732-B2C8-BD8B6B9F3900}"/>
              </a:ext>
            </a:extLst>
          </p:cNvPr>
          <p:cNvSpPr/>
          <p:nvPr/>
        </p:nvSpPr>
        <p:spPr>
          <a:xfrm>
            <a:off x="2159734" y="214411"/>
            <a:ext cx="1608631" cy="1590676"/>
          </a:xfrm>
          <a:prstGeom prst="flowChartConnector">
            <a:avLst/>
          </a:prstGeom>
          <a:gradFill flip="none" rotWithShape="1">
            <a:gsLst>
              <a:gs pos="0">
                <a:schemeClr val="accent3">
                  <a:lumMod val="5000"/>
                  <a:lumOff val="95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ALLOWED</a:t>
            </a:r>
            <a:r>
              <a:rPr kumimoji="0" lang="en-US" sz="1800" b="1" i="0" u="none" strike="noStrike" kern="1200" cap="none" spc="0" normalizeH="0" baseline="0" noProof="0" dirty="0">
                <a:ln>
                  <a:noFill/>
                </a:ln>
                <a:solidFill>
                  <a:prstClr val="black"/>
                </a:solidFill>
                <a:effectLst/>
                <a:uLnTx/>
                <a:uFillTx/>
                <a:latin typeface="Calibri"/>
                <a:ea typeface="+mn-ea"/>
                <a:cs typeface="Calibri"/>
              </a:rPr>
              <a:t> ACCESS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1000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Campus Firewall</a:t>
            </a:r>
          </a:p>
        </p:txBody>
      </p:sp>
      <p:sp>
        <p:nvSpPr>
          <p:cNvPr id="7" name="Content Placeholder 6"/>
          <p:cNvSpPr>
            <a:spLocks noGrp="1"/>
          </p:cNvSpPr>
          <p:nvPr>
            <p:ph idx="1"/>
          </p:nvPr>
        </p:nvSpPr>
        <p:spPr>
          <a:xfrm>
            <a:off x="1850572" y="1600201"/>
            <a:ext cx="5236028" cy="3598524"/>
          </a:xfrm>
        </p:spPr>
        <p:txBody>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Permits 90,000,000 connections/day</a:t>
            </a:r>
          </a:p>
          <a:p>
            <a:pPr lvl="1"/>
            <a:r>
              <a:rPr lang="en-US" sz="2400" dirty="0">
                <a:latin typeface="Calibri" panose="020F0502020204030204" pitchFamily="34" charset="0"/>
                <a:ea typeface="Calibri" panose="020F0502020204030204" pitchFamily="34" charset="0"/>
                <a:cs typeface="Times New Roman" panose="02020603050405020304" pitchFamily="18" charset="0"/>
              </a:rPr>
              <a:t>25TB of data downloaded from the internet/day</a:t>
            </a:r>
            <a:endParaRPr lang="en-US" sz="2400" dirty="0"/>
          </a:p>
          <a:p>
            <a:r>
              <a:rPr lang="en-US" sz="2400" dirty="0">
                <a:latin typeface="Calibri" panose="020F0502020204030204" pitchFamily="34" charset="0"/>
                <a:ea typeface="Calibri" panose="020F0502020204030204" pitchFamily="34" charset="0"/>
                <a:cs typeface="Times New Roman" panose="02020603050405020304" pitchFamily="18" charset="0"/>
              </a:rPr>
              <a:t>Denies 50,000,000 connections/day</a:t>
            </a:r>
            <a:r>
              <a:rPr lang="en-US" sz="2400" dirty="0"/>
              <a:t> </a:t>
            </a:r>
          </a:p>
          <a:p>
            <a:pPr lvl="1"/>
            <a:r>
              <a:rPr lang="en-US" sz="2400" dirty="0">
                <a:latin typeface="Calibri" panose="020F0502020204030204" pitchFamily="34" charset="0"/>
                <a:ea typeface="Calibri" panose="020F0502020204030204" pitchFamily="34" charset="0"/>
                <a:cs typeface="Times New Roman" panose="02020603050405020304" pitchFamily="18" charset="0"/>
              </a:rPr>
              <a:t>DDoS Attacks</a:t>
            </a:r>
            <a:r>
              <a:rPr lang="en-US" sz="2400" dirty="0"/>
              <a:t> </a:t>
            </a:r>
          </a:p>
          <a:p>
            <a:pPr lvl="1"/>
            <a:r>
              <a:rPr lang="en-US" sz="2400" dirty="0"/>
              <a:t>Network Scans</a:t>
            </a:r>
          </a:p>
          <a:p>
            <a:pPr lvl="1"/>
            <a:r>
              <a:rPr lang="en-US" sz="2400" dirty="0"/>
              <a:t>Attempted Intrusions</a:t>
            </a:r>
          </a:p>
          <a:p>
            <a:pPr lvl="1"/>
            <a:endParaRPr lang="en-US" dirty="0"/>
          </a:p>
        </p:txBody>
      </p:sp>
    </p:spTree>
    <p:extLst>
      <p:ext uri="{BB962C8B-B14F-4D97-AF65-F5344CB8AC3E}">
        <p14:creationId xmlns:p14="http://schemas.microsoft.com/office/powerpoint/2010/main" val="1271185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950" dirty="0">
                <a:latin typeface="Arial Black" panose="020B0A04020102020204" pitchFamily="34" charset="0"/>
              </a:rPr>
              <a:t>65 Network Security Zones</a:t>
            </a:r>
          </a:p>
        </p:txBody>
      </p:sp>
      <p:sp>
        <p:nvSpPr>
          <p:cNvPr id="3" name="Content Placeholder 2"/>
          <p:cNvSpPr>
            <a:spLocks noGrp="1"/>
          </p:cNvSpPr>
          <p:nvPr>
            <p:ph idx="1"/>
          </p:nvPr>
        </p:nvSpPr>
        <p:spPr/>
        <p:txBody>
          <a:bodyPr/>
          <a:lstStyle/>
          <a:p>
            <a:endParaRPr lang="en-US" dirty="0"/>
          </a:p>
        </p:txBody>
      </p:sp>
      <p:pic>
        <p:nvPicPr>
          <p:cNvPr id="5122" name="Picture 2"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878612"/>
            <a:ext cx="9143999" cy="4122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082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950" dirty="0">
                <a:latin typeface="Arial Black" panose="020B0A04020102020204" pitchFamily="34" charset="0"/>
              </a:rPr>
              <a:t>65 Network Security Zones</a:t>
            </a:r>
          </a:p>
        </p:txBody>
      </p:sp>
      <p:sp>
        <p:nvSpPr>
          <p:cNvPr id="3" name="Content Placeholder 2"/>
          <p:cNvSpPr>
            <a:spLocks noGrp="1"/>
          </p:cNvSpPr>
          <p:nvPr>
            <p:ph idx="1"/>
          </p:nvPr>
        </p:nvSpPr>
        <p:spPr/>
        <p:txBody>
          <a:bodyPr/>
          <a:lstStyle/>
          <a:p>
            <a:endParaRPr lang="en-US" dirty="0"/>
          </a:p>
        </p:txBody>
      </p:sp>
      <p:sp>
        <p:nvSpPr>
          <p:cNvPr id="5" name="Rectangle 4">
            <a:extLst>
              <a:ext uri="{FF2B5EF4-FFF2-40B4-BE49-F238E27FC236}">
                <a16:creationId xmlns:a16="http://schemas.microsoft.com/office/drawing/2014/main" id="{10CF3675-439B-42A2-BF36-22EAA7143DBC}"/>
              </a:ext>
            </a:extLst>
          </p:cNvPr>
          <p:cNvSpPr/>
          <p:nvPr/>
        </p:nvSpPr>
        <p:spPr>
          <a:xfrm>
            <a:off x="2740639" y="1839686"/>
            <a:ext cx="3944471" cy="3539430"/>
          </a:xfrm>
          <a:prstGeom prst="rect">
            <a:avLst/>
          </a:prstGeom>
        </p:spPr>
        <p:txBody>
          <a:bodyPr wrap="square">
            <a:spAutoFit/>
          </a:bodyPr>
          <a:lstStyle/>
          <a:p>
            <a:pPr marL="800100" lvl="1" indent="-342900">
              <a:buFont typeface="Arial" panose="020B0604020202020204" pitchFamily="34" charset="0"/>
              <a:buChar char="•"/>
            </a:pPr>
            <a:r>
              <a:rPr lang="en-US" sz="2800" b="1" dirty="0">
                <a:latin typeface="Arial" panose="020B0604020202020204" pitchFamily="34" charset="0"/>
                <a:cs typeface="Arial" panose="020B0604020202020204" pitchFamily="34" charset="0"/>
              </a:rPr>
              <a:t>IT</a:t>
            </a:r>
          </a:p>
          <a:p>
            <a:pPr marL="800100" lvl="1" indent="-342900">
              <a:buFont typeface="Arial" panose="020B0604020202020204" pitchFamily="34" charset="0"/>
              <a:buChar char="•"/>
            </a:pPr>
            <a:r>
              <a:rPr lang="en-US" sz="2800" b="1" dirty="0">
                <a:latin typeface="Arial" panose="020B0604020202020204" pitchFamily="34" charset="0"/>
                <a:cs typeface="Arial" panose="020B0604020202020204" pitchFamily="34" charset="0"/>
              </a:rPr>
              <a:t>ResNet</a:t>
            </a:r>
          </a:p>
          <a:p>
            <a:pPr marL="800100" lvl="1" indent="-342900">
              <a:buFont typeface="Arial" panose="020B0604020202020204" pitchFamily="34" charset="0"/>
              <a:buChar char="•"/>
            </a:pPr>
            <a:r>
              <a:rPr lang="en-US" sz="2800" b="1" dirty="0">
                <a:latin typeface="Arial" panose="020B0604020202020204" pitchFamily="34" charset="0"/>
                <a:cs typeface="Arial" panose="020B0604020202020204" pitchFamily="34" charset="0"/>
              </a:rPr>
              <a:t>Guest WiFi</a:t>
            </a:r>
          </a:p>
          <a:p>
            <a:pPr marL="800100" lvl="1" indent="-342900">
              <a:buFont typeface="Arial" panose="020B0604020202020204" pitchFamily="34" charset="0"/>
              <a:buChar char="•"/>
            </a:pPr>
            <a:r>
              <a:rPr lang="en-US" sz="2800" b="1" dirty="0">
                <a:latin typeface="Arial" panose="020B0604020202020204" pitchFamily="34" charset="0"/>
                <a:cs typeface="Arial" panose="020B0604020202020204" pitchFamily="34" charset="0"/>
              </a:rPr>
              <a:t>HIPAA Data</a:t>
            </a:r>
          </a:p>
          <a:p>
            <a:pPr marL="800100" lvl="1" indent="-342900">
              <a:buFont typeface="Arial" panose="020B0604020202020204" pitchFamily="34" charset="0"/>
              <a:buChar char="•"/>
            </a:pPr>
            <a:r>
              <a:rPr lang="en-US" sz="2800" b="1" dirty="0">
                <a:latin typeface="Arial" panose="020B0604020202020204" pitchFamily="34" charset="0"/>
                <a:cs typeface="Arial" panose="020B0604020202020204" pitchFamily="34" charset="0"/>
              </a:rPr>
              <a:t>FERPA Data</a:t>
            </a:r>
          </a:p>
          <a:p>
            <a:pPr marL="800100" lvl="1" indent="-342900">
              <a:buFont typeface="Arial" panose="020B0604020202020204" pitchFamily="34" charset="0"/>
              <a:buChar char="•"/>
            </a:pPr>
            <a:r>
              <a:rPr lang="en-US" sz="2800" b="1" dirty="0">
                <a:latin typeface="Arial" panose="020B0604020202020204" pitchFamily="34" charset="0"/>
                <a:cs typeface="Arial" panose="020B0604020202020204" pitchFamily="34" charset="0"/>
              </a:rPr>
              <a:t>PCI Data</a:t>
            </a:r>
          </a:p>
          <a:p>
            <a:pPr marL="800100" lvl="1" indent="-342900">
              <a:buFont typeface="Arial" panose="020B0604020202020204" pitchFamily="34" charset="0"/>
              <a:buChar char="•"/>
            </a:pPr>
            <a:r>
              <a:rPr lang="en-US" sz="2800" b="1" dirty="0">
                <a:latin typeface="Arial" panose="020B0604020202020204" pitchFamily="34" charset="0"/>
                <a:cs typeface="Arial" panose="020B0604020202020204" pitchFamily="34" charset="0"/>
              </a:rPr>
              <a:t>Financial Data</a:t>
            </a:r>
          </a:p>
          <a:p>
            <a:pPr marL="800100" lvl="1" indent="-342900">
              <a:buFont typeface="Arial" panose="020B0604020202020204" pitchFamily="34" charset="0"/>
              <a:buChar char="•"/>
            </a:pPr>
            <a:r>
              <a:rPr lang="en-US" sz="2800" b="1" dirty="0">
                <a:latin typeface="Arial" panose="020B0604020202020204" pitchFamily="34" charset="0"/>
                <a:cs typeface="Arial" panose="020B0604020202020204" pitchFamily="34" charset="0"/>
              </a:rPr>
              <a:t>Research Data</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7326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NIDS </a:t>
            </a:r>
            <a:r>
              <a:rPr lang="en-US" sz="2800" dirty="0"/>
              <a:t>(Network Intrusion Detection System)</a:t>
            </a:r>
            <a:br>
              <a:rPr lang="en-US" sz="2800" dirty="0"/>
            </a:br>
            <a:r>
              <a:rPr lang="en-US" sz="2800" dirty="0"/>
              <a:t>To Detect Malicious Behavior on the Network</a:t>
            </a:r>
          </a:p>
        </p:txBody>
      </p:sp>
      <p:sp>
        <p:nvSpPr>
          <p:cNvPr id="7" name="Content Placeholder 6"/>
          <p:cNvSpPr>
            <a:spLocks noGrp="1"/>
          </p:cNvSpPr>
          <p:nvPr>
            <p:ph idx="1"/>
          </p:nvPr>
        </p:nvSpPr>
        <p:spPr>
          <a:xfrm>
            <a:off x="544286" y="1956606"/>
            <a:ext cx="7968343" cy="3635187"/>
          </a:xfrm>
        </p:spPr>
        <p:txBody>
          <a:bodyPr/>
          <a:lstStyle/>
          <a:p>
            <a:r>
              <a:rPr lang="en-US" dirty="0"/>
              <a:t>BRO – Open Source IDS </a:t>
            </a:r>
          </a:p>
          <a:p>
            <a:pPr lvl="1"/>
            <a:r>
              <a:rPr lang="en-US" dirty="0"/>
              <a:t>Network Security Monitoring &amp; Traffic Analysis</a:t>
            </a:r>
          </a:p>
          <a:p>
            <a:pPr lvl="1"/>
            <a:r>
              <a:rPr lang="en-US" dirty="0"/>
              <a:t>Designed for high performance networks.</a:t>
            </a:r>
          </a:p>
          <a:p>
            <a:pPr lvl="1"/>
            <a:r>
              <a:rPr lang="en-US" dirty="0"/>
              <a:t>Cluster architecture allows IDS to scale</a:t>
            </a:r>
          </a:p>
          <a:p>
            <a:pPr lvl="1"/>
            <a:r>
              <a:rPr lang="en-US" dirty="0"/>
              <a:t>Processes 100TB of network traffic per day.</a:t>
            </a:r>
          </a:p>
          <a:p>
            <a:r>
              <a:rPr lang="en-US" dirty="0"/>
              <a:t>Suricata – Open Source IDS</a:t>
            </a:r>
          </a:p>
          <a:p>
            <a:pPr lvl="1"/>
            <a:r>
              <a:rPr lang="en-US" dirty="0"/>
              <a:t>Traditional signature based IDS</a:t>
            </a:r>
          </a:p>
        </p:txBody>
      </p:sp>
      <p:pic>
        <p:nvPicPr>
          <p:cNvPr id="2" name="Picture 1">
            <a:extLst>
              <a:ext uri="{FF2B5EF4-FFF2-40B4-BE49-F238E27FC236}">
                <a16:creationId xmlns:a16="http://schemas.microsoft.com/office/drawing/2014/main" id="{134BD57C-5844-475C-A59F-504D57F151C8}"/>
              </a:ext>
            </a:extLst>
          </p:cNvPr>
          <p:cNvPicPr>
            <a:picLocks noChangeAspect="1"/>
          </p:cNvPicPr>
          <p:nvPr/>
        </p:nvPicPr>
        <p:blipFill>
          <a:blip r:embed="rId3"/>
          <a:stretch>
            <a:fillRect/>
          </a:stretch>
        </p:blipFill>
        <p:spPr>
          <a:xfrm>
            <a:off x="5170713" y="1466058"/>
            <a:ext cx="1273629" cy="1184426"/>
          </a:xfrm>
          <a:prstGeom prst="rect">
            <a:avLst/>
          </a:prstGeom>
        </p:spPr>
      </p:pic>
    </p:spTree>
    <p:extLst>
      <p:ext uri="{BB962C8B-B14F-4D97-AF65-F5344CB8AC3E}">
        <p14:creationId xmlns:p14="http://schemas.microsoft.com/office/powerpoint/2010/main" val="1475433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561B2-E78B-4213-AC28-662C44D2D27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136D18A-38D9-454E-8D30-8BA444B79EB9}"/>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1EC24BC-9852-4D0A-BFA4-ED1A009CD23C}"/>
              </a:ext>
            </a:extLst>
          </p:cNvPr>
          <p:cNvPicPr>
            <a:picLocks noChangeAspect="1"/>
          </p:cNvPicPr>
          <p:nvPr/>
        </p:nvPicPr>
        <p:blipFill>
          <a:blip r:embed="rId2"/>
          <a:stretch>
            <a:fillRect/>
          </a:stretch>
        </p:blipFill>
        <p:spPr>
          <a:xfrm>
            <a:off x="0" y="424726"/>
            <a:ext cx="9144000" cy="5369021"/>
          </a:xfrm>
          <a:prstGeom prst="rect">
            <a:avLst/>
          </a:prstGeom>
        </p:spPr>
      </p:pic>
    </p:spTree>
    <p:extLst>
      <p:ext uri="{BB962C8B-B14F-4D97-AF65-F5344CB8AC3E}">
        <p14:creationId xmlns:p14="http://schemas.microsoft.com/office/powerpoint/2010/main" val="372267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737483"/>
            <a:ext cx="8229600" cy="1143000"/>
          </a:xfrm>
        </p:spPr>
        <p:txBody>
          <a:bodyPr/>
          <a:lstStyle/>
          <a:p>
            <a:r>
              <a:rPr lang="en-US" dirty="0"/>
              <a:t>SCCV </a:t>
            </a:r>
            <a:r>
              <a:rPr lang="en-US" sz="2800" dirty="0"/>
              <a:t>(Security Center Continuous View)</a:t>
            </a:r>
          </a:p>
        </p:txBody>
      </p:sp>
      <p:sp>
        <p:nvSpPr>
          <p:cNvPr id="7" name="Content Placeholder 6"/>
          <p:cNvSpPr>
            <a:spLocks noGrp="1"/>
          </p:cNvSpPr>
          <p:nvPr>
            <p:ph idx="1"/>
          </p:nvPr>
        </p:nvSpPr>
        <p:spPr>
          <a:xfrm>
            <a:off x="1111956" y="2023783"/>
            <a:ext cx="8229600" cy="2810434"/>
          </a:xfrm>
        </p:spPr>
        <p:txBody>
          <a:bodyPr/>
          <a:lstStyle/>
          <a:p>
            <a:r>
              <a:rPr lang="en-US" dirty="0"/>
              <a:t>Vulnerability Scanner</a:t>
            </a:r>
          </a:p>
          <a:p>
            <a:r>
              <a:rPr lang="en-US" dirty="0"/>
              <a:t>Scans Devices for Known Vulnerabilities</a:t>
            </a:r>
          </a:p>
          <a:p>
            <a:r>
              <a:rPr lang="en-US" dirty="0"/>
              <a:t>Verify Compliance</a:t>
            </a:r>
          </a:p>
          <a:p>
            <a:pPr lvl="1"/>
            <a:r>
              <a:rPr lang="en-US" dirty="0"/>
              <a:t>Regulatory Compliance</a:t>
            </a:r>
          </a:p>
          <a:p>
            <a:pPr lvl="1"/>
            <a:r>
              <a:rPr lang="en-US" dirty="0"/>
              <a:t>IT Security Policies</a:t>
            </a:r>
          </a:p>
        </p:txBody>
      </p:sp>
    </p:spTree>
    <p:extLst>
      <p:ext uri="{BB962C8B-B14F-4D97-AF65-F5344CB8AC3E}">
        <p14:creationId xmlns:p14="http://schemas.microsoft.com/office/powerpoint/2010/main" val="3184918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56861"/>
            <a:ext cx="8229600" cy="1143000"/>
          </a:xfrm>
        </p:spPr>
        <p:txBody>
          <a:bodyPr/>
          <a:lstStyle/>
          <a:p>
            <a:r>
              <a:rPr lang="en-US" dirty="0"/>
              <a:t>Network Protection</a:t>
            </a:r>
          </a:p>
        </p:txBody>
      </p:sp>
      <p:sp>
        <p:nvSpPr>
          <p:cNvPr id="7" name="Content Placeholder 6"/>
          <p:cNvSpPr>
            <a:spLocks noGrp="1"/>
          </p:cNvSpPr>
          <p:nvPr>
            <p:ph idx="1"/>
          </p:nvPr>
        </p:nvSpPr>
        <p:spPr>
          <a:xfrm>
            <a:off x="457200" y="1699861"/>
            <a:ext cx="8229600" cy="3886199"/>
          </a:xfrm>
        </p:spPr>
        <p:txBody>
          <a:bodyPr/>
          <a:lstStyle/>
          <a:p>
            <a:r>
              <a:rPr lang="en-US" sz="2800" dirty="0"/>
              <a:t>Operates at a low level on network equipment.</a:t>
            </a:r>
          </a:p>
          <a:p>
            <a:r>
              <a:rPr lang="en-US" sz="2800" dirty="0"/>
              <a:t>Dynamic Host Control Protocol DHCP Snooping</a:t>
            </a:r>
          </a:p>
          <a:p>
            <a:pPr lvl="1"/>
            <a:r>
              <a:rPr lang="en-US" sz="2400" dirty="0"/>
              <a:t>Prevents Rogue DHCP servers</a:t>
            </a:r>
          </a:p>
          <a:p>
            <a:pPr lvl="1"/>
            <a:r>
              <a:rPr lang="en-US" sz="2400" dirty="0"/>
              <a:t>Prevents Hijacking and Misusing Network Configuration</a:t>
            </a:r>
          </a:p>
          <a:p>
            <a:r>
              <a:rPr lang="en-US" sz="2800" dirty="0"/>
              <a:t>ARP Inspection</a:t>
            </a:r>
          </a:p>
          <a:p>
            <a:pPr lvl="1"/>
            <a:r>
              <a:rPr lang="en-US" sz="2400" dirty="0"/>
              <a:t>Prevents machines on the same network snooping on traffic.</a:t>
            </a:r>
          </a:p>
        </p:txBody>
      </p:sp>
    </p:spTree>
    <p:extLst>
      <p:ext uri="{BB962C8B-B14F-4D97-AF65-F5344CB8AC3E}">
        <p14:creationId xmlns:p14="http://schemas.microsoft.com/office/powerpoint/2010/main" val="39294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737D6-B7DD-BC48-A173-12D64504D43F}"/>
              </a:ext>
            </a:extLst>
          </p:cNvPr>
          <p:cNvSpPr>
            <a:spLocks noGrp="1"/>
          </p:cNvSpPr>
          <p:nvPr>
            <p:ph type="title"/>
          </p:nvPr>
        </p:nvSpPr>
        <p:spPr>
          <a:xfrm>
            <a:off x="457200" y="587904"/>
            <a:ext cx="8229600" cy="1143000"/>
          </a:xfrm>
        </p:spPr>
        <p:txBody>
          <a:bodyPr/>
          <a:lstStyle/>
          <a:p>
            <a:r>
              <a:rPr lang="en-US" dirty="0"/>
              <a:t>Incident Response Tools</a:t>
            </a:r>
          </a:p>
        </p:txBody>
      </p:sp>
      <p:sp>
        <p:nvSpPr>
          <p:cNvPr id="3" name="Content Placeholder 2">
            <a:extLst>
              <a:ext uri="{FF2B5EF4-FFF2-40B4-BE49-F238E27FC236}">
                <a16:creationId xmlns:a16="http://schemas.microsoft.com/office/drawing/2014/main" id="{48B16F68-40D3-1649-8722-D33932C3B021}"/>
              </a:ext>
            </a:extLst>
          </p:cNvPr>
          <p:cNvSpPr>
            <a:spLocks noGrp="1"/>
          </p:cNvSpPr>
          <p:nvPr>
            <p:ph idx="1"/>
          </p:nvPr>
        </p:nvSpPr>
        <p:spPr>
          <a:xfrm>
            <a:off x="457200" y="1746955"/>
            <a:ext cx="8229600" cy="4193547"/>
          </a:xfrm>
        </p:spPr>
        <p:txBody>
          <a:bodyPr/>
          <a:lstStyle/>
          <a:p>
            <a:pPr lvl="1"/>
            <a:r>
              <a:rPr lang="en-US" sz="2400" dirty="0"/>
              <a:t>ELK Log Management and Analysis – 3 Applications</a:t>
            </a:r>
          </a:p>
          <a:p>
            <a:pPr lvl="2"/>
            <a:r>
              <a:rPr lang="en-US" sz="2000" dirty="0"/>
              <a:t>Stores and indexes </a:t>
            </a:r>
            <a:r>
              <a:rPr lang="en-US" sz="2000" b="1" dirty="0"/>
              <a:t>250,000,000</a:t>
            </a:r>
            <a:r>
              <a:rPr lang="en-US" sz="2000" dirty="0"/>
              <a:t> log entries/day </a:t>
            </a:r>
          </a:p>
          <a:p>
            <a:pPr lvl="2"/>
            <a:r>
              <a:rPr lang="en-US" sz="2000" dirty="0"/>
              <a:t>Elasticsearch – Clustered database designed to scale. </a:t>
            </a:r>
          </a:p>
          <a:p>
            <a:pPr marL="1600200" lvl="2" indent="0">
              <a:buNone/>
            </a:pPr>
            <a:r>
              <a:rPr lang="en-US" sz="2000" dirty="0"/>
              <a:t>Stores ~ 1,800,000,000 records</a:t>
            </a:r>
          </a:p>
          <a:p>
            <a:pPr lvl="2"/>
            <a:r>
              <a:rPr lang="en-US" sz="2000" dirty="0"/>
              <a:t>Logstash – Parse structured log data into consistent format for</a:t>
            </a:r>
          </a:p>
          <a:p>
            <a:pPr marL="1600200" lvl="2" indent="0">
              <a:buNone/>
            </a:pPr>
            <a:r>
              <a:rPr lang="en-US" sz="2000" dirty="0"/>
              <a:t>indexing</a:t>
            </a:r>
          </a:p>
          <a:p>
            <a:pPr lvl="2"/>
            <a:r>
              <a:rPr lang="en-US" sz="2000" dirty="0"/>
              <a:t>Kibana – Visualize data</a:t>
            </a:r>
          </a:p>
          <a:p>
            <a:pPr lvl="1"/>
            <a:r>
              <a:rPr lang="en-US" sz="2400" dirty="0"/>
              <a:t>ThreatDB – Written by IT</a:t>
            </a:r>
          </a:p>
          <a:p>
            <a:pPr lvl="2"/>
            <a:r>
              <a:rPr lang="en-US" sz="2000" dirty="0"/>
              <a:t>Monitors logins to all public facing resources</a:t>
            </a:r>
          </a:p>
          <a:p>
            <a:pPr lvl="2"/>
            <a:r>
              <a:rPr lang="en-US" sz="2000" dirty="0"/>
              <a:t>Builds profile of user activity</a:t>
            </a:r>
          </a:p>
          <a:p>
            <a:pPr lvl="2"/>
            <a:r>
              <a:rPr lang="en-US" sz="2000" dirty="0"/>
              <a:t>Detects anomalous user logins and alerts in real-time</a:t>
            </a:r>
          </a:p>
          <a:p>
            <a:pPr lvl="2"/>
            <a:endParaRPr lang="en-US" dirty="0"/>
          </a:p>
        </p:txBody>
      </p:sp>
    </p:spTree>
    <p:extLst>
      <p:ext uri="{BB962C8B-B14F-4D97-AF65-F5344CB8AC3E}">
        <p14:creationId xmlns:p14="http://schemas.microsoft.com/office/powerpoint/2010/main" val="3417925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737D6-B7DD-BC48-A173-12D64504D43F}"/>
              </a:ext>
            </a:extLst>
          </p:cNvPr>
          <p:cNvSpPr>
            <a:spLocks noGrp="1"/>
          </p:cNvSpPr>
          <p:nvPr>
            <p:ph type="title"/>
          </p:nvPr>
        </p:nvSpPr>
        <p:spPr>
          <a:xfrm>
            <a:off x="457200" y="547511"/>
            <a:ext cx="8229600" cy="1143000"/>
          </a:xfrm>
        </p:spPr>
        <p:txBody>
          <a:bodyPr/>
          <a:lstStyle/>
          <a:p>
            <a:r>
              <a:rPr lang="en-US" dirty="0"/>
              <a:t>Denial of Service (DDoS)</a:t>
            </a:r>
          </a:p>
        </p:txBody>
      </p:sp>
      <p:sp>
        <p:nvSpPr>
          <p:cNvPr id="3" name="Content Placeholder 2">
            <a:extLst>
              <a:ext uri="{FF2B5EF4-FFF2-40B4-BE49-F238E27FC236}">
                <a16:creationId xmlns:a16="http://schemas.microsoft.com/office/drawing/2014/main" id="{48B16F68-40D3-1649-8722-D33932C3B021}"/>
              </a:ext>
            </a:extLst>
          </p:cNvPr>
          <p:cNvSpPr>
            <a:spLocks noGrp="1"/>
          </p:cNvSpPr>
          <p:nvPr>
            <p:ph idx="1"/>
          </p:nvPr>
        </p:nvSpPr>
        <p:spPr>
          <a:xfrm>
            <a:off x="1213555" y="1690511"/>
            <a:ext cx="8229600" cy="4193547"/>
          </a:xfrm>
        </p:spPr>
        <p:txBody>
          <a:bodyPr/>
          <a:lstStyle/>
          <a:p>
            <a:r>
              <a:rPr lang="en-US" sz="2000" dirty="0"/>
              <a:t>Attacks aimed at disrupting campus connectivity</a:t>
            </a:r>
          </a:p>
          <a:p>
            <a:pPr lvl="1"/>
            <a:r>
              <a:rPr lang="en-US" sz="2000" dirty="0"/>
              <a:t>Online Gamers are a top target</a:t>
            </a:r>
          </a:p>
          <a:p>
            <a:pPr lvl="2"/>
            <a:r>
              <a:rPr lang="en-US" sz="2000" dirty="0"/>
              <a:t>Booter or stresser service used to knock players offline</a:t>
            </a:r>
          </a:p>
          <a:p>
            <a:pPr lvl="1"/>
            <a:r>
              <a:rPr lang="en-US" sz="2000" dirty="0"/>
              <a:t>Public facing infrastructure</a:t>
            </a:r>
          </a:p>
          <a:p>
            <a:pPr lvl="2"/>
            <a:r>
              <a:rPr lang="en-US" sz="2000" dirty="0"/>
              <a:t>DDoS on WyoCloud go-live</a:t>
            </a:r>
          </a:p>
          <a:p>
            <a:r>
              <a:rPr lang="en-US" sz="2000" dirty="0"/>
              <a:t>Firewall Tuning to prevent DDoS</a:t>
            </a:r>
          </a:p>
          <a:p>
            <a:pPr lvl="1"/>
            <a:r>
              <a:rPr lang="en-US" sz="2000" dirty="0"/>
              <a:t>Limit amount of resources a single IP can consume</a:t>
            </a:r>
          </a:p>
          <a:p>
            <a:r>
              <a:rPr lang="en-US" sz="2000" dirty="0"/>
              <a:t>RTBH (Remote Triggered BlackHole)</a:t>
            </a:r>
          </a:p>
          <a:p>
            <a:pPr lvl="1"/>
            <a:r>
              <a:rPr lang="en-US" sz="2000" dirty="0"/>
              <a:t>Advertise DDoS targets to upstream provider</a:t>
            </a:r>
          </a:p>
          <a:p>
            <a:pPr lvl="1"/>
            <a:r>
              <a:rPr lang="en-US" sz="2000" dirty="0"/>
              <a:t>Traffic dropped before it is delivered to our network </a:t>
            </a:r>
          </a:p>
        </p:txBody>
      </p:sp>
    </p:spTree>
    <p:extLst>
      <p:ext uri="{BB962C8B-B14F-4D97-AF65-F5344CB8AC3E}">
        <p14:creationId xmlns:p14="http://schemas.microsoft.com/office/powerpoint/2010/main" val="2761290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09673-4370-489C-A294-246B248DD136}"/>
              </a:ext>
            </a:extLst>
          </p:cNvPr>
          <p:cNvSpPr>
            <a:spLocks noGrp="1"/>
          </p:cNvSpPr>
          <p:nvPr>
            <p:ph type="title"/>
          </p:nvPr>
        </p:nvSpPr>
        <p:spPr>
          <a:xfrm>
            <a:off x="457200" y="457200"/>
            <a:ext cx="8229600" cy="1143000"/>
          </a:xfrm>
        </p:spPr>
        <p:txBody>
          <a:bodyPr/>
          <a:lstStyle/>
          <a:p>
            <a:r>
              <a:rPr lang="en-US" dirty="0"/>
              <a:t>Centralized IT &amp;</a:t>
            </a:r>
            <a:br>
              <a:rPr lang="en-US" dirty="0"/>
            </a:br>
            <a:r>
              <a:rPr lang="en-US" dirty="0"/>
              <a:t>Data Repositories</a:t>
            </a:r>
          </a:p>
        </p:txBody>
      </p:sp>
      <p:sp>
        <p:nvSpPr>
          <p:cNvPr id="3" name="Content Placeholder 2">
            <a:extLst>
              <a:ext uri="{FF2B5EF4-FFF2-40B4-BE49-F238E27FC236}">
                <a16:creationId xmlns:a16="http://schemas.microsoft.com/office/drawing/2014/main" id="{D82F2385-E72D-4A8B-80C3-8A8637949350}"/>
              </a:ext>
            </a:extLst>
          </p:cNvPr>
          <p:cNvSpPr>
            <a:spLocks noGrp="1"/>
          </p:cNvSpPr>
          <p:nvPr>
            <p:ph idx="1"/>
          </p:nvPr>
        </p:nvSpPr>
        <p:spPr>
          <a:xfrm>
            <a:off x="457200" y="2083279"/>
            <a:ext cx="8229600" cy="4193547"/>
          </a:xfrm>
        </p:spPr>
        <p:txBody>
          <a:bodyPr/>
          <a:lstStyle/>
          <a:p>
            <a:r>
              <a:rPr lang="en-US" dirty="0"/>
              <a:t>Master Databases:  We make a conscious effort to highly limit where sensitive and important data is stored. </a:t>
            </a:r>
          </a:p>
          <a:p>
            <a:r>
              <a:rPr lang="en-US" dirty="0"/>
              <a:t>We put defensives around the data and who can access it.</a:t>
            </a:r>
          </a:p>
          <a:p>
            <a:r>
              <a:rPr lang="en-US" dirty="0"/>
              <a:t>If an employee’s job doesn’t require access to the data they can’t access it. </a:t>
            </a:r>
          </a:p>
        </p:txBody>
      </p:sp>
    </p:spTree>
    <p:extLst>
      <p:ext uri="{BB962C8B-B14F-4D97-AF65-F5344CB8AC3E}">
        <p14:creationId xmlns:p14="http://schemas.microsoft.com/office/powerpoint/2010/main" val="1983055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Server and Database</a:t>
            </a:r>
            <a:br>
              <a:rPr lang="en-US" dirty="0"/>
            </a:br>
            <a:r>
              <a:rPr lang="en-US" dirty="0"/>
              <a:t>Standardization</a:t>
            </a:r>
          </a:p>
        </p:txBody>
      </p:sp>
      <p:sp>
        <p:nvSpPr>
          <p:cNvPr id="3" name="Content Placeholder 2"/>
          <p:cNvSpPr>
            <a:spLocks noGrp="1"/>
          </p:cNvSpPr>
          <p:nvPr>
            <p:ph sz="half" idx="1"/>
          </p:nvPr>
        </p:nvSpPr>
        <p:spPr>
          <a:xfrm>
            <a:off x="457199" y="1798163"/>
            <a:ext cx="4634089" cy="4525963"/>
          </a:xfrm>
        </p:spPr>
        <p:txBody>
          <a:bodyPr/>
          <a:lstStyle/>
          <a:p>
            <a:pPr lvl="0"/>
            <a:r>
              <a:rPr lang="en-US" sz="2400" dirty="0"/>
              <a:t>Network Segregation &amp; Isolation</a:t>
            </a:r>
          </a:p>
          <a:p>
            <a:pPr lvl="0"/>
            <a:r>
              <a:rPr lang="en-US" sz="2400" dirty="0"/>
              <a:t>Communication Segregation</a:t>
            </a:r>
          </a:p>
          <a:p>
            <a:pPr lvl="0"/>
            <a:r>
              <a:rPr lang="en-US" sz="2400" dirty="0"/>
              <a:t>User Access Segregation And Restriction</a:t>
            </a:r>
          </a:p>
          <a:p>
            <a:pPr lvl="0"/>
            <a:r>
              <a:rPr lang="en-US" sz="2400" dirty="0"/>
              <a:t>Operating System (OS) Security</a:t>
            </a:r>
          </a:p>
          <a:p>
            <a:pPr lvl="0"/>
            <a:r>
              <a:rPr lang="en-US" sz="2400" dirty="0"/>
              <a:t>Application Security</a:t>
            </a:r>
          </a:p>
          <a:p>
            <a:pPr lvl="0"/>
            <a:r>
              <a:rPr lang="en-US" sz="2400" dirty="0"/>
              <a:t>Database Security</a:t>
            </a:r>
          </a:p>
          <a:p>
            <a:pPr lvl="0"/>
            <a:r>
              <a:rPr lang="en-US" sz="2400" dirty="0"/>
              <a:t>Server Monitoring</a:t>
            </a:r>
          </a:p>
          <a:p>
            <a:pPr lvl="0"/>
            <a:r>
              <a:rPr lang="en-US" sz="2400" dirty="0"/>
              <a:t>Server Backups</a:t>
            </a:r>
          </a:p>
          <a:p>
            <a:pPr lvl="0"/>
            <a:endParaRPr lang="en-US" sz="1600" dirty="0"/>
          </a:p>
          <a:p>
            <a:pPr marL="0" lvl="0" indent="0">
              <a:buNone/>
            </a:pPr>
            <a:endParaRPr lang="en-US" sz="1600" dirty="0"/>
          </a:p>
          <a:p>
            <a:pPr marL="0" indent="0">
              <a:buNone/>
            </a:pPr>
            <a:endParaRPr lang="en-US" dirty="0"/>
          </a:p>
        </p:txBody>
      </p:sp>
      <p:sp>
        <p:nvSpPr>
          <p:cNvPr id="5" name="Content Placeholder 4"/>
          <p:cNvSpPr>
            <a:spLocks noGrp="1"/>
          </p:cNvSpPr>
          <p:nvPr>
            <p:ph sz="half" idx="2"/>
          </p:nvPr>
        </p:nvSpPr>
        <p:spPr>
          <a:xfrm>
            <a:off x="5325533" y="1798162"/>
            <a:ext cx="4038600" cy="4525963"/>
          </a:xfrm>
        </p:spPr>
        <p:txBody>
          <a:bodyPr/>
          <a:lstStyle/>
          <a:p>
            <a:r>
              <a:rPr lang="en-US" sz="2400" dirty="0"/>
              <a:t>Additional Threat Protections Installed</a:t>
            </a:r>
          </a:p>
          <a:p>
            <a:pPr lvl="1"/>
            <a:r>
              <a:rPr lang="en-US" dirty="0"/>
              <a:t>AIDE</a:t>
            </a:r>
          </a:p>
          <a:p>
            <a:pPr lvl="1"/>
            <a:r>
              <a:rPr lang="en-US" dirty="0"/>
              <a:t>Tripwire</a:t>
            </a:r>
          </a:p>
          <a:p>
            <a:pPr lvl="1"/>
            <a:r>
              <a:rPr lang="en-US" dirty="0"/>
              <a:t>Logwatch</a:t>
            </a:r>
          </a:p>
          <a:p>
            <a:pPr lvl="1"/>
            <a:r>
              <a:rPr lang="en-US" dirty="0"/>
              <a:t>ELM</a:t>
            </a:r>
          </a:p>
          <a:p>
            <a:pPr lvl="1"/>
            <a:r>
              <a:rPr lang="en-US" dirty="0"/>
              <a:t>Fail2ban</a:t>
            </a:r>
          </a:p>
          <a:p>
            <a:pPr lvl="1"/>
            <a:r>
              <a:rPr lang="en-US" dirty="0"/>
              <a:t>Antivirus</a:t>
            </a:r>
          </a:p>
        </p:txBody>
      </p:sp>
    </p:spTree>
    <p:extLst>
      <p:ext uri="{BB962C8B-B14F-4D97-AF65-F5344CB8AC3E}">
        <p14:creationId xmlns:p14="http://schemas.microsoft.com/office/powerpoint/2010/main" val="855766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624593"/>
            <a:ext cx="8229600" cy="1143000"/>
          </a:xfrm>
        </p:spPr>
        <p:txBody>
          <a:bodyPr/>
          <a:lstStyle/>
          <a:p>
            <a:r>
              <a:rPr lang="en-US" dirty="0"/>
              <a:t>Account Security</a:t>
            </a:r>
          </a:p>
        </p:txBody>
      </p:sp>
      <p:sp>
        <p:nvSpPr>
          <p:cNvPr id="7" name="Content Placeholder 6"/>
          <p:cNvSpPr>
            <a:spLocks noGrp="1"/>
          </p:cNvSpPr>
          <p:nvPr>
            <p:ph idx="1"/>
          </p:nvPr>
        </p:nvSpPr>
        <p:spPr>
          <a:xfrm>
            <a:off x="457200" y="1600200"/>
            <a:ext cx="8229600" cy="3635187"/>
          </a:xfrm>
        </p:spPr>
        <p:txBody>
          <a:bodyPr/>
          <a:lstStyle/>
          <a:p>
            <a:r>
              <a:rPr lang="en-US" dirty="0"/>
              <a:t>Centrally Managed Application Access.</a:t>
            </a:r>
          </a:p>
          <a:p>
            <a:pPr lvl="1"/>
            <a:r>
              <a:rPr lang="en-US" dirty="0"/>
              <a:t>27 Applications – Security managed by the IT Application Security Office – By Role</a:t>
            </a:r>
          </a:p>
          <a:p>
            <a:pPr lvl="1"/>
            <a:r>
              <a:rPr lang="en-US" dirty="0"/>
              <a:t>Automated process to remove access in the event of:</a:t>
            </a:r>
          </a:p>
          <a:p>
            <a:pPr lvl="2"/>
            <a:r>
              <a:rPr lang="en-US" dirty="0"/>
              <a:t>Change in department</a:t>
            </a:r>
          </a:p>
          <a:p>
            <a:pPr lvl="2"/>
            <a:r>
              <a:rPr lang="en-US" dirty="0"/>
              <a:t>Change in employment status</a:t>
            </a:r>
          </a:p>
          <a:p>
            <a:pPr lvl="1"/>
            <a:r>
              <a:rPr lang="en-US" dirty="0"/>
              <a:t>Annual audit to determine if access is still required</a:t>
            </a:r>
          </a:p>
          <a:p>
            <a:endParaRPr lang="en-US" dirty="0"/>
          </a:p>
        </p:txBody>
      </p:sp>
    </p:spTree>
    <p:extLst>
      <p:ext uri="{BB962C8B-B14F-4D97-AF65-F5344CB8AC3E}">
        <p14:creationId xmlns:p14="http://schemas.microsoft.com/office/powerpoint/2010/main" val="175846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UWIT Employees</a:t>
            </a:r>
          </a:p>
        </p:txBody>
      </p:sp>
      <p:sp>
        <p:nvSpPr>
          <p:cNvPr id="7" name="Content Placeholder 6"/>
          <p:cNvSpPr>
            <a:spLocks noGrp="1"/>
          </p:cNvSpPr>
          <p:nvPr>
            <p:ph idx="1"/>
          </p:nvPr>
        </p:nvSpPr>
        <p:spPr>
          <a:xfrm>
            <a:off x="457200" y="1600201"/>
            <a:ext cx="8229600" cy="2559050"/>
          </a:xfrm>
        </p:spPr>
        <p:txBody>
          <a:bodyPr/>
          <a:lstStyle/>
          <a:p>
            <a:r>
              <a:rPr lang="en-US" sz="2400" dirty="0"/>
              <a:t>IT employees only have access to systems and applications that are in their direct areas of responsibility.</a:t>
            </a:r>
          </a:p>
          <a:p>
            <a:r>
              <a:rPr lang="en-US" sz="2400" dirty="0"/>
              <a:t>IT employees sign a Confidentiality Agreement that recognizes the responsibilities and obligations placed upon them in order to fulfill the Division’s mission to provide high performance computing and networking, technical support for systems and applications, computer support and training, and telecommunications services.  </a:t>
            </a:r>
            <a:r>
              <a:rPr lang="en-US" sz="2400" dirty="0">
                <a:hlinkClick r:id="rId3"/>
              </a:rPr>
              <a:t>UWIT Confidentiality Agreement</a:t>
            </a:r>
            <a:endParaRPr lang="en-US" sz="2400" dirty="0"/>
          </a:p>
        </p:txBody>
      </p:sp>
    </p:spTree>
    <p:extLst>
      <p:ext uri="{BB962C8B-B14F-4D97-AF65-F5344CB8AC3E}">
        <p14:creationId xmlns:p14="http://schemas.microsoft.com/office/powerpoint/2010/main" val="50346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737D6-B7DD-BC48-A173-12D64504D43F}"/>
              </a:ext>
            </a:extLst>
          </p:cNvPr>
          <p:cNvSpPr>
            <a:spLocks noGrp="1"/>
          </p:cNvSpPr>
          <p:nvPr>
            <p:ph type="title"/>
          </p:nvPr>
        </p:nvSpPr>
        <p:spPr/>
        <p:txBody>
          <a:bodyPr/>
          <a:lstStyle/>
          <a:p>
            <a:r>
              <a:rPr lang="en-US" dirty="0"/>
              <a:t>Two Factor (2F) Authentication</a:t>
            </a:r>
          </a:p>
        </p:txBody>
      </p:sp>
      <p:sp>
        <p:nvSpPr>
          <p:cNvPr id="3" name="Content Placeholder 2">
            <a:extLst>
              <a:ext uri="{FF2B5EF4-FFF2-40B4-BE49-F238E27FC236}">
                <a16:creationId xmlns:a16="http://schemas.microsoft.com/office/drawing/2014/main" id="{48B16F68-40D3-1649-8722-D33932C3B021}"/>
              </a:ext>
            </a:extLst>
          </p:cNvPr>
          <p:cNvSpPr>
            <a:spLocks noGrp="1"/>
          </p:cNvSpPr>
          <p:nvPr>
            <p:ph idx="1"/>
          </p:nvPr>
        </p:nvSpPr>
        <p:spPr/>
        <p:txBody>
          <a:bodyPr/>
          <a:lstStyle/>
          <a:p>
            <a:pPr marL="0" indent="0">
              <a:buNone/>
            </a:pPr>
            <a:endParaRPr lang="en-US" dirty="0"/>
          </a:p>
        </p:txBody>
      </p:sp>
      <p:pic>
        <p:nvPicPr>
          <p:cNvPr id="5" name="Picture 4">
            <a:extLst>
              <a:ext uri="{FF2B5EF4-FFF2-40B4-BE49-F238E27FC236}">
                <a16:creationId xmlns:a16="http://schemas.microsoft.com/office/drawing/2014/main" id="{9B9CDB2F-7C8C-3F42-9AAD-2038CBF93E92}"/>
              </a:ext>
            </a:extLst>
          </p:cNvPr>
          <p:cNvPicPr>
            <a:picLocks noChangeAspect="1"/>
          </p:cNvPicPr>
          <p:nvPr/>
        </p:nvPicPr>
        <p:blipFill>
          <a:blip r:embed="rId3"/>
          <a:stretch>
            <a:fillRect/>
          </a:stretch>
        </p:blipFill>
        <p:spPr>
          <a:xfrm>
            <a:off x="1028710" y="1090871"/>
            <a:ext cx="6820877" cy="4972472"/>
          </a:xfrm>
          <a:prstGeom prst="rect">
            <a:avLst/>
          </a:prstGeom>
        </p:spPr>
      </p:pic>
    </p:spTree>
    <p:extLst>
      <p:ext uri="{BB962C8B-B14F-4D97-AF65-F5344CB8AC3E}">
        <p14:creationId xmlns:p14="http://schemas.microsoft.com/office/powerpoint/2010/main" val="3969794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532897"/>
          </a:xfrm>
        </p:spPr>
        <p:txBody>
          <a:bodyPr>
            <a:noAutofit/>
          </a:bodyPr>
          <a:lstStyle/>
          <a:p>
            <a:r>
              <a:rPr lang="en-US" b="1" dirty="0"/>
              <a:t>What is two-factor authentication?</a:t>
            </a:r>
          </a:p>
        </p:txBody>
      </p:sp>
      <p:sp>
        <p:nvSpPr>
          <p:cNvPr id="3" name="Content Placeholder 2"/>
          <p:cNvSpPr>
            <a:spLocks noGrp="1"/>
          </p:cNvSpPr>
          <p:nvPr>
            <p:ph idx="1"/>
          </p:nvPr>
        </p:nvSpPr>
        <p:spPr>
          <a:xfrm>
            <a:off x="628651" y="2125266"/>
            <a:ext cx="7886700" cy="2189559"/>
          </a:xfrm>
        </p:spPr>
        <p:txBody>
          <a:bodyPr>
            <a:normAutofit fontScale="55000" lnSpcReduction="20000"/>
          </a:bodyPr>
          <a:lstStyle/>
          <a:p>
            <a:r>
              <a:rPr lang="en-US" sz="3800" u="sng" dirty="0"/>
              <a:t>Two-factor authentication</a:t>
            </a:r>
            <a:r>
              <a:rPr lang="en-US" sz="3800" dirty="0"/>
              <a:t> is a log-in method that adds a second layer of log-in security, keeping your account secure </a:t>
            </a:r>
            <a:r>
              <a:rPr lang="en-US" sz="3800" i="1" dirty="0"/>
              <a:t>even if your password (first-layer) is compromised</a:t>
            </a:r>
            <a:r>
              <a:rPr lang="en-US" sz="3800" dirty="0"/>
              <a:t>. </a:t>
            </a:r>
          </a:p>
          <a:p>
            <a:pPr marL="0" indent="0">
              <a:buNone/>
            </a:pPr>
            <a:endParaRPr lang="en-US" sz="3800" dirty="0"/>
          </a:p>
          <a:p>
            <a:r>
              <a:rPr lang="en-US" sz="3800" dirty="0"/>
              <a:t>At UW, the two layers are comprised of:</a:t>
            </a:r>
          </a:p>
          <a:p>
            <a:pPr lvl="1"/>
            <a:r>
              <a:rPr lang="en-US" sz="3800" dirty="0"/>
              <a:t>Something that you </a:t>
            </a:r>
            <a:r>
              <a:rPr lang="en-US" sz="3800" b="1" dirty="0">
                <a:ln w="3175">
                  <a:noFill/>
                </a:ln>
              </a:rPr>
              <a:t>know</a:t>
            </a:r>
            <a:r>
              <a:rPr lang="en-US" sz="3800" dirty="0"/>
              <a:t> (your password)</a:t>
            </a:r>
          </a:p>
          <a:p>
            <a:pPr lvl="1"/>
            <a:r>
              <a:rPr lang="en-US" sz="3800" dirty="0"/>
              <a:t>Something that you </a:t>
            </a:r>
            <a:r>
              <a:rPr lang="en-US" sz="3800" b="1" dirty="0">
                <a:ln w="3175">
                  <a:noFill/>
                </a:ln>
              </a:rPr>
              <a:t>have</a:t>
            </a:r>
            <a:r>
              <a:rPr lang="en-US" sz="3800" dirty="0"/>
              <a:t> (such as a mobile phone or token)</a:t>
            </a:r>
          </a:p>
          <a:p>
            <a:pPr lvl="1"/>
            <a:endParaRPr lang="en-US" dirty="0"/>
          </a:p>
          <a:p>
            <a:pPr lvl="1"/>
            <a:endParaRPr lang="en-US" dirty="0"/>
          </a:p>
        </p:txBody>
      </p:sp>
      <p:graphicFrame>
        <p:nvGraphicFramePr>
          <p:cNvPr id="4" name="Diagram 3"/>
          <p:cNvGraphicFramePr/>
          <p:nvPr>
            <p:extLst/>
          </p:nvPr>
        </p:nvGraphicFramePr>
        <p:xfrm>
          <a:off x="1844278" y="4107656"/>
          <a:ext cx="5455444" cy="1835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4294967295"/>
          </p:nvPr>
        </p:nvSpPr>
        <p:spPr/>
        <p:txBody>
          <a:bodyPr/>
          <a:lstStyle/>
          <a:p>
            <a:endParaRPr lang="en-US" dirty="0"/>
          </a:p>
        </p:txBody>
      </p:sp>
    </p:spTree>
    <p:extLst>
      <p:ext uri="{BB962C8B-B14F-4D97-AF65-F5344CB8AC3E}">
        <p14:creationId xmlns:p14="http://schemas.microsoft.com/office/powerpoint/2010/main" val="1514279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cyber security">
            <a:extLst>
              <a:ext uri="{FF2B5EF4-FFF2-40B4-BE49-F238E27FC236}">
                <a16:creationId xmlns:a16="http://schemas.microsoft.com/office/drawing/2014/main" id="{1C299228-2759-4D7B-B875-FD1A5BC51A4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3740062" y="0"/>
            <a:ext cx="13579266" cy="6858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0329D24-D5AC-46F4-A783-7738067A2CD2}"/>
              </a:ext>
            </a:extLst>
          </p:cNvPr>
          <p:cNvSpPr/>
          <p:nvPr/>
        </p:nvSpPr>
        <p:spPr>
          <a:xfrm>
            <a:off x="207472" y="418037"/>
            <a:ext cx="8729056" cy="769441"/>
          </a:xfrm>
          <a:prstGeom prst="rect">
            <a:avLst/>
          </a:prstGeom>
          <a:noFill/>
        </p:spPr>
        <p:txBody>
          <a:bodyPr wrap="none" lIns="91440" tIns="45720" rIns="91440" bIns="45720">
            <a:spAutoFit/>
          </a:bodyPr>
          <a:lstStyle/>
          <a:p>
            <a:pPr algn="ctr"/>
            <a:r>
              <a:rPr lang="en-US" sz="4400" b="1" cap="none" spc="0" dirty="0">
                <a:ln w="6600">
                  <a:solidFill>
                    <a:schemeClr val="accent2"/>
                  </a:solidFill>
                  <a:prstDash val="solid"/>
                </a:ln>
                <a:solidFill>
                  <a:srgbClr val="FFFFFF"/>
                </a:solidFill>
                <a:effectLst>
                  <a:outerShdw dist="38100" dir="2700000" algn="tl" rotWithShape="0">
                    <a:schemeClr val="accent2"/>
                  </a:outerShdw>
                </a:effectLst>
              </a:rPr>
              <a:t>Cybersecurity = Information Security</a:t>
            </a:r>
          </a:p>
        </p:txBody>
      </p:sp>
      <p:sp>
        <p:nvSpPr>
          <p:cNvPr id="5" name="Rectangle 4">
            <a:extLst>
              <a:ext uri="{FF2B5EF4-FFF2-40B4-BE49-F238E27FC236}">
                <a16:creationId xmlns:a16="http://schemas.microsoft.com/office/drawing/2014/main" id="{6D9F3EA7-1B82-403E-AE39-DC5C7F5674C8}"/>
              </a:ext>
            </a:extLst>
          </p:cNvPr>
          <p:cNvSpPr/>
          <p:nvPr/>
        </p:nvSpPr>
        <p:spPr>
          <a:xfrm>
            <a:off x="533233" y="5208856"/>
            <a:ext cx="8077531" cy="769441"/>
          </a:xfrm>
          <a:prstGeom prst="rect">
            <a:avLst/>
          </a:prstGeom>
          <a:noFill/>
        </p:spPr>
        <p:txBody>
          <a:bodyPr wrap="none" lIns="91440" tIns="45720" rIns="91440" bIns="45720">
            <a:spAutoFit/>
          </a:bodyPr>
          <a:lstStyle/>
          <a:p>
            <a:pPr algn="ctr"/>
            <a:r>
              <a:rPr lang="en-US" sz="4400" b="1" cap="none" spc="0" dirty="0">
                <a:ln w="6600">
                  <a:solidFill>
                    <a:schemeClr val="accent2"/>
                  </a:solidFill>
                  <a:prstDash val="solid"/>
                </a:ln>
                <a:solidFill>
                  <a:srgbClr val="FFFFFF"/>
                </a:solidFill>
                <a:effectLst>
                  <a:outerShdw dist="38100" dir="2700000" algn="tl" rotWithShape="0">
                    <a:schemeClr val="accent2"/>
                  </a:outerShdw>
                </a:effectLst>
              </a:rPr>
              <a:t>Used to Protect Systems and Data</a:t>
            </a:r>
          </a:p>
        </p:txBody>
      </p:sp>
      <p:sp>
        <p:nvSpPr>
          <p:cNvPr id="6" name="Rectangle 5">
            <a:extLst>
              <a:ext uri="{FF2B5EF4-FFF2-40B4-BE49-F238E27FC236}">
                <a16:creationId xmlns:a16="http://schemas.microsoft.com/office/drawing/2014/main" id="{04A435A6-3E42-4502-B09F-24D3AC6FF542}"/>
              </a:ext>
            </a:extLst>
          </p:cNvPr>
          <p:cNvSpPr/>
          <p:nvPr/>
        </p:nvSpPr>
        <p:spPr>
          <a:xfrm>
            <a:off x="601551" y="2003477"/>
            <a:ext cx="3547446" cy="2308324"/>
          </a:xfrm>
          <a:prstGeom prst="rect">
            <a:avLst/>
          </a:prstGeom>
          <a:noFill/>
        </p:spPr>
        <p:txBody>
          <a:bodyPr wrap="none" lIns="91440" tIns="45720" rIns="91440" bIns="45720">
            <a:spAutoFit/>
          </a:bodyPr>
          <a:lstStyle/>
          <a:p>
            <a:pPr marL="285750" indent="-285750">
              <a:buFont typeface="Wingdings" panose="05000000000000000000" pitchFamily="2" charset="2"/>
              <a:buChar char="Ø"/>
            </a:pPr>
            <a:r>
              <a:rPr lang="en-US" sz="4800" b="1" cap="none" spc="0" dirty="0">
                <a:ln w="6600">
                  <a:solidFill>
                    <a:schemeClr val="accent2"/>
                  </a:solidFill>
                  <a:prstDash val="solid"/>
                </a:ln>
                <a:solidFill>
                  <a:srgbClr val="FFFFFF"/>
                </a:solidFill>
                <a:effectLst>
                  <a:outerShdw dist="38100" dir="2700000" algn="tl" rotWithShape="0">
                    <a:schemeClr val="accent2"/>
                  </a:outerShdw>
                </a:effectLst>
              </a:rPr>
              <a:t>People</a:t>
            </a:r>
          </a:p>
          <a:p>
            <a:pPr marL="285750" indent="-285750">
              <a:buFont typeface="Wingdings" panose="05000000000000000000" pitchFamily="2" charset="2"/>
              <a:buChar char="Ø"/>
            </a:pPr>
            <a:r>
              <a:rPr lang="en-US" sz="4800" b="1" cap="none" spc="0" dirty="0">
                <a:ln w="6600">
                  <a:solidFill>
                    <a:schemeClr val="accent2"/>
                  </a:solidFill>
                  <a:prstDash val="solid"/>
                </a:ln>
                <a:solidFill>
                  <a:srgbClr val="FFFFFF"/>
                </a:solidFill>
                <a:effectLst>
                  <a:outerShdw dist="38100" dir="2700000" algn="tl" rotWithShape="0">
                    <a:schemeClr val="accent2"/>
                  </a:outerShdw>
                </a:effectLst>
              </a:rPr>
              <a:t>Processes</a:t>
            </a:r>
          </a:p>
          <a:p>
            <a:pPr marL="285750" indent="-285750">
              <a:buFont typeface="Wingdings" panose="05000000000000000000" pitchFamily="2" charset="2"/>
              <a:buChar char="Ø"/>
            </a:pPr>
            <a:r>
              <a:rPr lang="en-US" sz="4800" b="1" cap="none" spc="0" dirty="0">
                <a:ln w="6600">
                  <a:solidFill>
                    <a:schemeClr val="accent2"/>
                  </a:solidFill>
                  <a:prstDash val="solid"/>
                </a:ln>
                <a:solidFill>
                  <a:srgbClr val="FFFFFF"/>
                </a:solidFill>
                <a:effectLst>
                  <a:outerShdw dist="38100" dir="2700000" algn="tl" rotWithShape="0">
                    <a:schemeClr val="accent2"/>
                  </a:outerShdw>
                </a:effectLst>
              </a:rPr>
              <a:t>Technology</a:t>
            </a:r>
          </a:p>
        </p:txBody>
      </p:sp>
    </p:spTree>
    <p:extLst>
      <p:ext uri="{BB962C8B-B14F-4D97-AF65-F5344CB8AC3E}">
        <p14:creationId xmlns:p14="http://schemas.microsoft.com/office/powerpoint/2010/main" val="1102834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5F4F-1A22-4710-BF5F-D0722A3448C4}"/>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0AA8391-D9E4-4FF4-93C1-A470176F0E5A}"/>
              </a:ext>
            </a:extLst>
          </p:cNvPr>
          <p:cNvPicPr>
            <a:picLocks noGrp="1" noChangeAspect="1"/>
          </p:cNvPicPr>
          <p:nvPr>
            <p:ph idx="1"/>
          </p:nvPr>
        </p:nvPicPr>
        <p:blipFill>
          <a:blip r:embed="rId3"/>
          <a:stretch>
            <a:fillRect/>
          </a:stretch>
        </p:blipFill>
        <p:spPr>
          <a:xfrm>
            <a:off x="252550" y="0"/>
            <a:ext cx="8735966" cy="6858000"/>
          </a:xfrm>
          <a:prstGeom prst="rect">
            <a:avLst/>
          </a:prstGeom>
        </p:spPr>
      </p:pic>
    </p:spTree>
    <p:extLst>
      <p:ext uri="{BB962C8B-B14F-4D97-AF65-F5344CB8AC3E}">
        <p14:creationId xmlns:p14="http://schemas.microsoft.com/office/powerpoint/2010/main" val="1852030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Desktop Standardization</a:t>
            </a:r>
          </a:p>
        </p:txBody>
      </p:sp>
      <p:sp>
        <p:nvSpPr>
          <p:cNvPr id="7" name="Content Placeholder 6"/>
          <p:cNvSpPr>
            <a:spLocks noGrp="1"/>
          </p:cNvSpPr>
          <p:nvPr>
            <p:ph idx="1"/>
          </p:nvPr>
        </p:nvSpPr>
        <p:spPr>
          <a:xfrm>
            <a:off x="457200" y="1417638"/>
            <a:ext cx="8229600" cy="2559050"/>
          </a:xfrm>
        </p:spPr>
        <p:txBody>
          <a:bodyPr/>
          <a:lstStyle/>
          <a:p>
            <a:r>
              <a:rPr lang="en-US" sz="2000" dirty="0"/>
              <a:t>IT Image Center:</a:t>
            </a:r>
          </a:p>
          <a:p>
            <a:pPr lvl="1"/>
            <a:r>
              <a:rPr lang="en-US" sz="1600" dirty="0"/>
              <a:t>University computers that need their hard drive wiped, rebuilt, and any newly purchased system for desktop use.</a:t>
            </a:r>
          </a:p>
          <a:p>
            <a:pPr lvl="1"/>
            <a:r>
              <a:rPr lang="en-US" sz="1600" dirty="0"/>
              <a:t>Installs a standard desktop image (Windows 7 or Windows 10, with Office 365 current version, multiple browsers (Chrome, Firefox).  The image is the same for all machines.</a:t>
            </a:r>
          </a:p>
          <a:p>
            <a:r>
              <a:rPr lang="en-US" sz="2000" dirty="0"/>
              <a:t>Microsoft SCCM for deployment, which allows us to remove administrative privileges from machines</a:t>
            </a:r>
          </a:p>
          <a:p>
            <a:r>
              <a:rPr lang="en-US" sz="2000" dirty="0"/>
              <a:t>UWIT Software Center which has 40 software packages available for installation at the click of a button that do not require administrative privileges to install.</a:t>
            </a:r>
          </a:p>
          <a:p>
            <a:r>
              <a:rPr lang="en-US" sz="2000" dirty="0"/>
              <a:t>All computers on the UW Domain receive updates and patches as needed from UWIT.</a:t>
            </a:r>
          </a:p>
          <a:p>
            <a:endParaRPr lang="en-US" sz="2000" dirty="0"/>
          </a:p>
        </p:txBody>
      </p:sp>
    </p:spTree>
    <p:extLst>
      <p:ext uri="{BB962C8B-B14F-4D97-AF65-F5344CB8AC3E}">
        <p14:creationId xmlns:p14="http://schemas.microsoft.com/office/powerpoint/2010/main" val="34639648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Desktop Standardization</a:t>
            </a:r>
          </a:p>
        </p:txBody>
      </p:sp>
      <p:sp>
        <p:nvSpPr>
          <p:cNvPr id="7" name="Content Placeholder 6"/>
          <p:cNvSpPr>
            <a:spLocks noGrp="1"/>
          </p:cNvSpPr>
          <p:nvPr>
            <p:ph idx="1"/>
          </p:nvPr>
        </p:nvSpPr>
        <p:spPr>
          <a:xfrm>
            <a:off x="457200" y="1600201"/>
            <a:ext cx="8229600" cy="2559050"/>
          </a:xfrm>
        </p:spPr>
        <p:txBody>
          <a:bodyPr/>
          <a:lstStyle/>
          <a:p>
            <a:r>
              <a:rPr lang="en-US" sz="2000" dirty="0"/>
              <a:t>Our customers can still install software that is needed for University required work, but cannot install software downloaded from third party, or potentially malicious webpages without contacting UWIT.  </a:t>
            </a:r>
          </a:p>
          <a:p>
            <a:r>
              <a:rPr lang="en-US" sz="2000" dirty="0"/>
              <a:t>By having a standardized image for desktops and laptops, and minimizing the use of administrative privileges our systems that are on our network are more secure and easier to support.  If a machine is infected, it can quickly be rebuilt and restored to working production.</a:t>
            </a:r>
          </a:p>
          <a:p>
            <a:r>
              <a:rPr lang="en-US" sz="2000" dirty="0"/>
              <a:t>All machines on the UW Domain receive updates and patches as needed from UWIT.</a:t>
            </a:r>
          </a:p>
        </p:txBody>
      </p:sp>
    </p:spTree>
    <p:extLst>
      <p:ext uri="{BB962C8B-B14F-4D97-AF65-F5344CB8AC3E}">
        <p14:creationId xmlns:p14="http://schemas.microsoft.com/office/powerpoint/2010/main" val="38018713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41C6CF-2851-415A-A83D-A7A18E8153CE}"/>
              </a:ext>
            </a:extLst>
          </p:cNvPr>
          <p:cNvPicPr>
            <a:picLocks noChangeAspect="1"/>
          </p:cNvPicPr>
          <p:nvPr/>
        </p:nvPicPr>
        <p:blipFill>
          <a:blip r:embed="rId2"/>
          <a:stretch>
            <a:fillRect/>
          </a:stretch>
        </p:blipFill>
        <p:spPr>
          <a:xfrm>
            <a:off x="1714500" y="1581150"/>
            <a:ext cx="5715000" cy="3695700"/>
          </a:xfrm>
          <a:prstGeom prst="rect">
            <a:avLst/>
          </a:prstGeom>
        </p:spPr>
      </p:pic>
      <p:sp>
        <p:nvSpPr>
          <p:cNvPr id="3" name="Title 5">
            <a:extLst>
              <a:ext uri="{FF2B5EF4-FFF2-40B4-BE49-F238E27FC236}">
                <a16:creationId xmlns:a16="http://schemas.microsoft.com/office/drawing/2014/main" id="{594FDBF5-49C6-4287-B5EA-579301D920B9}"/>
              </a:ext>
            </a:extLst>
          </p:cNvPr>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Patching (“Updates”)</a:t>
            </a:r>
            <a:br>
              <a:rPr lang="en-US" dirty="0"/>
            </a:br>
            <a:endParaRPr lang="en-US" sz="3000" dirty="0"/>
          </a:p>
        </p:txBody>
      </p:sp>
    </p:spTree>
    <p:extLst>
      <p:ext uri="{BB962C8B-B14F-4D97-AF65-F5344CB8AC3E}">
        <p14:creationId xmlns:p14="http://schemas.microsoft.com/office/powerpoint/2010/main" val="2798932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Patching</a:t>
            </a:r>
            <a:br>
              <a:rPr lang="en-US" dirty="0"/>
            </a:br>
            <a:endParaRPr lang="en-US" sz="3000" dirty="0"/>
          </a:p>
        </p:txBody>
      </p:sp>
      <p:sp>
        <p:nvSpPr>
          <p:cNvPr id="11" name="Text Placeholder 10"/>
          <p:cNvSpPr>
            <a:spLocks noGrp="1"/>
          </p:cNvSpPr>
          <p:nvPr>
            <p:ph type="body" idx="1"/>
          </p:nvPr>
        </p:nvSpPr>
        <p:spPr>
          <a:xfrm>
            <a:off x="1208162" y="1223329"/>
            <a:ext cx="6978770" cy="639762"/>
          </a:xfrm>
        </p:spPr>
        <p:txBody>
          <a:bodyPr/>
          <a:lstStyle/>
          <a:p>
            <a:pPr algn="ctr"/>
            <a:r>
              <a:rPr lang="en-US" u="sng" dirty="0"/>
              <a:t>Servers, Databases, Workstations</a:t>
            </a:r>
          </a:p>
        </p:txBody>
      </p:sp>
      <p:sp>
        <p:nvSpPr>
          <p:cNvPr id="12" name="Content Placeholder 11"/>
          <p:cNvSpPr>
            <a:spLocks noGrp="1"/>
          </p:cNvSpPr>
          <p:nvPr>
            <p:ph sz="half" idx="2"/>
          </p:nvPr>
        </p:nvSpPr>
        <p:spPr>
          <a:xfrm>
            <a:off x="2036764" y="2096004"/>
            <a:ext cx="5855379" cy="3951288"/>
          </a:xfrm>
        </p:spPr>
        <p:txBody>
          <a:bodyPr/>
          <a:lstStyle/>
          <a:p>
            <a:r>
              <a:rPr lang="en-US" sz="2300" dirty="0"/>
              <a:t>Monthly Patching during Systems Time.</a:t>
            </a:r>
          </a:p>
          <a:p>
            <a:r>
              <a:rPr lang="en-US" sz="2300" dirty="0"/>
              <a:t>Development Systems 1</a:t>
            </a:r>
            <a:r>
              <a:rPr lang="en-US" sz="2300" baseline="30000" dirty="0"/>
              <a:t>st</a:t>
            </a:r>
            <a:r>
              <a:rPr lang="en-US" sz="2300" dirty="0"/>
              <a:t> then Production</a:t>
            </a:r>
          </a:p>
          <a:p>
            <a:r>
              <a:rPr lang="en-US" sz="2300" dirty="0"/>
              <a:t>Security and Bug-Fix Releases.</a:t>
            </a:r>
          </a:p>
          <a:p>
            <a:r>
              <a:rPr lang="en-US" sz="2300" dirty="0"/>
              <a:t>Emergency Patching – Zero Day</a:t>
            </a:r>
          </a:p>
          <a:p>
            <a:endParaRPr lang="en-US" sz="2300" dirty="0"/>
          </a:p>
        </p:txBody>
      </p:sp>
      <p:sp>
        <p:nvSpPr>
          <p:cNvPr id="4" name="Content Placeholder 6"/>
          <p:cNvSpPr txBox="1">
            <a:spLocks/>
          </p:cNvSpPr>
          <p:nvPr/>
        </p:nvSpPr>
        <p:spPr>
          <a:xfrm>
            <a:off x="373380" y="4358641"/>
            <a:ext cx="8229600" cy="1516379"/>
          </a:xfrm>
          <a:prstGeom prst="rect">
            <a:avLst/>
          </a:prstGeom>
        </p:spPr>
        <p:txBody>
          <a:bodyPr numCol="1"/>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sz="2000" dirty="0"/>
          </a:p>
        </p:txBody>
      </p:sp>
    </p:spTree>
    <p:extLst>
      <p:ext uri="{BB962C8B-B14F-4D97-AF65-F5344CB8AC3E}">
        <p14:creationId xmlns:p14="http://schemas.microsoft.com/office/powerpoint/2010/main" val="147421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Antivirus</a:t>
            </a:r>
          </a:p>
        </p:txBody>
      </p:sp>
      <p:sp>
        <p:nvSpPr>
          <p:cNvPr id="7" name="Content Placeholder 6"/>
          <p:cNvSpPr>
            <a:spLocks noGrp="1"/>
          </p:cNvSpPr>
          <p:nvPr>
            <p:ph idx="1"/>
          </p:nvPr>
        </p:nvSpPr>
        <p:spPr>
          <a:xfrm>
            <a:off x="457200" y="1600201"/>
            <a:ext cx="8229600" cy="2780748"/>
          </a:xfrm>
        </p:spPr>
        <p:txBody>
          <a:bodyPr/>
          <a:lstStyle/>
          <a:p>
            <a:r>
              <a:rPr lang="en-US" sz="2400" dirty="0"/>
              <a:t>Antivirus is software to detect, prevent, and remove malicious software. </a:t>
            </a:r>
          </a:p>
          <a:p>
            <a:r>
              <a:rPr lang="en-US" sz="2400" dirty="0"/>
              <a:t>IT supports a mix of Webroot SecureAnywhere and Windows Defender software.</a:t>
            </a:r>
          </a:p>
          <a:p>
            <a:r>
              <a:rPr lang="en-US" sz="2400" dirty="0"/>
              <a:t>Our Antivirus software protected University computers from over 1,300 malicious programs during the past year.  </a:t>
            </a:r>
          </a:p>
        </p:txBody>
      </p:sp>
      <p:pic>
        <p:nvPicPr>
          <p:cNvPr id="3" name="Picture 2"/>
          <p:cNvPicPr>
            <a:picLocks noChangeAspect="1"/>
          </p:cNvPicPr>
          <p:nvPr/>
        </p:nvPicPr>
        <p:blipFill>
          <a:blip r:embed="rId3"/>
          <a:stretch>
            <a:fillRect/>
          </a:stretch>
        </p:blipFill>
        <p:spPr>
          <a:xfrm>
            <a:off x="0" y="3959257"/>
            <a:ext cx="9144000" cy="1978117"/>
          </a:xfrm>
          <a:prstGeom prst="rect">
            <a:avLst/>
          </a:prstGeom>
        </p:spPr>
      </p:pic>
    </p:spTree>
    <p:extLst>
      <p:ext uri="{BB962C8B-B14F-4D97-AF65-F5344CB8AC3E}">
        <p14:creationId xmlns:p14="http://schemas.microsoft.com/office/powerpoint/2010/main" val="21587583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Condo HPC</a:t>
            </a:r>
          </a:p>
        </p:txBody>
      </p:sp>
      <p:sp>
        <p:nvSpPr>
          <p:cNvPr id="4" name="Rectangle 3"/>
          <p:cNvSpPr/>
          <p:nvPr/>
        </p:nvSpPr>
        <p:spPr>
          <a:xfrm>
            <a:off x="223284" y="1201523"/>
            <a:ext cx="3795823" cy="1815882"/>
          </a:xfrm>
          <a:prstGeom prst="rect">
            <a:avLst/>
          </a:prstGeom>
          <a:ln>
            <a:solidFill>
              <a:schemeClr val="tx1"/>
            </a:solidFill>
          </a:ln>
        </p:spPr>
        <p:txBody>
          <a:bodyPr wrap="square">
            <a:spAutoFit/>
          </a:bodyPr>
          <a:lstStyle/>
          <a:p>
            <a:pPr algn="ctr"/>
            <a:r>
              <a:rPr lang="en-US" sz="2800" b="1" dirty="0"/>
              <a:t>HPC Resources</a:t>
            </a:r>
          </a:p>
          <a:p>
            <a:pPr algn="ctr"/>
            <a:r>
              <a:rPr lang="en-US" sz="1600" dirty="0"/>
              <a:t>Condo – Mount Moran / Teton ~ 500 Servers (Red Hat Enterprise Linux)</a:t>
            </a:r>
          </a:p>
          <a:p>
            <a:pPr algn="ctr"/>
            <a:r>
              <a:rPr lang="en-US" sz="1600" dirty="0"/>
              <a:t>Loren HPC – 75 Servers (CentOS Linux)</a:t>
            </a:r>
          </a:p>
          <a:p>
            <a:pPr algn="ctr"/>
            <a:r>
              <a:rPr lang="en-US" sz="1600" dirty="0"/>
              <a:t>EORI – 12 Servers (Red Hat Enterprise Linux)</a:t>
            </a:r>
          </a:p>
        </p:txBody>
      </p:sp>
      <p:sp>
        <p:nvSpPr>
          <p:cNvPr id="7" name="Rectangle 6"/>
          <p:cNvSpPr/>
          <p:nvPr/>
        </p:nvSpPr>
        <p:spPr>
          <a:xfrm>
            <a:off x="223284" y="3313348"/>
            <a:ext cx="3795823" cy="1261884"/>
          </a:xfrm>
          <a:prstGeom prst="rect">
            <a:avLst/>
          </a:prstGeom>
          <a:ln>
            <a:solidFill>
              <a:schemeClr val="tx1"/>
            </a:solidFill>
          </a:ln>
        </p:spPr>
        <p:txBody>
          <a:bodyPr wrap="square">
            <a:spAutoFit/>
          </a:bodyPr>
          <a:lstStyle/>
          <a:p>
            <a:pPr algn="ctr"/>
            <a:r>
              <a:rPr lang="en-US" sz="2800" b="1" dirty="0"/>
              <a:t>Patching &amp; Updates</a:t>
            </a:r>
          </a:p>
          <a:p>
            <a:r>
              <a:rPr lang="en-US" sz="1600" dirty="0"/>
              <a:t>Nightly updates check on public facing equipment.</a:t>
            </a:r>
          </a:p>
          <a:p>
            <a:r>
              <a:rPr lang="en-US" sz="1600" dirty="0"/>
              <a:t>Orchestrated systems upgrades bi-annually</a:t>
            </a:r>
          </a:p>
        </p:txBody>
      </p:sp>
      <p:sp>
        <p:nvSpPr>
          <p:cNvPr id="8" name="Rectangle 7"/>
          <p:cNvSpPr/>
          <p:nvPr/>
        </p:nvSpPr>
        <p:spPr>
          <a:xfrm>
            <a:off x="223284" y="4857459"/>
            <a:ext cx="3795823" cy="1600438"/>
          </a:xfrm>
          <a:prstGeom prst="rect">
            <a:avLst/>
          </a:prstGeom>
          <a:solidFill>
            <a:schemeClr val="bg1"/>
          </a:solidFill>
          <a:ln>
            <a:solidFill>
              <a:schemeClr val="tx1"/>
            </a:solidFill>
          </a:ln>
        </p:spPr>
        <p:txBody>
          <a:bodyPr wrap="square">
            <a:spAutoFit/>
          </a:bodyPr>
          <a:lstStyle/>
          <a:p>
            <a:pPr algn="ctr"/>
            <a:r>
              <a:rPr lang="en-US" sz="2800" b="1" dirty="0"/>
              <a:t>Network Based Security</a:t>
            </a:r>
          </a:p>
          <a:p>
            <a:pPr marL="285750" indent="-285750">
              <a:buFont typeface="Arial" panose="020B0604020202020204" pitchFamily="34" charset="0"/>
              <a:buChar char="•"/>
            </a:pPr>
            <a:r>
              <a:rPr lang="en-US" sz="1400" dirty="0"/>
              <a:t>Campus &amp; Server Firewalls </a:t>
            </a:r>
            <a:r>
              <a:rPr lang="en-US" sz="1400" dirty="0">
                <a:sym typeface="Wingdings" pitchFamily="2" charset="2"/>
              </a:rPr>
              <a:t> Desired connections only</a:t>
            </a:r>
            <a:endParaRPr lang="en-US" sz="1400" dirty="0"/>
          </a:p>
          <a:p>
            <a:pPr marL="285750" indent="-285750">
              <a:buFont typeface="Arial" panose="020B0604020202020204" pitchFamily="34" charset="0"/>
              <a:buChar char="•"/>
            </a:pPr>
            <a:r>
              <a:rPr lang="en-US" sz="1400" dirty="0"/>
              <a:t>Restricted Network Services </a:t>
            </a:r>
            <a:r>
              <a:rPr lang="en-US" sz="1400" dirty="0">
                <a:sym typeface="Wingdings" pitchFamily="2" charset="2"/>
              </a:rPr>
              <a:t> Don’t respond to undesired services</a:t>
            </a:r>
          </a:p>
          <a:p>
            <a:pPr marL="285750" indent="-285750">
              <a:buFont typeface="Arial" panose="020B0604020202020204" pitchFamily="34" charset="0"/>
              <a:buChar char="•"/>
            </a:pPr>
            <a:r>
              <a:rPr lang="en-US" sz="1400" dirty="0">
                <a:sym typeface="Wingdings" pitchFamily="2" charset="2"/>
              </a:rPr>
              <a:t>Automated blocks on multiple failed logins</a:t>
            </a:r>
          </a:p>
        </p:txBody>
      </p:sp>
      <p:sp>
        <p:nvSpPr>
          <p:cNvPr id="9" name="Rectangle 8"/>
          <p:cNvSpPr/>
          <p:nvPr/>
        </p:nvSpPr>
        <p:spPr>
          <a:xfrm>
            <a:off x="4742120" y="1201523"/>
            <a:ext cx="4013791" cy="2277547"/>
          </a:xfrm>
          <a:prstGeom prst="rect">
            <a:avLst/>
          </a:prstGeom>
          <a:ln>
            <a:solidFill>
              <a:schemeClr val="tx1"/>
            </a:solidFill>
          </a:ln>
        </p:spPr>
        <p:txBody>
          <a:bodyPr wrap="square">
            <a:spAutoFit/>
          </a:bodyPr>
          <a:lstStyle/>
          <a:p>
            <a:pPr algn="ctr"/>
            <a:r>
              <a:rPr lang="en-US" sz="2800" b="1" dirty="0"/>
              <a:t>Access</a:t>
            </a:r>
          </a:p>
          <a:p>
            <a:pPr marL="342900" indent="-342900">
              <a:buFont typeface="Arial" panose="020B0604020202020204" pitchFamily="34" charset="0"/>
              <a:buChar char="•"/>
            </a:pPr>
            <a:r>
              <a:rPr lang="en-US" sz="1600" dirty="0"/>
              <a:t>Authentication: Two-Factor Authentication (2FA) to Campus RADIUS servers (implemented early 2016)</a:t>
            </a:r>
          </a:p>
          <a:p>
            <a:pPr marL="342900" indent="-342900">
              <a:buFont typeface="Arial" panose="020B0604020202020204" pitchFamily="34" charset="0"/>
              <a:buChar char="•"/>
            </a:pPr>
            <a:r>
              <a:rPr lang="en-US" sz="1600" dirty="0"/>
              <a:t>Authorization</a:t>
            </a:r>
          </a:p>
          <a:p>
            <a:pPr marL="742950" lvl="1" indent="-285750">
              <a:buFont typeface="Arial" panose="020B0604020202020204" pitchFamily="34" charset="0"/>
              <a:buChar char="•"/>
            </a:pPr>
            <a:r>
              <a:rPr lang="en-US" sz="1600" dirty="0"/>
              <a:t>Red Hat Identity Management</a:t>
            </a:r>
          </a:p>
          <a:p>
            <a:pPr marL="742950" lvl="1" indent="-285750">
              <a:buFont typeface="Arial" panose="020B0604020202020204" pitchFamily="34" charset="0"/>
              <a:buChar char="•"/>
            </a:pPr>
            <a:r>
              <a:rPr lang="en-US" sz="1600" dirty="0"/>
              <a:t>Host-based access controls</a:t>
            </a:r>
          </a:p>
          <a:p>
            <a:pPr marL="742950" lvl="1" indent="-285750">
              <a:buFont typeface="Arial" panose="020B0604020202020204" pitchFamily="34" charset="0"/>
              <a:buChar char="•"/>
            </a:pPr>
            <a:r>
              <a:rPr lang="en-US" sz="1600" dirty="0"/>
              <a:t>Services access controls</a:t>
            </a:r>
            <a:endParaRPr lang="en-US" dirty="0"/>
          </a:p>
        </p:txBody>
      </p:sp>
      <p:grpSp>
        <p:nvGrpSpPr>
          <p:cNvPr id="10" name="Group 9">
            <a:extLst>
              <a:ext uri="{FF2B5EF4-FFF2-40B4-BE49-F238E27FC236}">
                <a16:creationId xmlns:a16="http://schemas.microsoft.com/office/drawing/2014/main" id="{EF69DCEA-8B89-6D40-958E-9A9AE292673E}"/>
              </a:ext>
            </a:extLst>
          </p:cNvPr>
          <p:cNvGrpSpPr/>
          <p:nvPr/>
        </p:nvGrpSpPr>
        <p:grpSpPr>
          <a:xfrm>
            <a:off x="4019107" y="3761297"/>
            <a:ext cx="2870791" cy="1096162"/>
            <a:chOff x="6556928" y="2158134"/>
            <a:chExt cx="3580410" cy="1566108"/>
          </a:xfrm>
        </p:grpSpPr>
        <p:pic>
          <p:nvPicPr>
            <p:cNvPr id="11" name="Picture 10">
              <a:extLst>
                <a:ext uri="{FF2B5EF4-FFF2-40B4-BE49-F238E27FC236}">
                  <a16:creationId xmlns:a16="http://schemas.microsoft.com/office/drawing/2014/main" id="{CD9A8BFF-0610-6A45-8D11-1E84397184AA}"/>
                </a:ext>
              </a:extLst>
            </p:cNvPr>
            <p:cNvPicPr>
              <a:picLocks noChangeAspect="1"/>
            </p:cNvPicPr>
            <p:nvPr/>
          </p:nvPicPr>
          <p:blipFill>
            <a:blip r:embed="rId2"/>
            <a:stretch>
              <a:fillRect/>
            </a:stretch>
          </p:blipFill>
          <p:spPr>
            <a:xfrm>
              <a:off x="6903061" y="2158134"/>
              <a:ext cx="2888145" cy="134721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1343F567-1434-B448-9F2C-551232027278}"/>
                </a:ext>
              </a:extLst>
            </p:cNvPr>
            <p:cNvSpPr txBox="1"/>
            <p:nvPr/>
          </p:nvSpPr>
          <p:spPr>
            <a:xfrm>
              <a:off x="6556928" y="3508798"/>
              <a:ext cx="3580410" cy="215444"/>
            </a:xfrm>
            <a:prstGeom prst="rect">
              <a:avLst/>
            </a:prstGeom>
            <a:noFill/>
          </p:spPr>
          <p:txBody>
            <a:bodyPr wrap="square" rtlCol="0">
              <a:spAutoFit/>
            </a:bodyPr>
            <a:lstStyle/>
            <a:p>
              <a:pPr algn="ctr"/>
              <a:r>
                <a:rPr lang="en-US" sz="800" dirty="0">
                  <a:solidFill>
                    <a:schemeClr val="tx1">
                      <a:lumMod val="65000"/>
                      <a:lumOff val="35000"/>
                    </a:schemeClr>
                  </a:solidFill>
                </a:rPr>
                <a:t>https://cdn.pbrd.co/images/34OOR5HAW.jpg</a:t>
              </a:r>
            </a:p>
          </p:txBody>
        </p:sp>
      </p:grpSp>
      <p:grpSp>
        <p:nvGrpSpPr>
          <p:cNvPr id="13" name="Group 12">
            <a:extLst>
              <a:ext uri="{FF2B5EF4-FFF2-40B4-BE49-F238E27FC236}">
                <a16:creationId xmlns:a16="http://schemas.microsoft.com/office/drawing/2014/main" id="{CA5C920A-B4B4-1E46-BD85-040833D65285}"/>
              </a:ext>
            </a:extLst>
          </p:cNvPr>
          <p:cNvGrpSpPr/>
          <p:nvPr/>
        </p:nvGrpSpPr>
        <p:grpSpPr>
          <a:xfrm>
            <a:off x="6379535" y="4232773"/>
            <a:ext cx="2764465" cy="1620484"/>
            <a:chOff x="8371749" y="4158580"/>
            <a:chExt cx="3206692" cy="2000463"/>
          </a:xfrm>
        </p:grpSpPr>
        <p:pic>
          <p:nvPicPr>
            <p:cNvPr id="14" name="Picture 13">
              <a:extLst>
                <a:ext uri="{FF2B5EF4-FFF2-40B4-BE49-F238E27FC236}">
                  <a16:creationId xmlns:a16="http://schemas.microsoft.com/office/drawing/2014/main" id="{2FFC0DB5-2A6B-4947-8753-FFD46278889F}"/>
                </a:ext>
              </a:extLst>
            </p:cNvPr>
            <p:cNvPicPr>
              <a:picLocks noChangeAspect="1"/>
            </p:cNvPicPr>
            <p:nvPr/>
          </p:nvPicPr>
          <p:blipFill>
            <a:blip r:embed="rId3"/>
            <a:stretch>
              <a:fillRect/>
            </a:stretch>
          </p:blipFill>
          <p:spPr>
            <a:xfrm>
              <a:off x="8538004" y="4158580"/>
              <a:ext cx="2874183" cy="1785019"/>
            </a:xfrm>
            <a:prstGeom prst="ellipse">
              <a:avLst/>
            </a:prstGeom>
            <a:ln>
              <a:noFill/>
            </a:ln>
            <a:effectLst>
              <a:softEdge rad="112500"/>
            </a:effectLst>
          </p:spPr>
        </p:pic>
        <p:sp>
          <p:nvSpPr>
            <p:cNvPr id="15" name="TextBox 14">
              <a:extLst>
                <a:ext uri="{FF2B5EF4-FFF2-40B4-BE49-F238E27FC236}">
                  <a16:creationId xmlns:a16="http://schemas.microsoft.com/office/drawing/2014/main" id="{3FF6BD7E-830A-4440-977A-B2A8B6065877}"/>
                </a:ext>
              </a:extLst>
            </p:cNvPr>
            <p:cNvSpPr txBox="1"/>
            <p:nvPr/>
          </p:nvSpPr>
          <p:spPr>
            <a:xfrm>
              <a:off x="8371749" y="5943599"/>
              <a:ext cx="3206692" cy="215444"/>
            </a:xfrm>
            <a:prstGeom prst="rect">
              <a:avLst/>
            </a:prstGeom>
            <a:noFill/>
          </p:spPr>
          <p:txBody>
            <a:bodyPr wrap="square" rtlCol="0">
              <a:spAutoFit/>
            </a:bodyPr>
            <a:lstStyle/>
            <a:p>
              <a:pPr algn="ctr"/>
              <a:r>
                <a:rPr lang="en-US" sz="800" dirty="0">
                  <a:solidFill>
                    <a:schemeClr val="tx1">
                      <a:lumMod val="65000"/>
                      <a:lumOff val="35000"/>
                    </a:schemeClr>
                  </a:solidFill>
                </a:rPr>
                <a:t>http://firewall.firm.in/wp-content/uploads/2016/12/firewall.png</a:t>
              </a:r>
            </a:p>
          </p:txBody>
        </p:sp>
      </p:grpSp>
    </p:spTree>
    <p:extLst>
      <p:ext uri="{BB962C8B-B14F-4D97-AF65-F5344CB8AC3E}">
        <p14:creationId xmlns:p14="http://schemas.microsoft.com/office/powerpoint/2010/main" val="353435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Condo HPC</a:t>
            </a:r>
          </a:p>
        </p:txBody>
      </p:sp>
      <p:sp>
        <p:nvSpPr>
          <p:cNvPr id="4" name="Content Placeholder 2">
            <a:extLst>
              <a:ext uri="{FF2B5EF4-FFF2-40B4-BE49-F238E27FC236}">
                <a16:creationId xmlns:a16="http://schemas.microsoft.com/office/drawing/2014/main" id="{159613E5-9D5E-0540-8D7B-35BFF1FAF453}"/>
              </a:ext>
            </a:extLst>
          </p:cNvPr>
          <p:cNvSpPr>
            <a:spLocks noGrp="1"/>
          </p:cNvSpPr>
          <p:nvPr>
            <p:ph sz="half" idx="1"/>
          </p:nvPr>
        </p:nvSpPr>
        <p:spPr>
          <a:xfrm>
            <a:off x="317205" y="1241303"/>
            <a:ext cx="4148469" cy="1398526"/>
          </a:xfrm>
          <a:ln>
            <a:solidFill>
              <a:schemeClr val="tx1"/>
            </a:solidFill>
          </a:ln>
        </p:spPr>
        <p:txBody>
          <a:bodyPr>
            <a:normAutofit/>
          </a:bodyPr>
          <a:lstStyle/>
          <a:p>
            <a:pPr marL="0" indent="0" algn="ctr">
              <a:buNone/>
            </a:pPr>
            <a:r>
              <a:rPr lang="en-US" sz="2800" b="1" dirty="0"/>
              <a:t>User Security</a:t>
            </a:r>
          </a:p>
          <a:p>
            <a:r>
              <a:rPr lang="en-US" sz="1600" dirty="0"/>
              <a:t>No shared accounts</a:t>
            </a:r>
          </a:p>
          <a:p>
            <a:r>
              <a:rPr lang="en-US" sz="1600" dirty="0"/>
              <a:t>Warnings for attempted privilege escalation</a:t>
            </a:r>
          </a:p>
          <a:p>
            <a:pPr marL="0" indent="0">
              <a:buNone/>
            </a:pPr>
            <a:endParaRPr lang="en-US" dirty="0"/>
          </a:p>
          <a:p>
            <a:endParaRPr lang="en-US" dirty="0"/>
          </a:p>
        </p:txBody>
      </p:sp>
      <p:sp>
        <p:nvSpPr>
          <p:cNvPr id="6" name="Rectangle 5"/>
          <p:cNvSpPr/>
          <p:nvPr/>
        </p:nvSpPr>
        <p:spPr>
          <a:xfrm>
            <a:off x="4806803" y="1241303"/>
            <a:ext cx="4019992" cy="1261884"/>
          </a:xfrm>
          <a:prstGeom prst="rect">
            <a:avLst/>
          </a:prstGeom>
          <a:ln>
            <a:solidFill>
              <a:schemeClr val="tx1"/>
            </a:solidFill>
          </a:ln>
        </p:spPr>
        <p:txBody>
          <a:bodyPr wrap="square">
            <a:spAutoFit/>
          </a:bodyPr>
          <a:lstStyle/>
          <a:p>
            <a:pPr algn="ctr"/>
            <a:r>
              <a:rPr lang="en-US" sz="2800" b="1" dirty="0"/>
              <a:t>Compute Security</a:t>
            </a:r>
            <a:endParaRPr lang="en-US" sz="2800" dirty="0"/>
          </a:p>
          <a:p>
            <a:pPr marL="285750" indent="-285750">
              <a:buFont typeface="Arial" panose="020B0604020202020204" pitchFamily="34" charset="0"/>
              <a:buChar char="•"/>
            </a:pPr>
            <a:r>
              <a:rPr lang="en-US" sz="1600" dirty="0"/>
              <a:t>Fencing of resources </a:t>
            </a:r>
          </a:p>
          <a:p>
            <a:pPr marL="285750" indent="-285750">
              <a:buFont typeface="Arial" panose="020B0604020202020204" pitchFamily="34" charset="0"/>
              <a:buChar char="•"/>
            </a:pPr>
            <a:r>
              <a:rPr lang="en-US" sz="1600" dirty="0"/>
              <a:t>Computation time limits</a:t>
            </a:r>
          </a:p>
          <a:p>
            <a:pPr marL="285750" indent="-285750">
              <a:buFont typeface="Arial" panose="020B0604020202020204" pitchFamily="34" charset="0"/>
              <a:buChar char="•"/>
            </a:pPr>
            <a:r>
              <a:rPr lang="en-US" sz="1600" dirty="0"/>
              <a:t>Concurrent allocation restrictions</a:t>
            </a:r>
          </a:p>
        </p:txBody>
      </p:sp>
      <p:sp>
        <p:nvSpPr>
          <p:cNvPr id="7" name="Rectangle 6"/>
          <p:cNvSpPr/>
          <p:nvPr/>
        </p:nvSpPr>
        <p:spPr>
          <a:xfrm>
            <a:off x="4806803" y="3158460"/>
            <a:ext cx="3944680" cy="1508105"/>
          </a:xfrm>
          <a:prstGeom prst="rect">
            <a:avLst/>
          </a:prstGeom>
          <a:ln>
            <a:solidFill>
              <a:schemeClr val="tx1"/>
            </a:solidFill>
          </a:ln>
        </p:spPr>
        <p:txBody>
          <a:bodyPr wrap="square">
            <a:spAutoFit/>
          </a:bodyPr>
          <a:lstStyle/>
          <a:p>
            <a:pPr algn="ctr"/>
            <a:r>
              <a:rPr lang="en-US" sz="2800" b="1" dirty="0"/>
              <a:t>Filesystem Security</a:t>
            </a:r>
            <a:endParaRPr lang="en-US" sz="2800" dirty="0"/>
          </a:p>
          <a:p>
            <a:pPr marL="285750" indent="-285750">
              <a:buFont typeface="Arial" panose="020B0604020202020204" pitchFamily="34" charset="0"/>
              <a:buChar char="•"/>
            </a:pPr>
            <a:r>
              <a:rPr lang="en-US" sz="1600" dirty="0"/>
              <a:t>Quotas</a:t>
            </a:r>
          </a:p>
          <a:p>
            <a:pPr marL="742950" lvl="1" indent="-285750">
              <a:buFont typeface="Arial" panose="020B0604020202020204" pitchFamily="34" charset="0"/>
              <a:buChar char="•"/>
            </a:pPr>
            <a:r>
              <a:rPr lang="en-US" sz="1600" dirty="0"/>
              <a:t>Capacity</a:t>
            </a:r>
          </a:p>
          <a:p>
            <a:pPr marL="742950" lvl="1" indent="-285750">
              <a:buFont typeface="Arial" panose="020B0604020202020204" pitchFamily="34" charset="0"/>
              <a:buChar char="•"/>
            </a:pPr>
            <a:r>
              <a:rPr lang="en-US" sz="1600" dirty="0"/>
              <a:t>File Count</a:t>
            </a:r>
          </a:p>
          <a:p>
            <a:pPr marL="285750" indent="-285750">
              <a:buFont typeface="Arial" panose="020B0604020202020204" pitchFamily="34" charset="0"/>
              <a:buChar char="•"/>
            </a:pPr>
            <a:r>
              <a:rPr lang="en-US" sz="1600" dirty="0"/>
              <a:t>UNIX permissions and Access Control Lists</a:t>
            </a:r>
          </a:p>
        </p:txBody>
      </p:sp>
      <p:pic>
        <p:nvPicPr>
          <p:cNvPr id="8" name="Picture 7">
            <a:extLst>
              <a:ext uri="{FF2B5EF4-FFF2-40B4-BE49-F238E27FC236}">
                <a16:creationId xmlns:a16="http://schemas.microsoft.com/office/drawing/2014/main" id="{547C8961-C899-6644-A0C6-D6DEF0363A92}"/>
              </a:ext>
            </a:extLst>
          </p:cNvPr>
          <p:cNvPicPr>
            <a:picLocks noChangeAspect="1"/>
          </p:cNvPicPr>
          <p:nvPr/>
        </p:nvPicPr>
        <p:blipFill rotWithShape="1">
          <a:blip r:embed="rId2"/>
          <a:srcRect l="19529" t="22107" r="19047" b="22997"/>
          <a:stretch/>
        </p:blipFill>
        <p:spPr>
          <a:xfrm>
            <a:off x="317205" y="3093522"/>
            <a:ext cx="4146531" cy="2584264"/>
          </a:xfrm>
          <a:prstGeom prst="rect">
            <a:avLst/>
          </a:prstGeom>
          <a:effectLst>
            <a:outerShdw blurRad="63500" dist="50800" dir="2700000" algn="tl" rotWithShape="0">
              <a:prstClr val="black">
                <a:alpha val="53000"/>
              </a:prstClr>
            </a:outerShdw>
          </a:effectLst>
        </p:spPr>
      </p:pic>
    </p:spTree>
    <p:extLst>
      <p:ext uri="{BB962C8B-B14F-4D97-AF65-F5344CB8AC3E}">
        <p14:creationId xmlns:p14="http://schemas.microsoft.com/office/powerpoint/2010/main" val="892351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PetaLibrary</a:t>
            </a:r>
          </a:p>
        </p:txBody>
      </p:sp>
      <p:sp>
        <p:nvSpPr>
          <p:cNvPr id="4" name="Content Placeholder 2">
            <a:extLst>
              <a:ext uri="{FF2B5EF4-FFF2-40B4-BE49-F238E27FC236}">
                <a16:creationId xmlns:a16="http://schemas.microsoft.com/office/drawing/2014/main" id="{48BD2F8F-52E5-0E4B-A521-52E16C4A08FF}"/>
              </a:ext>
            </a:extLst>
          </p:cNvPr>
          <p:cNvSpPr>
            <a:spLocks noGrp="1"/>
          </p:cNvSpPr>
          <p:nvPr>
            <p:ph sz="half" idx="1"/>
          </p:nvPr>
        </p:nvSpPr>
        <p:spPr>
          <a:xfrm>
            <a:off x="457200" y="1110769"/>
            <a:ext cx="3889486" cy="1536740"/>
          </a:xfrm>
          <a:ln>
            <a:solidFill>
              <a:schemeClr val="tx1"/>
            </a:solidFill>
          </a:ln>
        </p:spPr>
        <p:txBody>
          <a:bodyPr>
            <a:normAutofit/>
          </a:bodyPr>
          <a:lstStyle/>
          <a:p>
            <a:pPr marL="0" indent="0">
              <a:buNone/>
            </a:pPr>
            <a:r>
              <a:rPr lang="en-US" sz="2800" b="1" dirty="0"/>
              <a:t>Design</a:t>
            </a:r>
            <a:r>
              <a:rPr lang="en-US" sz="2800" dirty="0"/>
              <a:t>:</a:t>
            </a:r>
          </a:p>
          <a:p>
            <a:r>
              <a:rPr lang="en-US" sz="1400" dirty="0"/>
              <a:t>Open &amp; collaborative space</a:t>
            </a:r>
          </a:p>
          <a:p>
            <a:r>
              <a:rPr lang="en-US" sz="1400" dirty="0">
                <a:sym typeface="Wingdings" pitchFamily="2" charset="2"/>
              </a:rPr>
              <a:t>Data access controlled by end users</a:t>
            </a:r>
          </a:p>
          <a:p>
            <a:r>
              <a:rPr lang="en-US" sz="1400" dirty="0">
                <a:sym typeface="Wingdings" pitchFamily="2" charset="2"/>
              </a:rPr>
              <a:t>Scalable File Storage for *</a:t>
            </a:r>
            <a:r>
              <a:rPr lang="en-US" sz="1400" b="1" dirty="0">
                <a:sym typeface="Wingdings" pitchFamily="2" charset="2"/>
              </a:rPr>
              <a:t>RESEARCH</a:t>
            </a:r>
            <a:r>
              <a:rPr lang="en-US" sz="1400" dirty="0">
                <a:sym typeface="Wingdings" pitchFamily="2" charset="2"/>
              </a:rPr>
              <a:t>*</a:t>
            </a:r>
            <a:endParaRPr lang="en-US" sz="1400" dirty="0"/>
          </a:p>
          <a:p>
            <a:endParaRPr lang="en-US" dirty="0"/>
          </a:p>
          <a:p>
            <a:endParaRPr lang="en-US" dirty="0"/>
          </a:p>
        </p:txBody>
      </p:sp>
      <p:sp>
        <p:nvSpPr>
          <p:cNvPr id="6" name="Rectangle 5"/>
          <p:cNvSpPr/>
          <p:nvPr/>
        </p:nvSpPr>
        <p:spPr>
          <a:xfrm>
            <a:off x="457200" y="2865609"/>
            <a:ext cx="3889486" cy="1600438"/>
          </a:xfrm>
          <a:prstGeom prst="rect">
            <a:avLst/>
          </a:prstGeom>
          <a:ln>
            <a:solidFill>
              <a:schemeClr val="tx1"/>
            </a:solidFill>
          </a:ln>
        </p:spPr>
        <p:txBody>
          <a:bodyPr wrap="square">
            <a:spAutoFit/>
          </a:bodyPr>
          <a:lstStyle/>
          <a:p>
            <a:r>
              <a:rPr lang="en-US" sz="2800" b="1" dirty="0"/>
              <a:t>Access Methods</a:t>
            </a:r>
            <a:r>
              <a:rPr lang="en-US" sz="2800" dirty="0"/>
              <a:t>:</a:t>
            </a:r>
          </a:p>
          <a:p>
            <a:pPr marL="285750" indent="-285750">
              <a:buFont typeface="Arial" panose="020B0604020202020204" pitchFamily="34" charset="0"/>
              <a:buChar char="•"/>
            </a:pPr>
            <a:r>
              <a:rPr lang="en-US" sz="1400" dirty="0"/>
              <a:t>Globus GridFTP on ScienceDMZ &amp; Internet </a:t>
            </a:r>
          </a:p>
          <a:p>
            <a:pPr marL="285750" indent="-285750">
              <a:buFont typeface="Arial" panose="020B0604020202020204" pitchFamily="34" charset="0"/>
              <a:buChar char="•"/>
            </a:pPr>
            <a:r>
              <a:rPr lang="en-US" sz="1400" dirty="0">
                <a:sym typeface="Wingdings" pitchFamily="2" charset="2"/>
              </a:rPr>
              <a:t>Standard authenticated network share (</a:t>
            </a:r>
            <a:r>
              <a:rPr lang="en-US" sz="1400" i="1" dirty="0">
                <a:sym typeface="Wingdings" pitchFamily="2" charset="2"/>
              </a:rPr>
              <a:t>SMB</a:t>
            </a:r>
            <a:r>
              <a:rPr lang="en-US" sz="1400" dirty="0">
                <a:sym typeface="Wingdings" pitchFamily="2" charset="2"/>
              </a:rPr>
              <a:t>) access on campus</a:t>
            </a:r>
          </a:p>
          <a:p>
            <a:pPr marL="285750" indent="-285750">
              <a:buFont typeface="Arial" panose="020B0604020202020204" pitchFamily="34" charset="0"/>
              <a:buChar char="•"/>
            </a:pPr>
            <a:r>
              <a:rPr lang="en-US" sz="1400" dirty="0">
                <a:sym typeface="Wingdings" pitchFamily="2" charset="2"/>
              </a:rPr>
              <a:t>Standard network filesystem (</a:t>
            </a:r>
            <a:r>
              <a:rPr lang="en-US" sz="1400" i="1" dirty="0">
                <a:sym typeface="Wingdings" pitchFamily="2" charset="2"/>
              </a:rPr>
              <a:t>NFS</a:t>
            </a:r>
            <a:r>
              <a:rPr lang="en-US" sz="1400" dirty="0">
                <a:sym typeface="Wingdings" pitchFamily="2" charset="2"/>
              </a:rPr>
              <a:t>) access on controlled servers </a:t>
            </a:r>
            <a:endParaRPr lang="en-US" sz="1400" dirty="0"/>
          </a:p>
        </p:txBody>
      </p:sp>
      <p:grpSp>
        <p:nvGrpSpPr>
          <p:cNvPr id="8" name="Group 7">
            <a:extLst>
              <a:ext uri="{FF2B5EF4-FFF2-40B4-BE49-F238E27FC236}">
                <a16:creationId xmlns:a16="http://schemas.microsoft.com/office/drawing/2014/main" id="{26263D07-07BA-C948-9A0E-9B7E2FFE24EC}"/>
              </a:ext>
            </a:extLst>
          </p:cNvPr>
          <p:cNvGrpSpPr/>
          <p:nvPr/>
        </p:nvGrpSpPr>
        <p:grpSpPr>
          <a:xfrm>
            <a:off x="5220586" y="963499"/>
            <a:ext cx="3838353" cy="4405944"/>
            <a:chOff x="6340928" y="826200"/>
            <a:chExt cx="5416901" cy="5880390"/>
          </a:xfrm>
        </p:grpSpPr>
        <p:sp>
          <p:nvSpPr>
            <p:cNvPr id="9" name="Can 8">
              <a:extLst>
                <a:ext uri="{FF2B5EF4-FFF2-40B4-BE49-F238E27FC236}">
                  <a16:creationId xmlns:a16="http://schemas.microsoft.com/office/drawing/2014/main" id="{1FAC2025-4216-AB42-AD3A-F1B9ED6F7B9B}"/>
                </a:ext>
              </a:extLst>
            </p:cNvPr>
            <p:cNvSpPr/>
            <p:nvPr/>
          </p:nvSpPr>
          <p:spPr>
            <a:xfrm>
              <a:off x="6340928" y="3305172"/>
              <a:ext cx="2357252" cy="1341912"/>
            </a:xfrm>
            <a:prstGeom prst="can">
              <a:avLst/>
            </a:prstGeom>
            <a:solidFill>
              <a:srgbClr val="FBE66B"/>
            </a:solidFill>
            <a:ln w="31750">
              <a:solidFill>
                <a:srgbClr val="FFFFFF"/>
              </a:solidFill>
            </a:ln>
            <a:effectLst>
              <a:glow rad="101600">
                <a:schemeClr val="accent4">
                  <a:satMod val="175000"/>
                  <a:alpha val="40000"/>
                </a:schemeClr>
              </a:glow>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7F3E0F"/>
                  </a:solidFill>
                </a:rPr>
                <a:t>PetaLibrary</a:t>
              </a:r>
            </a:p>
            <a:p>
              <a:pPr algn="ctr"/>
              <a:r>
                <a:rPr lang="en-US" sz="2400" b="1" dirty="0">
                  <a:solidFill>
                    <a:srgbClr val="7F3E0F"/>
                  </a:solidFill>
                </a:rPr>
                <a:t>Data Store</a:t>
              </a:r>
            </a:p>
          </p:txBody>
        </p:sp>
        <p:sp>
          <p:nvSpPr>
            <p:cNvPr id="10" name="Cloud 9">
              <a:extLst>
                <a:ext uri="{FF2B5EF4-FFF2-40B4-BE49-F238E27FC236}">
                  <a16:creationId xmlns:a16="http://schemas.microsoft.com/office/drawing/2014/main" id="{A2BDD702-4123-704A-A103-1BE33D4CF7AF}"/>
                </a:ext>
              </a:extLst>
            </p:cNvPr>
            <p:cNvSpPr/>
            <p:nvPr/>
          </p:nvSpPr>
          <p:spPr>
            <a:xfrm>
              <a:off x="8698180" y="826200"/>
              <a:ext cx="2827564" cy="1276597"/>
            </a:xfrm>
            <a:prstGeom prst="cloud">
              <a:avLst/>
            </a:prstGeom>
            <a:solidFill>
              <a:schemeClr val="bg1"/>
            </a:solidFill>
            <a:ln w="28575">
              <a:solidFill>
                <a:schemeClr val="accent2">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2">
                      <a:lumMod val="75000"/>
                    </a:schemeClr>
                  </a:solidFill>
                </a:rPr>
                <a:t>ScienceDMZ / Internet</a:t>
              </a:r>
            </a:p>
          </p:txBody>
        </p:sp>
        <p:sp>
          <p:nvSpPr>
            <p:cNvPr id="11" name="Cube 10">
              <a:extLst>
                <a:ext uri="{FF2B5EF4-FFF2-40B4-BE49-F238E27FC236}">
                  <a16:creationId xmlns:a16="http://schemas.microsoft.com/office/drawing/2014/main" id="{63AA4CF0-BF40-1241-9671-7F86869676E1}"/>
                </a:ext>
              </a:extLst>
            </p:cNvPr>
            <p:cNvSpPr/>
            <p:nvPr/>
          </p:nvSpPr>
          <p:spPr>
            <a:xfrm>
              <a:off x="9002484" y="5584372"/>
              <a:ext cx="1573481" cy="1122218"/>
            </a:xfrm>
            <a:prstGeom prst="cube">
              <a:avLst/>
            </a:prstGeom>
            <a:solidFill>
              <a:schemeClr val="accent3">
                <a:lumMod val="60000"/>
                <a:lumOff val="40000"/>
              </a:schemeClr>
            </a:solidFill>
            <a:ln w="2222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IT</a:t>
              </a:r>
              <a:r>
                <a:rPr lang="en-US" dirty="0"/>
                <a:t> </a:t>
              </a:r>
              <a:r>
                <a:rPr lang="en-US" dirty="0">
                  <a:solidFill>
                    <a:schemeClr val="tx1"/>
                  </a:solidFill>
                </a:rPr>
                <a:t>Servers</a:t>
              </a:r>
            </a:p>
          </p:txBody>
        </p:sp>
        <p:sp>
          <p:nvSpPr>
            <p:cNvPr id="12" name="Hexagon 11">
              <a:extLst>
                <a:ext uri="{FF2B5EF4-FFF2-40B4-BE49-F238E27FC236}">
                  <a16:creationId xmlns:a16="http://schemas.microsoft.com/office/drawing/2014/main" id="{D0361994-98EF-6144-B601-BBD6CC856887}"/>
                </a:ext>
              </a:extLst>
            </p:cNvPr>
            <p:cNvSpPr/>
            <p:nvPr/>
          </p:nvSpPr>
          <p:spPr>
            <a:xfrm>
              <a:off x="9610104" y="3249411"/>
              <a:ext cx="2147725" cy="1436306"/>
            </a:xfrm>
            <a:prstGeom prst="hexagon">
              <a:avLst/>
            </a:prstGeom>
            <a:solidFill>
              <a:srgbClr val="7F3E0F"/>
            </a:solidFill>
            <a:ln w="34925">
              <a:solidFill>
                <a:srgbClr val="FBE66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BE66B"/>
                  </a:solidFill>
                </a:rPr>
                <a:t>Campus Desktops &amp; Laptops</a:t>
              </a:r>
            </a:p>
          </p:txBody>
        </p:sp>
        <p:cxnSp>
          <p:nvCxnSpPr>
            <p:cNvPr id="13" name="Straight Arrow Connector 12">
              <a:extLst>
                <a:ext uri="{FF2B5EF4-FFF2-40B4-BE49-F238E27FC236}">
                  <a16:creationId xmlns:a16="http://schemas.microsoft.com/office/drawing/2014/main" id="{19282DC9-C0A7-E045-8781-D87AE57B9DD0}"/>
                </a:ext>
              </a:extLst>
            </p:cNvPr>
            <p:cNvCxnSpPr>
              <a:cxnSpLocks/>
              <a:stCxn id="9" idx="1"/>
              <a:endCxn id="10" idx="2"/>
            </p:cNvCxnSpPr>
            <p:nvPr/>
          </p:nvCxnSpPr>
          <p:spPr>
            <a:xfrm flipV="1">
              <a:off x="7519555" y="1464499"/>
              <a:ext cx="1187396" cy="1840674"/>
            </a:xfrm>
            <a:prstGeom prst="straightConnector1">
              <a:avLst/>
            </a:prstGeom>
            <a:ln w="38100">
              <a:solidFill>
                <a:schemeClr val="accent2">
                  <a:lumMod val="75000"/>
                </a:schemeClr>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C4D5D1-0083-554D-BBBA-5763108B5526}"/>
                </a:ext>
              </a:extLst>
            </p:cNvPr>
            <p:cNvSpPr txBox="1"/>
            <p:nvPr/>
          </p:nvSpPr>
          <p:spPr>
            <a:xfrm>
              <a:off x="8267946" y="2288302"/>
              <a:ext cx="1342160" cy="407927"/>
            </a:xfrm>
            <a:prstGeom prst="rect">
              <a:avLst/>
            </a:prstGeom>
            <a:noFill/>
          </p:spPr>
          <p:txBody>
            <a:bodyPr wrap="square" rtlCol="0">
              <a:spAutoFit/>
            </a:bodyPr>
            <a:lstStyle/>
            <a:p>
              <a:r>
                <a:rPr lang="en-US" sz="1400" dirty="0">
                  <a:solidFill>
                    <a:schemeClr val="accent2">
                      <a:lumMod val="75000"/>
                    </a:schemeClr>
                  </a:solidFill>
                  <a:latin typeface="Arial Rounded MT Bold" panose="020F0704030504030204" pitchFamily="34" charset="77"/>
                </a:rPr>
                <a:t>GridFTP</a:t>
              </a:r>
            </a:p>
          </p:txBody>
        </p:sp>
        <p:cxnSp>
          <p:nvCxnSpPr>
            <p:cNvPr id="15" name="Straight Arrow Connector 14">
              <a:extLst>
                <a:ext uri="{FF2B5EF4-FFF2-40B4-BE49-F238E27FC236}">
                  <a16:creationId xmlns:a16="http://schemas.microsoft.com/office/drawing/2014/main" id="{283A7444-EB98-DB41-897F-51E2135BA6E4}"/>
                </a:ext>
              </a:extLst>
            </p:cNvPr>
            <p:cNvCxnSpPr>
              <a:cxnSpLocks/>
              <a:stCxn id="9" idx="3"/>
              <a:endCxn id="11" idx="2"/>
            </p:cNvCxnSpPr>
            <p:nvPr/>
          </p:nvCxnSpPr>
          <p:spPr>
            <a:xfrm>
              <a:off x="7519554" y="4647084"/>
              <a:ext cx="1482930" cy="1638674"/>
            </a:xfrm>
            <a:prstGeom prst="straightConnector1">
              <a:avLst/>
            </a:prstGeom>
            <a:ln w="38100">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91E24C4-E2D7-5C4C-96CA-113E73DA4544}"/>
                </a:ext>
              </a:extLst>
            </p:cNvPr>
            <p:cNvCxnSpPr>
              <a:cxnSpLocks/>
              <a:stCxn id="9" idx="4"/>
              <a:endCxn id="12" idx="3"/>
            </p:cNvCxnSpPr>
            <p:nvPr/>
          </p:nvCxnSpPr>
          <p:spPr>
            <a:xfrm flipV="1">
              <a:off x="8698180" y="3967564"/>
              <a:ext cx="911924" cy="8564"/>
            </a:xfrm>
            <a:prstGeom prst="straightConnector1">
              <a:avLst/>
            </a:prstGeom>
            <a:ln w="38100">
              <a:solidFill>
                <a:srgbClr val="7F3E0F"/>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477BCE4-6552-9B4C-81BB-23ED6492223B}"/>
                </a:ext>
              </a:extLst>
            </p:cNvPr>
            <p:cNvSpPr txBox="1"/>
            <p:nvPr/>
          </p:nvSpPr>
          <p:spPr>
            <a:xfrm>
              <a:off x="8214096" y="5133373"/>
              <a:ext cx="865539" cy="407927"/>
            </a:xfrm>
            <a:prstGeom prst="rect">
              <a:avLst/>
            </a:prstGeom>
            <a:noFill/>
          </p:spPr>
          <p:txBody>
            <a:bodyPr wrap="square" rtlCol="0">
              <a:spAutoFit/>
            </a:bodyPr>
            <a:lstStyle/>
            <a:p>
              <a:r>
                <a:rPr lang="en-US" sz="1600" dirty="0">
                  <a:latin typeface="Arial Rounded MT Bold" panose="020F0704030504030204" pitchFamily="34" charset="77"/>
                </a:rPr>
                <a:t>NFS</a:t>
              </a:r>
            </a:p>
          </p:txBody>
        </p:sp>
        <p:sp>
          <p:nvSpPr>
            <p:cNvPr id="18" name="TextBox 17">
              <a:extLst>
                <a:ext uri="{FF2B5EF4-FFF2-40B4-BE49-F238E27FC236}">
                  <a16:creationId xmlns:a16="http://schemas.microsoft.com/office/drawing/2014/main" id="{1AF7F483-ADAE-5349-9F92-78FA90856D2E}"/>
                </a:ext>
              </a:extLst>
            </p:cNvPr>
            <p:cNvSpPr txBox="1"/>
            <p:nvPr/>
          </p:nvSpPr>
          <p:spPr>
            <a:xfrm>
              <a:off x="8864557" y="3658296"/>
              <a:ext cx="837209" cy="407927"/>
            </a:xfrm>
            <a:prstGeom prst="rect">
              <a:avLst/>
            </a:prstGeom>
            <a:noFill/>
          </p:spPr>
          <p:txBody>
            <a:bodyPr wrap="square" rtlCol="0">
              <a:spAutoFit/>
            </a:bodyPr>
            <a:lstStyle/>
            <a:p>
              <a:r>
                <a:rPr lang="en-US" sz="1400" dirty="0">
                  <a:solidFill>
                    <a:srgbClr val="7F3E0F"/>
                  </a:solidFill>
                  <a:latin typeface="Arial Rounded MT Bold" panose="020F0704030504030204" pitchFamily="34" charset="77"/>
                </a:rPr>
                <a:t>SMB</a:t>
              </a:r>
            </a:p>
          </p:txBody>
        </p:sp>
      </p:grpSp>
      <p:sp>
        <p:nvSpPr>
          <p:cNvPr id="19" name="TextBox 18">
            <a:extLst>
              <a:ext uri="{FF2B5EF4-FFF2-40B4-BE49-F238E27FC236}">
                <a16:creationId xmlns:a16="http://schemas.microsoft.com/office/drawing/2014/main" id="{6381D888-C493-8849-9E74-6B572EDA0EFA}"/>
              </a:ext>
            </a:extLst>
          </p:cNvPr>
          <p:cNvSpPr txBox="1"/>
          <p:nvPr/>
        </p:nvSpPr>
        <p:spPr>
          <a:xfrm>
            <a:off x="457200" y="4684147"/>
            <a:ext cx="3889486" cy="1384995"/>
          </a:xfrm>
          <a:prstGeom prst="rect">
            <a:avLst/>
          </a:prstGeom>
          <a:solidFill>
            <a:schemeClr val="bg1"/>
          </a:solidFill>
          <a:ln cap="rnd">
            <a:solidFill>
              <a:schemeClr val="tx1"/>
            </a:solidFill>
          </a:ln>
        </p:spPr>
        <p:txBody>
          <a:bodyPr wrap="square" rtlCol="0">
            <a:spAutoFit/>
          </a:bodyPr>
          <a:lstStyle/>
          <a:p>
            <a:pPr algn="ctr"/>
            <a:r>
              <a:rPr lang="en-US" sz="2800" b="1" dirty="0"/>
              <a:t>PetaLibrary Supported Systems</a:t>
            </a:r>
          </a:p>
          <a:p>
            <a:pPr algn="ctr"/>
            <a:r>
              <a:rPr lang="en-US" sz="1400" dirty="0"/>
              <a:t>42 Supporting servers (Red Hat Enterprise Linux or CentOS Linux)</a:t>
            </a:r>
          </a:p>
        </p:txBody>
      </p:sp>
      <p:pic>
        <p:nvPicPr>
          <p:cNvPr id="22" name="Picture 21">
            <a:extLst>
              <a:ext uri="{FF2B5EF4-FFF2-40B4-BE49-F238E27FC236}">
                <a16:creationId xmlns:a16="http://schemas.microsoft.com/office/drawing/2014/main" id="{C3267CA0-60AE-F847-9994-155411E9D97D}"/>
              </a:ext>
            </a:extLst>
          </p:cNvPr>
          <p:cNvPicPr>
            <a:picLocks noChangeAspect="1"/>
          </p:cNvPicPr>
          <p:nvPr/>
        </p:nvPicPr>
        <p:blipFill rotWithShape="1">
          <a:blip r:embed="rId2"/>
          <a:srcRect l="19529" t="22107" r="19047" b="22997"/>
          <a:stretch/>
        </p:blipFill>
        <p:spPr>
          <a:xfrm>
            <a:off x="4293038" y="4772409"/>
            <a:ext cx="2715762" cy="1365261"/>
          </a:xfrm>
          <a:prstGeom prst="rect">
            <a:avLst/>
          </a:prstGeom>
          <a:effectLst>
            <a:outerShdw blurRad="63500" dist="50800" dir="2700000" algn="tl" rotWithShape="0">
              <a:prstClr val="black">
                <a:alpha val="53000"/>
              </a:prstClr>
            </a:outerShdw>
          </a:effectLst>
        </p:spPr>
      </p:pic>
    </p:spTree>
    <p:extLst>
      <p:ext uri="{BB962C8B-B14F-4D97-AF65-F5344CB8AC3E}">
        <p14:creationId xmlns:p14="http://schemas.microsoft.com/office/powerpoint/2010/main" val="21356748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ScienceDMZ</a:t>
            </a:r>
          </a:p>
        </p:txBody>
      </p:sp>
      <p:sp>
        <p:nvSpPr>
          <p:cNvPr id="5" name="Content Placeholder 2">
            <a:extLst>
              <a:ext uri="{FF2B5EF4-FFF2-40B4-BE49-F238E27FC236}">
                <a16:creationId xmlns:a16="http://schemas.microsoft.com/office/drawing/2014/main" id="{AB168157-B0D8-904C-B363-2584C3C8E214}"/>
              </a:ext>
            </a:extLst>
          </p:cNvPr>
          <p:cNvSpPr>
            <a:spLocks noGrp="1"/>
          </p:cNvSpPr>
          <p:nvPr>
            <p:ph sz="half" idx="1"/>
          </p:nvPr>
        </p:nvSpPr>
        <p:spPr>
          <a:xfrm>
            <a:off x="231809" y="968061"/>
            <a:ext cx="3677956" cy="2280012"/>
          </a:xfrm>
          <a:ln>
            <a:solidFill>
              <a:schemeClr val="tx1"/>
            </a:solidFill>
          </a:ln>
        </p:spPr>
        <p:txBody>
          <a:bodyPr anchor="t">
            <a:normAutofit fontScale="25000" lnSpcReduction="20000"/>
          </a:bodyPr>
          <a:lstStyle/>
          <a:p>
            <a:pPr marL="0" indent="0">
              <a:buNone/>
            </a:pPr>
            <a:r>
              <a:rPr lang="en-US" sz="11200" b="1" dirty="0"/>
              <a:t>Design</a:t>
            </a:r>
          </a:p>
          <a:p>
            <a:r>
              <a:rPr lang="en-US" sz="6400" dirty="0"/>
              <a:t>High performance *</a:t>
            </a:r>
            <a:r>
              <a:rPr lang="en-US" sz="6400" b="1" dirty="0"/>
              <a:t>data</a:t>
            </a:r>
            <a:r>
              <a:rPr lang="en-US" sz="6400" dirty="0"/>
              <a:t>* network</a:t>
            </a:r>
            <a:br>
              <a:rPr lang="en-US" sz="6400" dirty="0">
                <a:cs typeface="Calibri"/>
              </a:rPr>
            </a:br>
            <a:r>
              <a:rPr lang="en-US" sz="6400" dirty="0"/>
              <a:t>transfers large research data</a:t>
            </a:r>
            <a:br>
              <a:rPr lang="en-US" sz="6400" dirty="0">
                <a:cs typeface="Calibri"/>
              </a:rPr>
            </a:br>
            <a:r>
              <a:rPr lang="en-US" sz="6400" dirty="0"/>
              <a:t>(&gt; 1TB / day)</a:t>
            </a:r>
            <a:endParaRPr lang="en-US" sz="6400" dirty="0">
              <a:cs typeface="Calibri"/>
            </a:endParaRPr>
          </a:p>
          <a:p>
            <a:r>
              <a:rPr lang="en-US" sz="6400" dirty="0"/>
              <a:t>Internet2 connected</a:t>
            </a:r>
          </a:p>
          <a:p>
            <a:r>
              <a:rPr lang="en-US" sz="6400" dirty="0"/>
              <a:t>No firewall appliances</a:t>
            </a:r>
          </a:p>
          <a:p>
            <a:r>
              <a:rPr lang="en-US" sz="6400" dirty="0"/>
              <a:t>100 GbE ingress/egress site connection</a:t>
            </a:r>
          </a:p>
          <a:p>
            <a:r>
              <a:rPr lang="en-US" sz="6400" dirty="0"/>
              <a:t>Few, but large flows.</a:t>
            </a:r>
          </a:p>
        </p:txBody>
      </p:sp>
      <p:sp>
        <p:nvSpPr>
          <p:cNvPr id="6" name="Rectangle 5"/>
          <p:cNvSpPr/>
          <p:nvPr/>
        </p:nvSpPr>
        <p:spPr>
          <a:xfrm>
            <a:off x="228457" y="4213519"/>
            <a:ext cx="3209201" cy="1815882"/>
          </a:xfrm>
          <a:prstGeom prst="rect">
            <a:avLst/>
          </a:prstGeom>
          <a:solidFill>
            <a:schemeClr val="bg1"/>
          </a:solidFill>
          <a:ln>
            <a:solidFill>
              <a:schemeClr val="tx1"/>
            </a:solidFill>
          </a:ln>
        </p:spPr>
        <p:txBody>
          <a:bodyPr wrap="square" anchor="t">
            <a:spAutoFit/>
          </a:bodyPr>
          <a:lstStyle/>
          <a:p>
            <a:r>
              <a:rPr lang="en-US" sz="2800" b="1" dirty="0"/>
              <a:t>GridFTP Security</a:t>
            </a:r>
          </a:p>
          <a:p>
            <a:pPr marL="285750" indent="-285750">
              <a:buFont typeface="Arial" panose="020B0604020202020204" pitchFamily="34" charset="0"/>
              <a:buChar char="•"/>
            </a:pPr>
            <a:r>
              <a:rPr lang="en-US" sz="1600" dirty="0"/>
              <a:t>Based on </a:t>
            </a:r>
            <a:r>
              <a:rPr lang="en-US" sz="1600" i="1" dirty="0"/>
              <a:t>end points</a:t>
            </a:r>
          </a:p>
          <a:p>
            <a:pPr marL="285750" indent="-285750">
              <a:buFont typeface="Arial" panose="020B0604020202020204" pitchFamily="34" charset="0"/>
              <a:buChar char="•"/>
            </a:pPr>
            <a:r>
              <a:rPr lang="en-US" sz="1600" dirty="0"/>
              <a:t>Automatic data transfer integrity verification - checksums</a:t>
            </a:r>
          </a:p>
          <a:p>
            <a:pPr marL="285750" indent="-285750">
              <a:buFont typeface="Arial" panose="020B0604020202020204" pitchFamily="34" charset="0"/>
              <a:buChar char="•"/>
            </a:pPr>
            <a:r>
              <a:rPr lang="en-US" sz="1600" dirty="0"/>
              <a:t>In flight encryption available</a:t>
            </a:r>
          </a:p>
          <a:p>
            <a:pPr marL="285750" indent="-285750">
              <a:buFont typeface="Arial" panose="020B0604020202020204" pitchFamily="34" charset="0"/>
              <a:buChar char="•"/>
            </a:pPr>
            <a:r>
              <a:rPr lang="en-US" sz="1600" dirty="0"/>
              <a:t>WyoLogin &amp; 2FA</a:t>
            </a:r>
          </a:p>
        </p:txBody>
      </p:sp>
      <p:sp>
        <p:nvSpPr>
          <p:cNvPr id="7" name="Rectangle 6"/>
          <p:cNvSpPr/>
          <p:nvPr/>
        </p:nvSpPr>
        <p:spPr>
          <a:xfrm>
            <a:off x="4763385" y="4530238"/>
            <a:ext cx="4260755" cy="1508105"/>
          </a:xfrm>
          <a:prstGeom prst="rect">
            <a:avLst/>
          </a:prstGeom>
          <a:ln>
            <a:solidFill>
              <a:schemeClr val="tx1"/>
            </a:solidFill>
          </a:ln>
        </p:spPr>
        <p:txBody>
          <a:bodyPr wrap="square">
            <a:spAutoFit/>
          </a:bodyPr>
          <a:lstStyle/>
          <a:p>
            <a:pPr algn="ctr"/>
            <a:r>
              <a:rPr lang="en-US" sz="2800" b="1" dirty="0"/>
              <a:t>ScienceDMZ Servers</a:t>
            </a:r>
          </a:p>
          <a:p>
            <a:r>
              <a:rPr lang="en-US" sz="1600" dirty="0"/>
              <a:t>6 Data Transfer Nodes (Red Hat Enterprise Linux)</a:t>
            </a:r>
          </a:p>
          <a:p>
            <a:r>
              <a:rPr lang="en-US" sz="1600" dirty="0"/>
              <a:t>2 PerfSonar Nodes (Red Hat Enterprise Linux)</a:t>
            </a:r>
          </a:p>
          <a:p>
            <a:r>
              <a:rPr lang="en-US" sz="1600" dirty="0"/>
              <a:t>2 Globus GridFTP Network Test Nodes (Red Hat Enterprise Linux)</a:t>
            </a:r>
          </a:p>
        </p:txBody>
      </p:sp>
      <p:sp>
        <p:nvSpPr>
          <p:cNvPr id="8" name="Rectangle 7"/>
          <p:cNvSpPr/>
          <p:nvPr/>
        </p:nvSpPr>
        <p:spPr>
          <a:xfrm>
            <a:off x="4801080" y="974166"/>
            <a:ext cx="4185363" cy="2665345"/>
          </a:xfrm>
          <a:prstGeom prst="rect">
            <a:avLst/>
          </a:prstGeom>
          <a:ln>
            <a:solidFill>
              <a:schemeClr val="tx1"/>
            </a:solidFill>
          </a:ln>
        </p:spPr>
        <p:txBody>
          <a:bodyPr wrap="square">
            <a:spAutoFit/>
          </a:bodyPr>
          <a:lstStyle/>
          <a:p>
            <a:r>
              <a:rPr lang="en-US" sz="2800" b="1" dirty="0"/>
              <a:t>Security</a:t>
            </a:r>
          </a:p>
          <a:p>
            <a:pPr marL="285750" indent="-285750">
              <a:lnSpc>
                <a:spcPct val="170000"/>
              </a:lnSpc>
              <a:buFont typeface="Arial" panose="020B0604020202020204" pitchFamily="34" charset="0"/>
              <a:buChar char="•"/>
            </a:pPr>
            <a:r>
              <a:rPr lang="en-US" sz="1600" dirty="0"/>
              <a:t>Restrictive host-based firewalls</a:t>
            </a:r>
          </a:p>
          <a:p>
            <a:pPr marL="285750" indent="-285750">
              <a:buFont typeface="Arial" panose="020B0604020202020204" pitchFamily="34" charset="0"/>
              <a:buChar char="•"/>
            </a:pPr>
            <a:r>
              <a:rPr lang="en-US" sz="1600" dirty="0"/>
              <a:t>Restrictive network service configuration</a:t>
            </a:r>
          </a:p>
          <a:p>
            <a:pPr marL="285750" indent="-285750">
              <a:buFont typeface="Arial" panose="020B0604020202020204" pitchFamily="34" charset="0"/>
              <a:buChar char="•"/>
            </a:pPr>
            <a:r>
              <a:rPr lang="en-US" sz="1600" dirty="0"/>
              <a:t>Repeatable and auditable configuration</a:t>
            </a:r>
          </a:p>
          <a:p>
            <a:pPr marL="285750" indent="-285750">
              <a:buFont typeface="Arial" panose="020B0604020202020204" pitchFamily="34" charset="0"/>
              <a:buChar char="•"/>
            </a:pPr>
            <a:r>
              <a:rPr lang="en-US" sz="1600" dirty="0"/>
              <a:t>Centralized system logging</a:t>
            </a:r>
          </a:p>
          <a:p>
            <a:pPr marL="285750" indent="-285750">
              <a:buFont typeface="Arial" panose="020B0604020202020204" pitchFamily="34" charset="0"/>
              <a:buChar char="•"/>
            </a:pPr>
            <a:r>
              <a:rPr lang="en-US" sz="1600" dirty="0"/>
              <a:t>Globus GridFTP service</a:t>
            </a:r>
          </a:p>
          <a:p>
            <a:pPr marL="285750" indent="-285750">
              <a:buFont typeface="Arial" panose="020B0604020202020204" pitchFamily="34" charset="0"/>
              <a:buChar char="•"/>
            </a:pPr>
            <a:r>
              <a:rPr lang="en-US" sz="1600" dirty="0"/>
              <a:t>All systems are auditable to port scanning and configuration inspection by research support and security teams</a:t>
            </a:r>
          </a:p>
        </p:txBody>
      </p:sp>
      <p:pic>
        <p:nvPicPr>
          <p:cNvPr id="9" name="Picture 8">
            <a:extLst>
              <a:ext uri="{FF2B5EF4-FFF2-40B4-BE49-F238E27FC236}">
                <a16:creationId xmlns:a16="http://schemas.microsoft.com/office/drawing/2014/main" id="{DA1BC260-37D8-4C47-994B-48AFD08D1DAF}"/>
              </a:ext>
            </a:extLst>
          </p:cNvPr>
          <p:cNvPicPr>
            <a:picLocks noChangeAspect="1"/>
          </p:cNvPicPr>
          <p:nvPr/>
        </p:nvPicPr>
        <p:blipFill rotWithShape="1">
          <a:blip r:embed="rId2"/>
          <a:srcRect l="19529" t="22107" r="19047" b="22997"/>
          <a:stretch/>
        </p:blipFill>
        <p:spPr>
          <a:xfrm>
            <a:off x="2735590" y="3198377"/>
            <a:ext cx="2957046" cy="1486559"/>
          </a:xfrm>
          <a:prstGeom prst="rect">
            <a:avLst/>
          </a:prstGeom>
          <a:effectLst>
            <a:outerShdw blurRad="63500" dist="50800" dir="2700000" algn="tl" rotWithShape="0">
              <a:prstClr val="black">
                <a:alpha val="53000"/>
              </a:prstClr>
            </a:outerShdw>
          </a:effectLst>
        </p:spPr>
      </p:pic>
    </p:spTree>
    <p:extLst>
      <p:ext uri="{BB962C8B-B14F-4D97-AF65-F5344CB8AC3E}">
        <p14:creationId xmlns:p14="http://schemas.microsoft.com/office/powerpoint/2010/main" val="974950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9109-92C6-4ABF-B480-2797D7951D77}"/>
              </a:ext>
            </a:extLst>
          </p:cNvPr>
          <p:cNvSpPr>
            <a:spLocks noGrp="1"/>
          </p:cNvSpPr>
          <p:nvPr>
            <p:ph type="title"/>
          </p:nvPr>
        </p:nvSpPr>
        <p:spPr/>
        <p:txBody>
          <a:bodyPr/>
          <a:lstStyle/>
          <a:p>
            <a:r>
              <a:rPr lang="en-US" dirty="0"/>
              <a:t>Security Processes</a:t>
            </a:r>
          </a:p>
        </p:txBody>
      </p:sp>
      <p:sp>
        <p:nvSpPr>
          <p:cNvPr id="3" name="Content Placeholder 2">
            <a:extLst>
              <a:ext uri="{FF2B5EF4-FFF2-40B4-BE49-F238E27FC236}">
                <a16:creationId xmlns:a16="http://schemas.microsoft.com/office/drawing/2014/main" id="{8F952FBF-993A-4B22-836B-3E3A09592FF6}"/>
              </a:ext>
            </a:extLst>
          </p:cNvPr>
          <p:cNvSpPr>
            <a:spLocks noGrp="1"/>
          </p:cNvSpPr>
          <p:nvPr>
            <p:ph idx="1"/>
          </p:nvPr>
        </p:nvSpPr>
        <p:spPr>
          <a:xfrm>
            <a:off x="2868386" y="1611086"/>
            <a:ext cx="3412672" cy="4193547"/>
          </a:xfrm>
        </p:spPr>
        <p:txBody>
          <a:bodyPr/>
          <a:lstStyle/>
          <a:p>
            <a:r>
              <a:rPr lang="en-US" dirty="0"/>
              <a:t>Identifying</a:t>
            </a:r>
          </a:p>
          <a:p>
            <a:r>
              <a:rPr lang="en-US" dirty="0"/>
              <a:t>Protecting</a:t>
            </a:r>
          </a:p>
          <a:p>
            <a:r>
              <a:rPr lang="en-US" dirty="0"/>
              <a:t>Detecting</a:t>
            </a:r>
          </a:p>
          <a:p>
            <a:r>
              <a:rPr lang="en-US" dirty="0"/>
              <a:t>Responding</a:t>
            </a:r>
          </a:p>
          <a:p>
            <a:r>
              <a:rPr lang="en-US" dirty="0"/>
              <a:t>Recovering</a:t>
            </a:r>
          </a:p>
        </p:txBody>
      </p:sp>
    </p:spTree>
    <p:extLst>
      <p:ext uri="{BB962C8B-B14F-4D97-AF65-F5344CB8AC3E}">
        <p14:creationId xmlns:p14="http://schemas.microsoft.com/office/powerpoint/2010/main" val="1663884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737D6-B7DD-BC48-A173-12D64504D43F}"/>
              </a:ext>
            </a:extLst>
          </p:cNvPr>
          <p:cNvSpPr>
            <a:spLocks noGrp="1"/>
          </p:cNvSpPr>
          <p:nvPr>
            <p:ph type="title"/>
          </p:nvPr>
        </p:nvSpPr>
        <p:spPr/>
        <p:txBody>
          <a:bodyPr/>
          <a:lstStyle/>
          <a:p>
            <a:r>
              <a:rPr lang="en-US" dirty="0"/>
              <a:t>Email Security - Layers</a:t>
            </a:r>
          </a:p>
        </p:txBody>
      </p:sp>
      <p:sp>
        <p:nvSpPr>
          <p:cNvPr id="3" name="Content Placeholder 2">
            <a:extLst>
              <a:ext uri="{FF2B5EF4-FFF2-40B4-BE49-F238E27FC236}">
                <a16:creationId xmlns:a16="http://schemas.microsoft.com/office/drawing/2014/main" id="{48B16F68-40D3-1649-8722-D33932C3B021}"/>
              </a:ext>
            </a:extLst>
          </p:cNvPr>
          <p:cNvSpPr>
            <a:spLocks noGrp="1"/>
          </p:cNvSpPr>
          <p:nvPr>
            <p:ph idx="1"/>
          </p:nvPr>
        </p:nvSpPr>
        <p:spPr>
          <a:xfrm>
            <a:off x="976489" y="1600200"/>
            <a:ext cx="7501467" cy="4193547"/>
          </a:xfrm>
        </p:spPr>
        <p:txBody>
          <a:bodyPr/>
          <a:lstStyle/>
          <a:p>
            <a:r>
              <a:rPr lang="en-US" dirty="0"/>
              <a:t>Multiple Layers of Protection</a:t>
            </a:r>
          </a:p>
          <a:p>
            <a:pPr lvl="1"/>
            <a:r>
              <a:rPr lang="en-US" dirty="0"/>
              <a:t>Reputation Filter (Sender Trustworthiness)</a:t>
            </a:r>
          </a:p>
          <a:p>
            <a:pPr lvl="1"/>
            <a:r>
              <a:rPr lang="en-US" dirty="0"/>
              <a:t>Sophos Mail Gateway </a:t>
            </a:r>
          </a:p>
          <a:p>
            <a:pPr lvl="1"/>
            <a:r>
              <a:rPr lang="en-US" dirty="0"/>
              <a:t>Office 365</a:t>
            </a:r>
          </a:p>
          <a:p>
            <a:r>
              <a:rPr lang="en-US" dirty="0"/>
              <a:t>600,000 emails received each day.</a:t>
            </a:r>
          </a:p>
          <a:p>
            <a:pPr lvl="1"/>
            <a:r>
              <a:rPr lang="en-US" dirty="0"/>
              <a:t>230,000 dropped by IP Reputation Filter</a:t>
            </a:r>
          </a:p>
          <a:p>
            <a:pPr lvl="1"/>
            <a:r>
              <a:rPr lang="en-US" dirty="0"/>
              <a:t>100,000 quarantined by Sophos</a:t>
            </a:r>
          </a:p>
          <a:p>
            <a:pPr lvl="1"/>
            <a:r>
              <a:rPr lang="en-US" dirty="0"/>
              <a:t>30,000 quarantined by Office 365</a:t>
            </a:r>
          </a:p>
        </p:txBody>
      </p:sp>
    </p:spTree>
    <p:extLst>
      <p:ext uri="{BB962C8B-B14F-4D97-AF65-F5344CB8AC3E}">
        <p14:creationId xmlns:p14="http://schemas.microsoft.com/office/powerpoint/2010/main" val="32502574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737D6-B7DD-BC48-A173-12D64504D43F}"/>
              </a:ext>
            </a:extLst>
          </p:cNvPr>
          <p:cNvSpPr>
            <a:spLocks noGrp="1"/>
          </p:cNvSpPr>
          <p:nvPr>
            <p:ph type="title"/>
          </p:nvPr>
        </p:nvSpPr>
        <p:spPr/>
        <p:txBody>
          <a:bodyPr/>
          <a:lstStyle/>
          <a:p>
            <a:r>
              <a:rPr lang="en-US" dirty="0"/>
              <a:t>Phishing Response</a:t>
            </a:r>
          </a:p>
        </p:txBody>
      </p:sp>
      <p:sp>
        <p:nvSpPr>
          <p:cNvPr id="3" name="Content Placeholder 2">
            <a:extLst>
              <a:ext uri="{FF2B5EF4-FFF2-40B4-BE49-F238E27FC236}">
                <a16:creationId xmlns:a16="http://schemas.microsoft.com/office/drawing/2014/main" id="{48B16F68-40D3-1649-8722-D33932C3B021}"/>
              </a:ext>
            </a:extLst>
          </p:cNvPr>
          <p:cNvSpPr>
            <a:spLocks noGrp="1"/>
          </p:cNvSpPr>
          <p:nvPr>
            <p:ph idx="1"/>
          </p:nvPr>
        </p:nvSpPr>
        <p:spPr/>
        <p:txBody>
          <a:bodyPr/>
          <a:lstStyle/>
          <a:p>
            <a:r>
              <a:rPr lang="en-US" sz="1600" dirty="0"/>
              <a:t>Coordinated response between multiple teams to mitigate damage from phishing messages </a:t>
            </a:r>
          </a:p>
          <a:p>
            <a:pPr lvl="1"/>
            <a:r>
              <a:rPr lang="en-US" sz="1600" dirty="0"/>
              <a:t>All team tasks happen in parallel</a:t>
            </a:r>
          </a:p>
          <a:p>
            <a:pPr lvl="1"/>
            <a:r>
              <a:rPr lang="en-US" sz="1600" dirty="0"/>
              <a:t>Mitigation tasks are often completed within minutes of a notification</a:t>
            </a:r>
          </a:p>
          <a:p>
            <a:r>
              <a:rPr lang="en-US" sz="1600" dirty="0"/>
              <a:t>Network Security – Determine the scope of the Phish</a:t>
            </a:r>
          </a:p>
          <a:p>
            <a:pPr lvl="1"/>
            <a:r>
              <a:rPr lang="en-US" sz="1600" dirty="0"/>
              <a:t>Block access to the phishing website</a:t>
            </a:r>
          </a:p>
          <a:p>
            <a:pPr lvl="1"/>
            <a:r>
              <a:rPr lang="en-US" sz="1600" dirty="0"/>
              <a:t>Determine Number of users impacted</a:t>
            </a:r>
          </a:p>
          <a:p>
            <a:r>
              <a:rPr lang="en-US" sz="1600" dirty="0"/>
              <a:t>Client Support – Manage Customer interactions</a:t>
            </a:r>
          </a:p>
          <a:p>
            <a:pPr lvl="1"/>
            <a:r>
              <a:rPr lang="en-US" sz="1600" dirty="0"/>
              <a:t>Notify campus of the threat</a:t>
            </a:r>
          </a:p>
          <a:p>
            <a:pPr lvl="1"/>
            <a:r>
              <a:rPr lang="en-US" sz="1600" dirty="0"/>
              <a:t>Work with customers who responded </a:t>
            </a:r>
          </a:p>
          <a:p>
            <a:r>
              <a:rPr lang="en-US" sz="1600" dirty="0"/>
              <a:t>Enterprise Sys – Clean up</a:t>
            </a:r>
          </a:p>
          <a:p>
            <a:pPr lvl="1"/>
            <a:r>
              <a:rPr lang="en-US" sz="1600" dirty="0"/>
              <a:t>Remove messages from inboxes</a:t>
            </a:r>
          </a:p>
          <a:p>
            <a:pPr lvl="1"/>
            <a:r>
              <a:rPr lang="en-US" sz="1600" dirty="0"/>
              <a:t>Place rules to detect and prevent spread</a:t>
            </a:r>
          </a:p>
          <a:p>
            <a:r>
              <a:rPr lang="en-US" sz="1600" dirty="0"/>
              <a:t>Admin Sys – Prevent </a:t>
            </a:r>
          </a:p>
          <a:p>
            <a:pPr lvl="1"/>
            <a:r>
              <a:rPr lang="en-US" sz="1600" dirty="0"/>
              <a:t>Place rules on gateway to block messages</a:t>
            </a:r>
          </a:p>
          <a:p>
            <a:pPr lvl="1"/>
            <a:r>
              <a:rPr lang="en-US" sz="1600" dirty="0"/>
              <a:t>Submit samples to Sophos to flag</a:t>
            </a:r>
          </a:p>
          <a:p>
            <a:endParaRPr lang="en-US" sz="1600" dirty="0"/>
          </a:p>
        </p:txBody>
      </p:sp>
    </p:spTree>
    <p:extLst>
      <p:ext uri="{BB962C8B-B14F-4D97-AF65-F5344CB8AC3E}">
        <p14:creationId xmlns:p14="http://schemas.microsoft.com/office/powerpoint/2010/main" val="296746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55205-51A8-4338-A712-778988551E8D}"/>
              </a:ext>
            </a:extLst>
          </p:cNvPr>
          <p:cNvSpPr>
            <a:spLocks noGrp="1"/>
          </p:cNvSpPr>
          <p:nvPr>
            <p:ph type="title"/>
          </p:nvPr>
        </p:nvSpPr>
        <p:spPr/>
        <p:txBody>
          <a:bodyPr/>
          <a:lstStyle/>
          <a:p>
            <a:r>
              <a:rPr lang="en-US" dirty="0"/>
              <a:t>Security Training</a:t>
            </a:r>
          </a:p>
        </p:txBody>
      </p:sp>
      <p:sp>
        <p:nvSpPr>
          <p:cNvPr id="3" name="Content Placeholder 2">
            <a:extLst>
              <a:ext uri="{FF2B5EF4-FFF2-40B4-BE49-F238E27FC236}">
                <a16:creationId xmlns:a16="http://schemas.microsoft.com/office/drawing/2014/main" id="{9BD44582-C355-461C-8351-2E1152543C13}"/>
              </a:ext>
            </a:extLst>
          </p:cNvPr>
          <p:cNvSpPr>
            <a:spLocks noGrp="1"/>
          </p:cNvSpPr>
          <p:nvPr>
            <p:ph idx="1"/>
          </p:nvPr>
        </p:nvSpPr>
        <p:spPr>
          <a:xfrm>
            <a:off x="631372" y="2155371"/>
            <a:ext cx="8229600" cy="4193547"/>
          </a:xfrm>
        </p:spPr>
        <p:txBody>
          <a:bodyPr/>
          <a:lstStyle/>
          <a:p>
            <a:r>
              <a:rPr lang="en-US" u="sng" dirty="0"/>
              <a:t>Identifying &amp; Avoiding Phishing</a:t>
            </a:r>
            <a:r>
              <a:rPr lang="en-US" dirty="0"/>
              <a:t> training module is available online</a:t>
            </a:r>
          </a:p>
          <a:p>
            <a:r>
              <a:rPr lang="en-US" u="sng" dirty="0"/>
              <a:t>Computer Security Seminar</a:t>
            </a:r>
            <a:r>
              <a:rPr lang="en-US" dirty="0"/>
              <a:t> is available to departments and groups by request.</a:t>
            </a:r>
          </a:p>
          <a:p>
            <a:endParaRPr lang="en-US" dirty="0"/>
          </a:p>
        </p:txBody>
      </p:sp>
    </p:spTree>
    <p:extLst>
      <p:ext uri="{BB962C8B-B14F-4D97-AF65-F5344CB8AC3E}">
        <p14:creationId xmlns:p14="http://schemas.microsoft.com/office/powerpoint/2010/main" val="29788350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Center - Security</a:t>
            </a:r>
          </a:p>
        </p:txBody>
      </p:sp>
      <p:sp>
        <p:nvSpPr>
          <p:cNvPr id="3" name="Content Placeholder 2"/>
          <p:cNvSpPr>
            <a:spLocks noGrp="1"/>
          </p:cNvSpPr>
          <p:nvPr>
            <p:ph idx="1"/>
          </p:nvPr>
        </p:nvSpPr>
        <p:spPr>
          <a:xfrm>
            <a:off x="457200" y="1600200"/>
            <a:ext cx="7964311" cy="4193547"/>
          </a:xfrm>
        </p:spPr>
        <p:txBody>
          <a:bodyPr/>
          <a:lstStyle/>
          <a:p>
            <a:r>
              <a:rPr lang="en-US" dirty="0"/>
              <a:t>UW Administrative and Operational Systems</a:t>
            </a:r>
          </a:p>
          <a:p>
            <a:r>
              <a:rPr lang="en-US" dirty="0"/>
              <a:t>Research Computing and Data</a:t>
            </a:r>
          </a:p>
          <a:p>
            <a:r>
              <a:rPr lang="en-US" dirty="0"/>
              <a:t>UW Department and College Equipment</a:t>
            </a:r>
          </a:p>
          <a:p>
            <a:r>
              <a:rPr lang="en-US" dirty="0"/>
              <a:t>Part of the Core Network Hub</a:t>
            </a:r>
          </a:p>
          <a:p>
            <a:r>
              <a:rPr lang="en-US" dirty="0"/>
              <a:t>State Agencies</a:t>
            </a:r>
          </a:p>
        </p:txBody>
      </p:sp>
    </p:spTree>
    <p:extLst>
      <p:ext uri="{BB962C8B-B14F-4D97-AF65-F5344CB8AC3E}">
        <p14:creationId xmlns:p14="http://schemas.microsoft.com/office/powerpoint/2010/main" val="22175307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135C-BF72-394F-81A2-442700F9F525}"/>
              </a:ext>
            </a:extLst>
          </p:cNvPr>
          <p:cNvSpPr>
            <a:spLocks noGrp="1"/>
          </p:cNvSpPr>
          <p:nvPr>
            <p:ph type="title"/>
          </p:nvPr>
        </p:nvSpPr>
        <p:spPr/>
        <p:txBody>
          <a:bodyPr/>
          <a:lstStyle/>
          <a:p>
            <a:r>
              <a:rPr lang="en-US" dirty="0"/>
              <a:t>Future Initiatives</a:t>
            </a:r>
          </a:p>
        </p:txBody>
      </p:sp>
      <p:sp>
        <p:nvSpPr>
          <p:cNvPr id="3" name="Content Placeholder 2">
            <a:extLst>
              <a:ext uri="{FF2B5EF4-FFF2-40B4-BE49-F238E27FC236}">
                <a16:creationId xmlns:a16="http://schemas.microsoft.com/office/drawing/2014/main" id="{92B5796E-3FA3-5A47-BBD6-69945638B2B0}"/>
              </a:ext>
            </a:extLst>
          </p:cNvPr>
          <p:cNvSpPr>
            <a:spLocks noGrp="1"/>
          </p:cNvSpPr>
          <p:nvPr>
            <p:ph idx="1"/>
          </p:nvPr>
        </p:nvSpPr>
        <p:spPr>
          <a:xfrm>
            <a:off x="457200" y="1227666"/>
            <a:ext cx="8229600" cy="4193547"/>
          </a:xfrm>
        </p:spPr>
        <p:txBody>
          <a:bodyPr/>
          <a:lstStyle/>
          <a:p>
            <a:r>
              <a:rPr lang="en-US" sz="2400" dirty="0"/>
              <a:t>Financial Audit – BKD – IT Segment</a:t>
            </a:r>
          </a:p>
          <a:p>
            <a:r>
              <a:rPr lang="en-US" sz="2400" dirty="0"/>
              <a:t>Configuration Management</a:t>
            </a:r>
          </a:p>
          <a:p>
            <a:pPr lvl="1"/>
            <a:r>
              <a:rPr lang="en-US" sz="2000" dirty="0"/>
              <a:t>Detect and remediate devices that differ from standards.</a:t>
            </a:r>
          </a:p>
          <a:p>
            <a:r>
              <a:rPr lang="en-US" sz="2400" dirty="0"/>
              <a:t>Geographically based and “known” device access.  </a:t>
            </a:r>
          </a:p>
          <a:p>
            <a:r>
              <a:rPr lang="en-US" sz="2400" dirty="0"/>
              <a:t>Phishing Response</a:t>
            </a:r>
          </a:p>
          <a:p>
            <a:pPr lvl="1"/>
            <a:r>
              <a:rPr lang="en-US" sz="2000" dirty="0"/>
              <a:t>Leverage BRO to detect phishing e-mail quicker and respond in real-time.</a:t>
            </a:r>
          </a:p>
          <a:p>
            <a:r>
              <a:rPr lang="en-US" sz="2400" dirty="0"/>
              <a:t>Increase Security Awareness - Security Training</a:t>
            </a:r>
          </a:p>
          <a:p>
            <a:pPr lvl="1"/>
            <a:r>
              <a:rPr lang="en-US" sz="2000" dirty="0"/>
              <a:t>Required Security Training for All Employees</a:t>
            </a:r>
          </a:p>
          <a:p>
            <a:r>
              <a:rPr lang="en-US" sz="2400" dirty="0"/>
              <a:t>Artificial Intelligence and Machine Learning Systems – Great Promise</a:t>
            </a:r>
          </a:p>
        </p:txBody>
      </p:sp>
    </p:spTree>
    <p:extLst>
      <p:ext uri="{BB962C8B-B14F-4D97-AF65-F5344CB8AC3E}">
        <p14:creationId xmlns:p14="http://schemas.microsoft.com/office/powerpoint/2010/main" val="35792809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64656" y="1939528"/>
            <a:ext cx="3214688" cy="2978944"/>
          </a:xfrm>
          <a:prstGeom prst="rect">
            <a:avLst/>
          </a:prstGeom>
        </p:spPr>
      </p:pic>
    </p:spTree>
    <p:extLst>
      <p:ext uri="{BB962C8B-B14F-4D97-AF65-F5344CB8AC3E}">
        <p14:creationId xmlns:p14="http://schemas.microsoft.com/office/powerpoint/2010/main" val="3994103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18761-D5DD-4639-B38F-2D0927C8545E}"/>
              </a:ext>
            </a:extLst>
          </p:cNvPr>
          <p:cNvSpPr>
            <a:spLocks noGrp="1"/>
          </p:cNvSpPr>
          <p:nvPr>
            <p:ph type="title"/>
          </p:nvPr>
        </p:nvSpPr>
        <p:spPr/>
        <p:txBody>
          <a:bodyPr/>
          <a:lstStyle/>
          <a:p>
            <a:endParaRPr lang="en-US" dirty="0"/>
          </a:p>
        </p:txBody>
      </p:sp>
      <p:pic>
        <p:nvPicPr>
          <p:cNvPr id="2050" name="Picture 2" descr="Image result for white house">
            <a:extLst>
              <a:ext uri="{FF2B5EF4-FFF2-40B4-BE49-F238E27FC236}">
                <a16:creationId xmlns:a16="http://schemas.microsoft.com/office/drawing/2014/main" id="{7CF1B721-A3B8-468A-A7D1-74A1E36D97E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29700" y="685800"/>
            <a:ext cx="7484599" cy="4973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752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60238-0335-4F29-A312-432278DE9A95}"/>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F5020803-E1C7-4466-83DF-E904F084E112}"/>
              </a:ext>
            </a:extLst>
          </p:cNvPr>
          <p:cNvPicPr>
            <a:picLocks noGrp="1" noChangeAspect="1"/>
          </p:cNvPicPr>
          <p:nvPr>
            <p:ph idx="1"/>
          </p:nvPr>
        </p:nvPicPr>
        <p:blipFill>
          <a:blip r:embed="rId2"/>
          <a:stretch>
            <a:fillRect/>
          </a:stretch>
        </p:blipFill>
        <p:spPr>
          <a:xfrm>
            <a:off x="2672443" y="3560536"/>
            <a:ext cx="3886200" cy="3190875"/>
          </a:xfrm>
          <a:prstGeom prst="rect">
            <a:avLst/>
          </a:prstGeom>
        </p:spPr>
      </p:pic>
      <p:pic>
        <p:nvPicPr>
          <p:cNvPr id="4098" name="Picture 2" descr="Related image">
            <a:extLst>
              <a:ext uri="{FF2B5EF4-FFF2-40B4-BE49-F238E27FC236}">
                <a16:creationId xmlns:a16="http://schemas.microsoft.com/office/drawing/2014/main" id="{8F42163A-502C-4C01-8FDB-639939310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72" y="399824"/>
            <a:ext cx="8229600" cy="341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593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462F1-AB1C-40AB-AFBE-758DF0F7DE6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09F5C2D-799D-4E53-A43C-C1E702FF29A5}"/>
              </a:ext>
            </a:extLst>
          </p:cNvPr>
          <p:cNvSpPr>
            <a:spLocks noGrp="1"/>
          </p:cNvSpPr>
          <p:nvPr>
            <p:ph idx="1"/>
          </p:nvPr>
        </p:nvSpPr>
        <p:spPr/>
        <p:txBody>
          <a:bodyPr/>
          <a:lstStyle/>
          <a:p>
            <a:endParaRPr lang="en-US" dirty="0"/>
          </a:p>
        </p:txBody>
      </p:sp>
      <p:pic>
        <p:nvPicPr>
          <p:cNvPr id="1026" name="Picture 1" descr="image003">
            <a:extLst>
              <a:ext uri="{FF2B5EF4-FFF2-40B4-BE49-F238E27FC236}">
                <a16:creationId xmlns:a16="http://schemas.microsoft.com/office/drawing/2014/main" id="{22AAB3A6-3712-43CA-85C7-4C31124DB8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38" b="12310"/>
          <a:stretch/>
        </p:blipFill>
        <p:spPr bwMode="auto">
          <a:xfrm>
            <a:off x="-612334" y="-25214"/>
            <a:ext cx="10368668" cy="68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264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Academic Openness vs Security</a:t>
            </a:r>
            <a:br>
              <a:rPr lang="en-US" dirty="0"/>
            </a:br>
            <a:r>
              <a:rPr lang="en-US" dirty="0"/>
              <a:t>A Balancing Act</a:t>
            </a:r>
          </a:p>
        </p:txBody>
      </p:sp>
      <p:sp>
        <p:nvSpPr>
          <p:cNvPr id="7" name="Content Placeholder 6"/>
          <p:cNvSpPr>
            <a:spLocks noGrp="1"/>
          </p:cNvSpPr>
          <p:nvPr>
            <p:ph idx="1"/>
          </p:nvPr>
        </p:nvSpPr>
        <p:spPr>
          <a:xfrm>
            <a:off x="457200" y="1905001"/>
            <a:ext cx="8229600" cy="2559050"/>
          </a:xfrm>
        </p:spPr>
        <p:txBody>
          <a:bodyPr/>
          <a:lstStyle/>
          <a:p>
            <a:r>
              <a:rPr lang="en-US" sz="2000" dirty="0"/>
              <a:t>Flourishing academic environments are based on the free flow of information among students, faculty, staff, community members and the world.</a:t>
            </a:r>
          </a:p>
          <a:p>
            <a:r>
              <a:rPr lang="en-US" sz="2000" dirty="0"/>
              <a:t>At the same time, that openness also conflicts with the goal of cybersecurity in locking things down.  </a:t>
            </a:r>
          </a:p>
          <a:p>
            <a:pPr marL="0" indent="0">
              <a:buNone/>
            </a:pPr>
            <a:endParaRPr lang="en-US" sz="2000" dirty="0"/>
          </a:p>
        </p:txBody>
      </p:sp>
      <p:pic>
        <p:nvPicPr>
          <p:cNvPr id="3" name="Picture 2">
            <a:extLst>
              <a:ext uri="{FF2B5EF4-FFF2-40B4-BE49-F238E27FC236}">
                <a16:creationId xmlns:a16="http://schemas.microsoft.com/office/drawing/2014/main" id="{FC05602D-0615-4BC8-BFAA-E2BE505898AF}"/>
              </a:ext>
            </a:extLst>
          </p:cNvPr>
          <p:cNvPicPr>
            <a:picLocks noChangeAspect="1"/>
          </p:cNvPicPr>
          <p:nvPr/>
        </p:nvPicPr>
        <p:blipFill>
          <a:blip r:embed="rId3"/>
          <a:stretch>
            <a:fillRect/>
          </a:stretch>
        </p:blipFill>
        <p:spPr>
          <a:xfrm>
            <a:off x="2761422" y="4089677"/>
            <a:ext cx="3029778" cy="1343714"/>
          </a:xfrm>
          <a:prstGeom prst="rect">
            <a:avLst/>
          </a:prstGeom>
        </p:spPr>
      </p:pic>
    </p:spTree>
    <p:extLst>
      <p:ext uri="{BB962C8B-B14F-4D97-AF65-F5344CB8AC3E}">
        <p14:creationId xmlns:p14="http://schemas.microsoft.com/office/powerpoint/2010/main" val="3429556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19.PNG&quot;/&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A6131560-2D38-400B-8EA6-9B885C40A7FD}&quot;/&gt;&lt;isInvalidForFieldText val=&quot;0&quot;/&gt;&lt;Image&gt;&lt;filename val=&quot;C:\Users\geoffrey.dyer\AppData\Local\Temp\CP106481329151140Session\CPTrustFolder106481329151156\PPTImport106481329945187\data\asimages\{A6131560-2D38-400B-8EA6-9B885C40A7FD}_19.png&quot;/&gt;&lt;left val=&quot;815&quot;/&gt;&lt;top val=&quot;628&quot;/&gt;&lt;width val=&quot;102&quot;/&gt;&lt;height val=&quot;5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PRESENTER_SHAPEINFO" val="&lt;ThreeDShapeInfo&gt;&lt;uuid val=&quot;{A210BAA1-24D4-4011-BA49-1B965FF6115E}&quot;/&gt;&lt;isInvalidForFieldText val=&quot;0&quot;/&gt;&lt;Image&gt;&lt;filename val=&quot;C:\Users\geoffrey.dyer\AppData\Local\Temp\CP106481329151140Session\CPTrustFolder106481329151156\PPTImport106481329945187\data\asimages\{A210BAA1-24D4-4011-BA49-1B965FF6115E}_19.png&quot;/&gt;&lt;left val=&quot;538&quot;/&gt;&lt;top val=&quot;560&quot;/&gt;&lt;width val=&quot;362&quot;/&gt;&lt;height val=&quot;48&quot;/&gt;&lt;hasText val=&quot;1&quot;/&gt;&lt;/Image&gt;&lt;/ThreeDShapeInfo&gt;"/>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7033</TotalTime>
  <Words>3522</Words>
  <Application>Microsoft Office PowerPoint</Application>
  <PresentationFormat>On-screen Show (4:3)</PresentationFormat>
  <Paragraphs>523</Paragraphs>
  <Slides>55</Slides>
  <Notes>39</Notes>
  <HiddenSlides>12</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55</vt:i4>
      </vt:variant>
    </vt:vector>
  </HeadingPairs>
  <TitlesOfParts>
    <vt:vector size="64" baseType="lpstr">
      <vt:lpstr>Arial</vt:lpstr>
      <vt:lpstr>Arial Black</vt:lpstr>
      <vt:lpstr>Arial Rounded MT Bold</vt:lpstr>
      <vt:lpstr>Calibri</vt:lpstr>
      <vt:lpstr>Century Gothic</vt:lpstr>
      <vt:lpstr>Times New Roman</vt:lpstr>
      <vt:lpstr>Wingdings</vt:lpstr>
      <vt:lpstr>Custom Design</vt:lpstr>
      <vt:lpstr>1_Custom Design</vt:lpstr>
      <vt:lpstr>Information Technology’s Information Security (A Primer)</vt:lpstr>
      <vt:lpstr>PowerPoint Presentation</vt:lpstr>
      <vt:lpstr>PowerPoint Presentation</vt:lpstr>
      <vt:lpstr>PowerPoint Presentation</vt:lpstr>
      <vt:lpstr>Security Processes</vt:lpstr>
      <vt:lpstr>PowerPoint Presentation</vt:lpstr>
      <vt:lpstr>PowerPoint Presentation</vt:lpstr>
      <vt:lpstr>PowerPoint Presentation</vt:lpstr>
      <vt:lpstr>Academic Openness vs Security A Balancing Act</vt:lpstr>
      <vt:lpstr>Academic Openness vs Security</vt:lpstr>
      <vt:lpstr>Academic Openness vs Security</vt:lpstr>
      <vt:lpstr>PowerPoint Presentation</vt:lpstr>
      <vt:lpstr>Computing Statistics</vt:lpstr>
      <vt:lpstr>Technologies</vt:lpstr>
      <vt:lpstr>IoT – 125,000</vt:lpstr>
      <vt:lpstr>PowerPoint Presentation</vt:lpstr>
      <vt:lpstr>Protected Data</vt:lpstr>
      <vt:lpstr>PowerPoint Presentation</vt:lpstr>
      <vt:lpstr>PowerPoint Presentation</vt:lpstr>
      <vt:lpstr>UW’s Cyber Insurance Coverage</vt:lpstr>
      <vt:lpstr>UW’s Cyber Insurance Coverage</vt:lpstr>
      <vt:lpstr>Tools, Equipment, Structure</vt:lpstr>
      <vt:lpstr>Network Security</vt:lpstr>
      <vt:lpstr>Campus Firewall</vt:lpstr>
      <vt:lpstr>PowerPoint Presentation</vt:lpstr>
      <vt:lpstr>Campus Firewall</vt:lpstr>
      <vt:lpstr>65 Network Security Zones</vt:lpstr>
      <vt:lpstr>65 Network Security Zones</vt:lpstr>
      <vt:lpstr>NIDS (Network Intrusion Detection System) To Detect Malicious Behavior on the Network</vt:lpstr>
      <vt:lpstr>SCCV (Security Center Continuous View)</vt:lpstr>
      <vt:lpstr>Network Protection</vt:lpstr>
      <vt:lpstr>Incident Response Tools</vt:lpstr>
      <vt:lpstr>Denial of Service (DDoS)</vt:lpstr>
      <vt:lpstr>Centralized IT &amp; Data Repositories</vt:lpstr>
      <vt:lpstr>Server and Database Standardization</vt:lpstr>
      <vt:lpstr>Account Security</vt:lpstr>
      <vt:lpstr>UWIT Employees</vt:lpstr>
      <vt:lpstr>Two Factor (2F) Authentication</vt:lpstr>
      <vt:lpstr>What is two-factor authentication?</vt:lpstr>
      <vt:lpstr>PowerPoint Presentation</vt:lpstr>
      <vt:lpstr>Desktop Standardization</vt:lpstr>
      <vt:lpstr>Desktop Standardization</vt:lpstr>
      <vt:lpstr>PowerPoint Presentation</vt:lpstr>
      <vt:lpstr>Patching </vt:lpstr>
      <vt:lpstr>Antivirus</vt:lpstr>
      <vt:lpstr>Condo HPC</vt:lpstr>
      <vt:lpstr>Condo HPC</vt:lpstr>
      <vt:lpstr>PetaLibrary</vt:lpstr>
      <vt:lpstr>ScienceDMZ</vt:lpstr>
      <vt:lpstr>Email Security - Layers</vt:lpstr>
      <vt:lpstr>Phishing Response</vt:lpstr>
      <vt:lpstr>Security Training</vt:lpstr>
      <vt:lpstr>Data Center - Security</vt:lpstr>
      <vt:lpstr>Future Initiatives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c:creator>
  <cp:lastModifiedBy>RA</cp:lastModifiedBy>
  <cp:revision>158</cp:revision>
  <cp:lastPrinted>2018-05-10T12:25:59Z</cp:lastPrinted>
  <dcterms:created xsi:type="dcterms:W3CDTF">2014-09-17T21:08:03Z</dcterms:created>
  <dcterms:modified xsi:type="dcterms:W3CDTF">2018-05-10T12:51:51Z</dcterms:modified>
</cp:coreProperties>
</file>