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handoutMasterIdLst>
    <p:handoutMasterId r:id="rId30"/>
  </p:handoutMasterIdLst>
  <p:sldIdLst>
    <p:sldId id="306" r:id="rId3"/>
    <p:sldId id="378" r:id="rId4"/>
    <p:sldId id="359" r:id="rId5"/>
    <p:sldId id="328" r:id="rId6"/>
    <p:sldId id="377" r:id="rId7"/>
    <p:sldId id="336" r:id="rId8"/>
    <p:sldId id="362" r:id="rId9"/>
    <p:sldId id="374" r:id="rId10"/>
    <p:sldId id="376" r:id="rId11"/>
    <p:sldId id="375" r:id="rId12"/>
    <p:sldId id="314" r:id="rId13"/>
    <p:sldId id="344" r:id="rId14"/>
    <p:sldId id="340" r:id="rId15"/>
    <p:sldId id="316" r:id="rId16"/>
    <p:sldId id="317" r:id="rId17"/>
    <p:sldId id="320" r:id="rId18"/>
    <p:sldId id="355" r:id="rId19"/>
    <p:sldId id="347" r:id="rId20"/>
    <p:sldId id="348" r:id="rId21"/>
    <p:sldId id="363" r:id="rId22"/>
    <p:sldId id="361" r:id="rId23"/>
    <p:sldId id="345" r:id="rId24"/>
    <p:sldId id="346" r:id="rId25"/>
    <p:sldId id="349" r:id="rId26"/>
    <p:sldId id="370" r:id="rId27"/>
    <p:sldId id="373" r:id="rId28"/>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89A"/>
    <a:srgbClr val="FFFF00"/>
    <a:srgbClr val="000000"/>
    <a:srgbClr val="FFED00"/>
    <a:srgbClr val="492F24"/>
    <a:srgbClr val="B5B5B5"/>
    <a:srgbClr val="FFC425"/>
    <a:srgbClr val="FBF7EB"/>
    <a:srgbClr val="FDFB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2"/>
    <p:restoredTop sz="94574"/>
  </p:normalViewPr>
  <p:slideViewPr>
    <p:cSldViewPr snapToGrid="0" snapToObjects="1">
      <p:cViewPr>
        <p:scale>
          <a:sx n="128" d="100"/>
          <a:sy n="128" d="100"/>
        </p:scale>
        <p:origin x="1792" y="168"/>
      </p:cViewPr>
      <p:guideLst>
        <p:guide orient="horz" pos="2160"/>
        <p:guide pos="2880"/>
      </p:guideLst>
    </p:cSldViewPr>
  </p:slid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27466" cy="466087"/>
          </a:xfrm>
          <a:prstGeom prst="rect">
            <a:avLst/>
          </a:prstGeom>
        </p:spPr>
        <p:txBody>
          <a:bodyPr vert="horz" lIns="91221" tIns="45610" rIns="91221" bIns="45610" rtlCol="0"/>
          <a:lstStyle>
            <a:lvl1pPr algn="l">
              <a:defRPr sz="1200"/>
            </a:lvl1pPr>
          </a:lstStyle>
          <a:p>
            <a:endParaRPr lang="en-US"/>
          </a:p>
        </p:txBody>
      </p:sp>
      <p:sp>
        <p:nvSpPr>
          <p:cNvPr id="3" name="Date Placeholder 2"/>
          <p:cNvSpPr>
            <a:spLocks noGrp="1"/>
          </p:cNvSpPr>
          <p:nvPr>
            <p:ph type="dt" sz="quarter" idx="1"/>
          </p:nvPr>
        </p:nvSpPr>
        <p:spPr>
          <a:xfrm>
            <a:off x="3955953" y="2"/>
            <a:ext cx="3027466" cy="466087"/>
          </a:xfrm>
          <a:prstGeom prst="rect">
            <a:avLst/>
          </a:prstGeom>
        </p:spPr>
        <p:txBody>
          <a:bodyPr vert="horz" lIns="91221" tIns="45610" rIns="91221" bIns="45610" rtlCol="0"/>
          <a:lstStyle>
            <a:lvl1pPr algn="r">
              <a:defRPr sz="1200"/>
            </a:lvl1pPr>
          </a:lstStyle>
          <a:p>
            <a:fld id="{B11DFEC9-5BB2-4E2D-8649-9A9F1D0E40DB}" type="datetimeFigureOut">
              <a:rPr lang="en-US" smtClean="0"/>
              <a:t>11/15/18</a:t>
            </a:fld>
            <a:endParaRPr lang="en-US"/>
          </a:p>
        </p:txBody>
      </p:sp>
      <p:sp>
        <p:nvSpPr>
          <p:cNvPr id="4" name="Footer Placeholder 3"/>
          <p:cNvSpPr>
            <a:spLocks noGrp="1"/>
          </p:cNvSpPr>
          <p:nvPr>
            <p:ph type="ftr" sz="quarter" idx="2"/>
          </p:nvPr>
        </p:nvSpPr>
        <p:spPr>
          <a:xfrm>
            <a:off x="1" y="8817614"/>
            <a:ext cx="3027466" cy="466087"/>
          </a:xfrm>
          <a:prstGeom prst="rect">
            <a:avLst/>
          </a:prstGeom>
        </p:spPr>
        <p:txBody>
          <a:bodyPr vert="horz" lIns="91221" tIns="45610" rIns="91221" bIns="45610" rtlCol="0" anchor="b"/>
          <a:lstStyle>
            <a:lvl1pPr algn="l">
              <a:defRPr sz="1200"/>
            </a:lvl1pPr>
          </a:lstStyle>
          <a:p>
            <a:endParaRPr lang="en-US"/>
          </a:p>
        </p:txBody>
      </p:sp>
      <p:sp>
        <p:nvSpPr>
          <p:cNvPr id="5" name="Slide Number Placeholder 4"/>
          <p:cNvSpPr>
            <a:spLocks noGrp="1"/>
          </p:cNvSpPr>
          <p:nvPr>
            <p:ph type="sldNum" sz="quarter" idx="3"/>
          </p:nvPr>
        </p:nvSpPr>
        <p:spPr>
          <a:xfrm>
            <a:off x="3955953" y="8817614"/>
            <a:ext cx="3027466" cy="466087"/>
          </a:xfrm>
          <a:prstGeom prst="rect">
            <a:avLst/>
          </a:prstGeom>
        </p:spPr>
        <p:txBody>
          <a:bodyPr vert="horz" lIns="91221" tIns="45610" rIns="91221" bIns="45610" rtlCol="0" anchor="b"/>
          <a:lstStyle>
            <a:lvl1pPr algn="r">
              <a:defRPr sz="1200"/>
            </a:lvl1pPr>
          </a:lstStyle>
          <a:p>
            <a:fld id="{F72CB0D3-F74B-4BAB-9831-1EBAFE96ACA4}" type="slidenum">
              <a:rPr lang="en-US" smtClean="0"/>
              <a:t>‹#›</a:t>
            </a:fld>
            <a:endParaRPr lang="en-US"/>
          </a:p>
        </p:txBody>
      </p:sp>
    </p:spTree>
    <p:extLst>
      <p:ext uri="{BB962C8B-B14F-4D97-AF65-F5344CB8AC3E}">
        <p14:creationId xmlns:p14="http://schemas.microsoft.com/office/powerpoint/2010/main" val="3499907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27466" cy="466087"/>
          </a:xfrm>
          <a:prstGeom prst="rect">
            <a:avLst/>
          </a:prstGeom>
        </p:spPr>
        <p:txBody>
          <a:bodyPr vert="horz" lIns="91221" tIns="45610" rIns="91221" bIns="45610" rtlCol="0"/>
          <a:lstStyle>
            <a:lvl1pPr algn="l">
              <a:defRPr sz="1200"/>
            </a:lvl1pPr>
          </a:lstStyle>
          <a:p>
            <a:endParaRPr lang="en-US"/>
          </a:p>
        </p:txBody>
      </p:sp>
      <p:sp>
        <p:nvSpPr>
          <p:cNvPr id="3" name="Date Placeholder 2"/>
          <p:cNvSpPr>
            <a:spLocks noGrp="1"/>
          </p:cNvSpPr>
          <p:nvPr>
            <p:ph type="dt" idx="1"/>
          </p:nvPr>
        </p:nvSpPr>
        <p:spPr>
          <a:xfrm>
            <a:off x="3955953" y="2"/>
            <a:ext cx="3027466" cy="466087"/>
          </a:xfrm>
          <a:prstGeom prst="rect">
            <a:avLst/>
          </a:prstGeom>
        </p:spPr>
        <p:txBody>
          <a:bodyPr vert="horz" lIns="91221" tIns="45610" rIns="91221" bIns="45610" rtlCol="0"/>
          <a:lstStyle>
            <a:lvl1pPr algn="r">
              <a:defRPr sz="1200"/>
            </a:lvl1pPr>
          </a:lstStyle>
          <a:p>
            <a:fld id="{C00E3E0A-E63E-467E-B987-CF05F34BC8A8}" type="datetimeFigureOut">
              <a:rPr lang="en-US" smtClean="0"/>
              <a:t>11/15/18</a:t>
            </a:fld>
            <a:endParaRPr lang="en-US"/>
          </a:p>
        </p:txBody>
      </p:sp>
      <p:sp>
        <p:nvSpPr>
          <p:cNvPr id="4" name="Slide Image Placeholder 3"/>
          <p:cNvSpPr>
            <a:spLocks noGrp="1" noRot="1" noChangeAspect="1"/>
          </p:cNvSpPr>
          <p:nvPr>
            <p:ph type="sldImg" idx="2"/>
          </p:nvPr>
        </p:nvSpPr>
        <p:spPr>
          <a:xfrm>
            <a:off x="1406525" y="1160463"/>
            <a:ext cx="4171950" cy="3130550"/>
          </a:xfrm>
          <a:prstGeom prst="rect">
            <a:avLst/>
          </a:prstGeom>
          <a:noFill/>
          <a:ln w="12700">
            <a:solidFill>
              <a:prstClr val="black"/>
            </a:solidFill>
          </a:ln>
        </p:spPr>
        <p:txBody>
          <a:bodyPr vert="horz" lIns="91221" tIns="45610" rIns="91221" bIns="45610" rtlCol="0" anchor="ctr"/>
          <a:lstStyle/>
          <a:p>
            <a:endParaRPr lang="en-US"/>
          </a:p>
        </p:txBody>
      </p:sp>
      <p:sp>
        <p:nvSpPr>
          <p:cNvPr id="5" name="Notes Placeholder 4"/>
          <p:cNvSpPr>
            <a:spLocks noGrp="1"/>
          </p:cNvSpPr>
          <p:nvPr>
            <p:ph type="body" sz="quarter" idx="3"/>
          </p:nvPr>
        </p:nvSpPr>
        <p:spPr>
          <a:xfrm>
            <a:off x="699134" y="4467464"/>
            <a:ext cx="5586735" cy="3655774"/>
          </a:xfrm>
          <a:prstGeom prst="rect">
            <a:avLst/>
          </a:prstGeom>
        </p:spPr>
        <p:txBody>
          <a:bodyPr vert="horz" lIns="91221" tIns="45610" rIns="91221" bIns="456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7614"/>
            <a:ext cx="3027466" cy="466087"/>
          </a:xfrm>
          <a:prstGeom prst="rect">
            <a:avLst/>
          </a:prstGeom>
        </p:spPr>
        <p:txBody>
          <a:bodyPr vert="horz" lIns="91221" tIns="45610" rIns="91221" bIns="45610" rtlCol="0" anchor="b"/>
          <a:lstStyle>
            <a:lvl1pPr algn="l">
              <a:defRPr sz="1200"/>
            </a:lvl1pPr>
          </a:lstStyle>
          <a:p>
            <a:endParaRPr lang="en-US"/>
          </a:p>
        </p:txBody>
      </p:sp>
      <p:sp>
        <p:nvSpPr>
          <p:cNvPr id="7" name="Slide Number Placeholder 6"/>
          <p:cNvSpPr>
            <a:spLocks noGrp="1"/>
          </p:cNvSpPr>
          <p:nvPr>
            <p:ph type="sldNum" sz="quarter" idx="5"/>
          </p:nvPr>
        </p:nvSpPr>
        <p:spPr>
          <a:xfrm>
            <a:off x="3955953" y="8817614"/>
            <a:ext cx="3027466" cy="466087"/>
          </a:xfrm>
          <a:prstGeom prst="rect">
            <a:avLst/>
          </a:prstGeom>
        </p:spPr>
        <p:txBody>
          <a:bodyPr vert="horz" lIns="91221" tIns="45610" rIns="91221" bIns="45610" rtlCol="0" anchor="b"/>
          <a:lstStyle>
            <a:lvl1pPr algn="r">
              <a:defRPr sz="1200"/>
            </a:lvl1pPr>
          </a:lstStyle>
          <a:p>
            <a:fld id="{B7FBC1B1-C895-46D5-B1F7-337BE0C9682E}" type="slidenum">
              <a:rPr lang="en-US" smtClean="0"/>
              <a:t>‹#›</a:t>
            </a:fld>
            <a:endParaRPr lang="en-US"/>
          </a:p>
        </p:txBody>
      </p:sp>
    </p:spTree>
    <p:extLst>
      <p:ext uri="{BB962C8B-B14F-4D97-AF65-F5344CB8AC3E}">
        <p14:creationId xmlns:p14="http://schemas.microsoft.com/office/powerpoint/2010/main" val="310391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a:t>
            </a:fld>
            <a:endParaRPr lang="en-US"/>
          </a:p>
        </p:txBody>
      </p:sp>
    </p:spTree>
    <p:extLst>
      <p:ext uri="{BB962C8B-B14F-4D97-AF65-F5344CB8AC3E}">
        <p14:creationId xmlns:p14="http://schemas.microsoft.com/office/powerpoint/2010/main" val="3647611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10</a:t>
            </a:fld>
            <a:endParaRPr lang="en-US"/>
          </a:p>
        </p:txBody>
      </p:sp>
    </p:spTree>
    <p:extLst>
      <p:ext uri="{BB962C8B-B14F-4D97-AF65-F5344CB8AC3E}">
        <p14:creationId xmlns:p14="http://schemas.microsoft.com/office/powerpoint/2010/main" val="47458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11</a:t>
            </a:fld>
            <a:endParaRPr lang="en-US"/>
          </a:p>
        </p:txBody>
      </p:sp>
    </p:spTree>
    <p:extLst>
      <p:ext uri="{BB962C8B-B14F-4D97-AF65-F5344CB8AC3E}">
        <p14:creationId xmlns:p14="http://schemas.microsoft.com/office/powerpoint/2010/main" val="144285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12</a:t>
            </a:fld>
            <a:endParaRPr lang="en-US"/>
          </a:p>
        </p:txBody>
      </p:sp>
    </p:spTree>
    <p:extLst>
      <p:ext uri="{BB962C8B-B14F-4D97-AF65-F5344CB8AC3E}">
        <p14:creationId xmlns:p14="http://schemas.microsoft.com/office/powerpoint/2010/main" val="216279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13</a:t>
            </a:fld>
            <a:endParaRPr lang="en-US"/>
          </a:p>
        </p:txBody>
      </p:sp>
    </p:spTree>
    <p:extLst>
      <p:ext uri="{BB962C8B-B14F-4D97-AF65-F5344CB8AC3E}">
        <p14:creationId xmlns:p14="http://schemas.microsoft.com/office/powerpoint/2010/main" val="358059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14</a:t>
            </a:fld>
            <a:endParaRPr lang="en-US"/>
          </a:p>
        </p:txBody>
      </p:sp>
    </p:spTree>
    <p:extLst>
      <p:ext uri="{BB962C8B-B14F-4D97-AF65-F5344CB8AC3E}">
        <p14:creationId xmlns:p14="http://schemas.microsoft.com/office/powerpoint/2010/main" val="2017467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15</a:t>
            </a:fld>
            <a:endParaRPr lang="en-US"/>
          </a:p>
        </p:txBody>
      </p:sp>
    </p:spTree>
    <p:extLst>
      <p:ext uri="{BB962C8B-B14F-4D97-AF65-F5344CB8AC3E}">
        <p14:creationId xmlns:p14="http://schemas.microsoft.com/office/powerpoint/2010/main" val="1452594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16</a:t>
            </a:fld>
            <a:endParaRPr lang="en-US"/>
          </a:p>
        </p:txBody>
      </p:sp>
    </p:spTree>
    <p:extLst>
      <p:ext uri="{BB962C8B-B14F-4D97-AF65-F5344CB8AC3E}">
        <p14:creationId xmlns:p14="http://schemas.microsoft.com/office/powerpoint/2010/main" val="852895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17</a:t>
            </a:fld>
            <a:endParaRPr lang="en-US"/>
          </a:p>
        </p:txBody>
      </p:sp>
    </p:spTree>
    <p:extLst>
      <p:ext uri="{BB962C8B-B14F-4D97-AF65-F5344CB8AC3E}">
        <p14:creationId xmlns:p14="http://schemas.microsoft.com/office/powerpoint/2010/main" val="319248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18</a:t>
            </a:fld>
            <a:endParaRPr lang="en-US"/>
          </a:p>
        </p:txBody>
      </p:sp>
    </p:spTree>
    <p:extLst>
      <p:ext uri="{BB962C8B-B14F-4D97-AF65-F5344CB8AC3E}">
        <p14:creationId xmlns:p14="http://schemas.microsoft.com/office/powerpoint/2010/main" val="753329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19</a:t>
            </a:fld>
            <a:endParaRPr lang="en-US"/>
          </a:p>
        </p:txBody>
      </p:sp>
    </p:spTree>
    <p:extLst>
      <p:ext uri="{BB962C8B-B14F-4D97-AF65-F5344CB8AC3E}">
        <p14:creationId xmlns:p14="http://schemas.microsoft.com/office/powerpoint/2010/main" val="134491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2</a:t>
            </a:fld>
            <a:endParaRPr lang="en-US"/>
          </a:p>
        </p:txBody>
      </p:sp>
    </p:spTree>
    <p:extLst>
      <p:ext uri="{BB962C8B-B14F-4D97-AF65-F5344CB8AC3E}">
        <p14:creationId xmlns:p14="http://schemas.microsoft.com/office/powerpoint/2010/main" val="100703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Wyoming</a:t>
            </a:r>
            <a:r>
              <a:rPr lang="en-US" baseline="0" dirty="0"/>
              <a:t> Science Initiative began in response to a legislative mandate to elevate UW science programs to top quartile in the nation.  There are three main outcomes of this effort:</a:t>
            </a:r>
            <a:endParaRPr lang="en-US" dirty="0"/>
          </a:p>
        </p:txBody>
      </p:sp>
      <p:sp>
        <p:nvSpPr>
          <p:cNvPr id="4" name="Slide Number Placeholder 3"/>
          <p:cNvSpPr>
            <a:spLocks noGrp="1"/>
          </p:cNvSpPr>
          <p:nvPr>
            <p:ph type="sldNum" sz="quarter" idx="10"/>
          </p:nvPr>
        </p:nvSpPr>
        <p:spPr/>
        <p:txBody>
          <a:bodyPr/>
          <a:lstStyle/>
          <a:p>
            <a:fld id="{40525C7E-7033-1044-A2DE-68E6D3149847}" type="slidenum">
              <a:rPr lang="en-US" smtClean="0"/>
              <a:t>21</a:t>
            </a:fld>
            <a:endParaRPr lang="en-US"/>
          </a:p>
        </p:txBody>
      </p:sp>
    </p:spTree>
    <p:extLst>
      <p:ext uri="{BB962C8B-B14F-4D97-AF65-F5344CB8AC3E}">
        <p14:creationId xmlns:p14="http://schemas.microsoft.com/office/powerpoint/2010/main" val="4273661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22</a:t>
            </a:fld>
            <a:endParaRPr lang="en-US"/>
          </a:p>
        </p:txBody>
      </p:sp>
    </p:spTree>
    <p:extLst>
      <p:ext uri="{BB962C8B-B14F-4D97-AF65-F5344CB8AC3E}">
        <p14:creationId xmlns:p14="http://schemas.microsoft.com/office/powerpoint/2010/main" val="421105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23</a:t>
            </a:fld>
            <a:endParaRPr lang="en-US"/>
          </a:p>
        </p:txBody>
      </p:sp>
    </p:spTree>
    <p:extLst>
      <p:ext uri="{BB962C8B-B14F-4D97-AF65-F5344CB8AC3E}">
        <p14:creationId xmlns:p14="http://schemas.microsoft.com/office/powerpoint/2010/main" val="1553489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24</a:t>
            </a:fld>
            <a:endParaRPr lang="en-US"/>
          </a:p>
        </p:txBody>
      </p:sp>
    </p:spTree>
    <p:extLst>
      <p:ext uri="{BB962C8B-B14F-4D97-AF65-F5344CB8AC3E}">
        <p14:creationId xmlns:p14="http://schemas.microsoft.com/office/powerpoint/2010/main" val="3207186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25</a:t>
            </a:fld>
            <a:endParaRPr lang="en-US"/>
          </a:p>
        </p:txBody>
      </p:sp>
    </p:spTree>
    <p:extLst>
      <p:ext uri="{BB962C8B-B14F-4D97-AF65-F5344CB8AC3E}">
        <p14:creationId xmlns:p14="http://schemas.microsoft.com/office/powerpoint/2010/main" val="351777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26</a:t>
            </a:fld>
            <a:endParaRPr lang="en-US"/>
          </a:p>
        </p:txBody>
      </p:sp>
    </p:spTree>
    <p:extLst>
      <p:ext uri="{BB962C8B-B14F-4D97-AF65-F5344CB8AC3E}">
        <p14:creationId xmlns:p14="http://schemas.microsoft.com/office/powerpoint/2010/main" val="210716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3</a:t>
            </a:fld>
            <a:endParaRPr lang="en-US"/>
          </a:p>
        </p:txBody>
      </p:sp>
    </p:spTree>
    <p:extLst>
      <p:ext uri="{BB962C8B-B14F-4D97-AF65-F5344CB8AC3E}">
        <p14:creationId xmlns:p14="http://schemas.microsoft.com/office/powerpoint/2010/main" val="158561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4</a:t>
            </a:fld>
            <a:endParaRPr lang="en-US"/>
          </a:p>
        </p:txBody>
      </p:sp>
    </p:spTree>
    <p:extLst>
      <p:ext uri="{BB962C8B-B14F-4D97-AF65-F5344CB8AC3E}">
        <p14:creationId xmlns:p14="http://schemas.microsoft.com/office/powerpoint/2010/main" val="23076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5</a:t>
            </a:fld>
            <a:endParaRPr lang="en-US"/>
          </a:p>
        </p:txBody>
      </p:sp>
    </p:spTree>
    <p:extLst>
      <p:ext uri="{BB962C8B-B14F-4D97-AF65-F5344CB8AC3E}">
        <p14:creationId xmlns:p14="http://schemas.microsoft.com/office/powerpoint/2010/main" val="9711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BC1B1-C895-46D5-B1F7-337BE0C9682E}" type="slidenum">
              <a:rPr lang="en-US" smtClean="0"/>
              <a:t>6</a:t>
            </a:fld>
            <a:endParaRPr lang="en-US"/>
          </a:p>
        </p:txBody>
      </p:sp>
    </p:spTree>
    <p:extLst>
      <p:ext uri="{BB962C8B-B14F-4D97-AF65-F5344CB8AC3E}">
        <p14:creationId xmlns:p14="http://schemas.microsoft.com/office/powerpoint/2010/main" val="136110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7</a:t>
            </a:fld>
            <a:endParaRPr lang="en-US"/>
          </a:p>
        </p:txBody>
      </p:sp>
    </p:spTree>
    <p:extLst>
      <p:ext uri="{BB962C8B-B14F-4D97-AF65-F5344CB8AC3E}">
        <p14:creationId xmlns:p14="http://schemas.microsoft.com/office/powerpoint/2010/main" val="261662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8</a:t>
            </a:fld>
            <a:endParaRPr lang="en-US"/>
          </a:p>
        </p:txBody>
      </p:sp>
    </p:spTree>
    <p:extLst>
      <p:ext uri="{BB962C8B-B14F-4D97-AF65-F5344CB8AC3E}">
        <p14:creationId xmlns:p14="http://schemas.microsoft.com/office/powerpoint/2010/main" val="131901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9</a:t>
            </a:fld>
            <a:endParaRPr lang="en-US"/>
          </a:p>
        </p:txBody>
      </p:sp>
    </p:spTree>
    <p:extLst>
      <p:ext uri="{BB962C8B-B14F-4D97-AF65-F5344CB8AC3E}">
        <p14:creationId xmlns:p14="http://schemas.microsoft.com/office/powerpoint/2010/main" val="385077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619A6-1AD0-6C45-9B23-CCE0986DA1DA}"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20531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619A6-1AD0-6C45-9B23-CCE0986DA1DA}"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2065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619A6-1AD0-6C45-9B23-CCE0986DA1DA}"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7000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25647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19354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Tree>
    <p:extLst>
      <p:ext uri="{BB962C8B-B14F-4D97-AF65-F5344CB8AC3E}">
        <p14:creationId xmlns:p14="http://schemas.microsoft.com/office/powerpoint/2010/main" val="446924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006655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16347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786340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938279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229632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239040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619A6-1AD0-6C45-9B23-CCE0986DA1DA}"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96205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227973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434503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11/15/18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9166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5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619A6-1AD0-6C45-9B23-CCE0986DA1DA}"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388340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619A6-1AD0-6C45-9B23-CCE0986DA1DA}" type="datetimeFigureOut">
              <a:rPr lang="en-US" smtClean="0"/>
              <a:t>11/15/18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39800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619A6-1AD0-6C45-9B23-CCE0986DA1DA}" type="datetimeFigureOut">
              <a:rPr lang="en-US" smtClean="0"/>
              <a:t>11/15/18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6012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619A6-1AD0-6C45-9B23-CCE0986DA1DA}" type="datetimeFigureOut">
              <a:rPr lang="en-US" smtClean="0"/>
              <a:t>11/15/18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73522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619A6-1AD0-6C45-9B23-CCE0986DA1DA}"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90309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619A6-1AD0-6C45-9B23-CCE0986DA1DA}"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2354683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7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619A6-1AD0-6C45-9B23-CCE0986DA1DA}" type="datetimeFigureOut">
              <a:rPr lang="en-US" smtClean="0"/>
              <a:t>11/15/18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B0374-A2EC-B245-84D0-2DC6DF66F661}" type="slidenum">
              <a:rPr lang="en-US" smtClean="0"/>
              <a:t>‹#›</a:t>
            </a:fld>
            <a:endParaRPr lang="en-US"/>
          </a:p>
        </p:txBody>
      </p:sp>
      <p:pic>
        <p:nvPicPr>
          <p:cNvPr id="9" name="Picture 8" descr="BrandBar_New_flag_only.png"/>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413265" y="5666007"/>
            <a:ext cx="9960737" cy="1553875"/>
          </a:xfrm>
          <a:prstGeom prst="rect">
            <a:avLst/>
          </a:prstGeom>
        </p:spPr>
      </p:pic>
    </p:spTree>
    <p:extLst>
      <p:ext uri="{BB962C8B-B14F-4D97-AF65-F5344CB8AC3E}">
        <p14:creationId xmlns:p14="http://schemas.microsoft.com/office/powerpoint/2010/main" val="112641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7EB"/>
        </a:solidFill>
        <a:effectLst/>
      </p:bgPr>
    </p:bg>
    <p:spTree>
      <p:nvGrpSpPr>
        <p:cNvPr id="1" name=""/>
        <p:cNvGrpSpPr/>
        <p:nvPr/>
      </p:nvGrpSpPr>
      <p:grpSpPr>
        <a:xfrm>
          <a:off x="0" y="0"/>
          <a:ext cx="0" cy="0"/>
          <a:chOff x="0" y="0"/>
          <a:chExt cx="0" cy="0"/>
        </a:xfrm>
      </p:grpSpPr>
      <p:pic>
        <p:nvPicPr>
          <p:cNvPr id="7" name="Picture 6" descr="powerpoint_template_interior.png"/>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6077712"/>
            <a:ext cx="9144000" cy="780288"/>
          </a:xfrm>
          <a:prstGeom prst="rect">
            <a:avLst/>
          </a:prstGeom>
        </p:spPr>
      </p:pic>
    </p:spTree>
    <p:extLst>
      <p:ext uri="{BB962C8B-B14F-4D97-AF65-F5344CB8AC3E}">
        <p14:creationId xmlns:p14="http://schemas.microsoft.com/office/powerpoint/2010/main" val="4279511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nsf.gov/funding/pgm_summ.jsp?pims_id=5541" TargetMode="External"/><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4765173" y="3691976"/>
            <a:ext cx="4252218" cy="1125296"/>
          </a:xfrm>
        </p:spPr>
        <p:txBody>
          <a:bodyPr>
            <a:normAutofit fontScale="90000"/>
          </a:bodyPr>
          <a:lstStyle/>
          <a:p>
            <a:r>
              <a:rPr lang="en-US" sz="1800" b="1" dirty="0">
                <a:solidFill>
                  <a:srgbClr val="492F24"/>
                </a:solidFill>
                <a:latin typeface="Arial" panose="020B0604020202020204" pitchFamily="34" charset="0"/>
                <a:cs typeface="Arial" panose="020B0604020202020204" pitchFamily="34" charset="0"/>
              </a:rPr>
              <a:t/>
            </a:r>
            <a:br>
              <a:rPr lang="en-US" sz="1800" b="1" dirty="0">
                <a:solidFill>
                  <a:srgbClr val="492F24"/>
                </a:solidFill>
                <a:latin typeface="Arial" panose="020B0604020202020204" pitchFamily="34" charset="0"/>
                <a:cs typeface="Arial" panose="020B0604020202020204" pitchFamily="34" charset="0"/>
              </a:rPr>
            </a:br>
            <a:r>
              <a:rPr lang="en-US" sz="1800" b="1" dirty="0">
                <a:solidFill>
                  <a:srgbClr val="492F24"/>
                </a:solidFill>
                <a:latin typeface="Arial" panose="020B0604020202020204" pitchFamily="34" charset="0"/>
                <a:cs typeface="Arial" panose="020B0604020202020204" pitchFamily="34" charset="0"/>
              </a:rPr>
              <a:t>Ed Synakowski</a:t>
            </a:r>
            <a:br>
              <a:rPr lang="en-US" sz="1800" b="1" dirty="0">
                <a:solidFill>
                  <a:srgbClr val="492F24"/>
                </a:solidFill>
                <a:latin typeface="Arial" panose="020B0604020202020204" pitchFamily="34" charset="0"/>
                <a:cs typeface="Arial" panose="020B0604020202020204" pitchFamily="34" charset="0"/>
              </a:rPr>
            </a:br>
            <a:r>
              <a:rPr lang="en-US" sz="1800" b="1" dirty="0">
                <a:solidFill>
                  <a:srgbClr val="492F24"/>
                </a:solidFill>
                <a:latin typeface="Arial" panose="020B0604020202020204" pitchFamily="34" charset="0"/>
                <a:cs typeface="Arial" panose="020B0604020202020204" pitchFamily="34" charset="0"/>
              </a:rPr>
              <a:t>Vice President</a:t>
            </a:r>
            <a:br>
              <a:rPr lang="en-US" sz="1800" b="1" dirty="0">
                <a:solidFill>
                  <a:srgbClr val="492F24"/>
                </a:solidFill>
                <a:latin typeface="Arial" panose="020B0604020202020204" pitchFamily="34" charset="0"/>
                <a:cs typeface="Arial" panose="020B0604020202020204" pitchFamily="34" charset="0"/>
              </a:rPr>
            </a:br>
            <a:r>
              <a:rPr lang="en-US" sz="1800" b="1" dirty="0">
                <a:solidFill>
                  <a:srgbClr val="492F24"/>
                </a:solidFill>
                <a:latin typeface="Arial" panose="020B0604020202020204" pitchFamily="34" charset="0"/>
                <a:cs typeface="Arial" panose="020B0604020202020204" pitchFamily="34" charset="0"/>
              </a:rPr>
              <a:t>Research and Economic Development </a:t>
            </a:r>
            <a:r>
              <a:rPr lang="en-US" sz="2800" b="1" dirty="0">
                <a:solidFill>
                  <a:srgbClr val="492F24"/>
                </a:solidFill>
                <a:latin typeface="Arial" panose="020B0604020202020204" pitchFamily="34" charset="0"/>
                <a:cs typeface="Arial" panose="020B0604020202020204" pitchFamily="34" charset="0"/>
              </a:rPr>
              <a:t/>
            </a:r>
            <a:br>
              <a:rPr lang="en-US" sz="2800" b="1" dirty="0">
                <a:solidFill>
                  <a:srgbClr val="492F24"/>
                </a:solidFill>
                <a:latin typeface="Arial" panose="020B0604020202020204" pitchFamily="34" charset="0"/>
                <a:cs typeface="Arial" panose="020B0604020202020204" pitchFamily="34" charset="0"/>
              </a:rPr>
            </a:br>
            <a:r>
              <a:rPr lang="en-US" sz="1600" b="1" dirty="0">
                <a:solidFill>
                  <a:srgbClr val="492F24"/>
                </a:solidFill>
                <a:latin typeface="Arial" panose="020B0604020202020204" pitchFamily="34" charset="0"/>
                <a:cs typeface="Arial" panose="020B0604020202020204" pitchFamily="34" charset="0"/>
              </a:rPr>
              <a:t/>
            </a:r>
            <a:br>
              <a:rPr lang="en-US" sz="1600" b="1" dirty="0">
                <a:solidFill>
                  <a:srgbClr val="492F24"/>
                </a:solidFill>
                <a:latin typeface="Arial" panose="020B0604020202020204" pitchFamily="34" charset="0"/>
                <a:cs typeface="Arial" panose="020B0604020202020204" pitchFamily="34" charset="0"/>
              </a:rPr>
            </a:br>
            <a:r>
              <a:rPr lang="en-US" sz="1800" b="1" dirty="0">
                <a:solidFill>
                  <a:srgbClr val="492F24"/>
                </a:solidFill>
                <a:latin typeface="Arial" panose="020B0604020202020204" pitchFamily="34" charset="0"/>
                <a:cs typeface="Arial" panose="020B0604020202020204" pitchFamily="34" charset="0"/>
              </a:rPr>
              <a:t>November 2018</a:t>
            </a:r>
            <a:r>
              <a:rPr lang="en-US" sz="1800" b="1" dirty="0">
                <a:solidFill>
                  <a:srgbClr val="FFC4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1800" b="1" dirty="0">
                <a:solidFill>
                  <a:srgbClr val="FFC4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800" b="1" dirty="0">
              <a:solidFill>
                <a:srgbClr val="492F2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1"/>
          <p:cNvSpPr txBox="1">
            <a:spLocks/>
          </p:cNvSpPr>
          <p:nvPr/>
        </p:nvSpPr>
        <p:spPr>
          <a:xfrm>
            <a:off x="4614907" y="568068"/>
            <a:ext cx="4583722" cy="20202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Capturing the Full Potential of UW Biodiversity Research </a:t>
            </a:r>
            <a:r>
              <a:rPr lang="en-US" sz="2800" b="1"/>
              <a:t>and </a:t>
            </a:r>
            <a:r>
              <a:rPr lang="en-US" sz="2800" b="1" smtClean="0"/>
              <a:t>Outreach</a:t>
            </a:r>
            <a:endParaRPr lang="en-US" sz="2800" b="1" dirty="0">
              <a:solidFill>
                <a:srgbClr val="492F24"/>
              </a:solidFill>
              <a:cs typeface="Arial" panose="020B0604020202020204" pitchFamily="34" charset="0"/>
            </a:endParaRPr>
          </a:p>
        </p:txBody>
      </p:sp>
      <p:grpSp>
        <p:nvGrpSpPr>
          <p:cNvPr id="4" name="Group 3"/>
          <p:cNvGrpSpPr/>
          <p:nvPr/>
        </p:nvGrpSpPr>
        <p:grpSpPr>
          <a:xfrm>
            <a:off x="5095702" y="5350384"/>
            <a:ext cx="3541222" cy="84087"/>
            <a:chOff x="5095702" y="5143390"/>
            <a:chExt cx="3541222" cy="84087"/>
          </a:xfrm>
        </p:grpSpPr>
        <p:cxnSp>
          <p:nvCxnSpPr>
            <p:cNvPr id="14" name="Straight Connector 13"/>
            <p:cNvCxnSpPr/>
            <p:nvPr/>
          </p:nvCxnSpPr>
          <p:spPr>
            <a:xfrm>
              <a:off x="5095702" y="5227477"/>
              <a:ext cx="3541222" cy="0"/>
            </a:xfrm>
            <a:prstGeom prst="line">
              <a:avLst/>
            </a:prstGeom>
            <a:ln w="381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32614" y="5143390"/>
              <a:ext cx="3067397" cy="0"/>
            </a:xfrm>
            <a:prstGeom prst="line">
              <a:avLst/>
            </a:prstGeom>
            <a:ln>
              <a:solidFill>
                <a:srgbClr val="FFC425"/>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rot="10800000">
            <a:off x="5095699" y="497044"/>
            <a:ext cx="3541222" cy="84087"/>
            <a:chOff x="5248102" y="5216662"/>
            <a:chExt cx="3541222" cy="84087"/>
          </a:xfrm>
        </p:grpSpPr>
        <p:cxnSp>
          <p:nvCxnSpPr>
            <p:cNvPr id="18" name="Straight Connector 17"/>
            <p:cNvCxnSpPr/>
            <p:nvPr/>
          </p:nvCxnSpPr>
          <p:spPr>
            <a:xfrm>
              <a:off x="5248102" y="5300749"/>
              <a:ext cx="3541222" cy="0"/>
            </a:xfrm>
            <a:prstGeom prst="line">
              <a:avLst/>
            </a:prstGeom>
            <a:ln w="381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85014" y="5216662"/>
              <a:ext cx="3067397" cy="0"/>
            </a:xfrm>
            <a:prstGeom prst="line">
              <a:avLst/>
            </a:prstGeom>
            <a:ln>
              <a:solidFill>
                <a:srgbClr val="FFC425"/>
              </a:solidFill>
            </a:ln>
          </p:spPr>
          <p:style>
            <a:lnRef idx="2">
              <a:schemeClr val="accent1"/>
            </a:lnRef>
            <a:fillRef idx="0">
              <a:schemeClr val="accent1"/>
            </a:fillRef>
            <a:effectRef idx="1">
              <a:schemeClr val="accent1"/>
            </a:effectRef>
            <a:fontRef idx="minor">
              <a:schemeClr val="tx1"/>
            </a:fontRef>
          </p:style>
        </p:cxnSp>
      </p:grpSp>
      <p:cxnSp>
        <p:nvCxnSpPr>
          <p:cNvPr id="20" name="Straight Connector 19"/>
          <p:cNvCxnSpPr/>
          <p:nvPr/>
        </p:nvCxnSpPr>
        <p:spPr>
          <a:xfrm>
            <a:off x="5981005" y="3767750"/>
            <a:ext cx="1770611" cy="0"/>
          </a:xfrm>
          <a:prstGeom prst="line">
            <a:avLst/>
          </a:prstGeom>
          <a:ln>
            <a:solidFill>
              <a:srgbClr val="FFC425"/>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20978" t="6038" r="34966" b="5153"/>
          <a:stretch/>
        </p:blipFill>
        <p:spPr>
          <a:xfrm>
            <a:off x="0" y="0"/>
            <a:ext cx="4642339" cy="6154616"/>
          </a:xfrm>
          <a:prstGeom prst="rect">
            <a:avLst/>
          </a:prstGeom>
        </p:spPr>
      </p:pic>
      <p:sp>
        <p:nvSpPr>
          <p:cNvPr id="3" name="Rectangle 2"/>
          <p:cNvSpPr/>
          <p:nvPr/>
        </p:nvSpPr>
        <p:spPr>
          <a:xfrm>
            <a:off x="0" y="6137031"/>
            <a:ext cx="9144000" cy="72096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BrandBar_New_Final_wSig.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833" y="5705081"/>
            <a:ext cx="9433097" cy="1471564"/>
          </a:xfrm>
          <a:prstGeom prst="rect">
            <a:avLst/>
          </a:prstGeom>
        </p:spPr>
      </p:pic>
      <p:sp>
        <p:nvSpPr>
          <p:cNvPr id="13" name="Title 1"/>
          <p:cNvSpPr txBox="1">
            <a:spLocks/>
          </p:cNvSpPr>
          <p:nvPr/>
        </p:nvSpPr>
        <p:spPr>
          <a:xfrm>
            <a:off x="4765172" y="2881671"/>
            <a:ext cx="4252219" cy="11252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smtClean="0">
                <a:solidFill>
                  <a:srgbClr val="492F24"/>
                </a:solidFill>
                <a:latin typeface="Arial" panose="020B0604020202020204" pitchFamily="34" charset="0"/>
                <a:cs typeface="Arial" panose="020B0604020202020204" pitchFamily="34" charset="0"/>
              </a:rPr>
              <a:t>Presented to the </a:t>
            </a:r>
          </a:p>
          <a:p>
            <a:r>
              <a:rPr lang="en-US" sz="2000" b="1" dirty="0" smtClean="0">
                <a:solidFill>
                  <a:srgbClr val="492F24"/>
                </a:solidFill>
                <a:latin typeface="Arial" panose="020B0604020202020204" pitchFamily="34" charset="0"/>
                <a:cs typeface="Arial" panose="020B0604020202020204" pitchFamily="34" charset="0"/>
              </a:rPr>
              <a:t>Board </a:t>
            </a:r>
            <a:r>
              <a:rPr lang="en-US" sz="2000" b="1" dirty="0">
                <a:solidFill>
                  <a:srgbClr val="492F24"/>
                </a:solidFill>
                <a:latin typeface="Arial" panose="020B0604020202020204" pitchFamily="34" charset="0"/>
                <a:cs typeface="Arial" panose="020B0604020202020204" pitchFamily="34" charset="0"/>
              </a:rPr>
              <a:t>of Trustees</a:t>
            </a:r>
          </a:p>
          <a:p>
            <a:endParaRPr lang="en-US" sz="2800" b="1" dirty="0">
              <a:solidFill>
                <a:srgbClr val="492F24"/>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5981005" y="2625367"/>
            <a:ext cx="1770611" cy="0"/>
          </a:xfrm>
          <a:prstGeom prst="line">
            <a:avLst/>
          </a:prstGeom>
          <a:ln>
            <a:solidFill>
              <a:srgbClr val="FFC42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2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5" name="Text Box 9"/>
          <p:cNvSpPr txBox="1"/>
          <p:nvPr/>
        </p:nvSpPr>
        <p:spPr>
          <a:xfrm>
            <a:off x="205778" y="526377"/>
            <a:ext cx="8718584" cy="744485"/>
          </a:xfrm>
          <a:prstGeom prst="rect">
            <a:avLst/>
          </a:prstGeom>
          <a:solidFill>
            <a:srgbClr val="FFFDB3"/>
          </a:solidFill>
          <a:ln w="6350">
            <a:solidFill>
              <a:prstClr val="black"/>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1200"/>
              </a:spcAft>
            </a:pPr>
            <a:r>
              <a:rPr lang="en-US" i="1" u="sng" dirty="0">
                <a:effectLst/>
                <a:latin typeface="Times New Roman" charset="0"/>
                <a:ea typeface="Calibri" charset="0"/>
                <a:cs typeface="Times New Roman" charset="0"/>
              </a:rPr>
              <a:t>Recommendation I</a:t>
            </a:r>
            <a:r>
              <a:rPr lang="en-US" i="1" dirty="0">
                <a:effectLst/>
                <a:latin typeface="Times New Roman" charset="0"/>
                <a:ea typeface="Calibri" charset="0"/>
                <a:cs typeface="Times New Roman" charset="0"/>
              </a:rPr>
              <a:t>: Maintain the highest impact aspects of the Biodiversity Institute programs and practices, learning from and strengthening them</a:t>
            </a:r>
            <a:endParaRPr lang="en-US" dirty="0">
              <a:effectLst/>
              <a:latin typeface="Calibri" charset="0"/>
              <a:ea typeface="Calibri" charset="0"/>
              <a:cs typeface="Times New Roman" charset="0"/>
            </a:endParaRPr>
          </a:p>
          <a:p>
            <a:pPr marL="0" marR="0">
              <a:spcBef>
                <a:spcPts val="0"/>
              </a:spcBef>
              <a:spcAft>
                <a:spcPts val="0"/>
              </a:spcAft>
            </a:pPr>
            <a:endParaRPr lang="en-US" sz="2000" dirty="0">
              <a:effectLst/>
              <a:latin typeface="Calibri" charset="0"/>
              <a:ea typeface="Calibri" charset="0"/>
              <a:cs typeface="Times New Roman" charset="0"/>
            </a:endParaRPr>
          </a:p>
        </p:txBody>
      </p:sp>
      <p:sp>
        <p:nvSpPr>
          <p:cNvPr id="2" name="TextBox 1">
            <a:extLst>
              <a:ext uri="{FF2B5EF4-FFF2-40B4-BE49-F238E27FC236}">
                <a16:creationId xmlns="" xmlns:a16="http://schemas.microsoft.com/office/drawing/2014/main" id="{9B11E8C6-81CC-0448-B4ED-E5A987F4E9A1}"/>
              </a:ext>
            </a:extLst>
          </p:cNvPr>
          <p:cNvSpPr txBox="1"/>
          <p:nvPr/>
        </p:nvSpPr>
        <p:spPr>
          <a:xfrm>
            <a:off x="264147" y="3220073"/>
            <a:ext cx="8627685" cy="2862322"/>
          </a:xfrm>
          <a:prstGeom prst="rect">
            <a:avLst/>
          </a:prstGeom>
          <a:noFill/>
        </p:spPr>
        <p:txBody>
          <a:bodyPr wrap="square" rtlCol="0">
            <a:spAutoFit/>
          </a:bodyPr>
          <a:lstStyle/>
          <a:p>
            <a:r>
              <a:rPr lang="en-US" b="1" dirty="0"/>
              <a:t>An opportunity to rebrand and strengthen biodiversity research and outreach</a:t>
            </a:r>
            <a:r>
              <a:rPr lang="en-US" dirty="0"/>
              <a:t>: The Berry Biodiversity Center (BBC; tentatively named) will have a vastly expanded research mission compared to the BI that spans the campus and promotes further partnership with other institutions. Its research activities will serve as the foundation for outreach and teaching. </a:t>
            </a:r>
          </a:p>
          <a:p>
            <a:endParaRPr lang="en-US" dirty="0"/>
          </a:p>
          <a:p>
            <a:r>
              <a:rPr lang="en-US" dirty="0"/>
              <a:t>The Berry Biodiversity Conservation Center building will serve as the administrative home of the BI and its activities, including serving as a public focal point</a:t>
            </a:r>
          </a:p>
          <a:p>
            <a:endParaRPr lang="en-US" dirty="0"/>
          </a:p>
          <a:p>
            <a:r>
              <a:rPr lang="en-US" dirty="0"/>
              <a:t>This is well aligned with the original vision for the use of the building and the BI</a:t>
            </a:r>
          </a:p>
          <a:p>
            <a:r>
              <a:rPr lang="en-US" dirty="0"/>
              <a:t> </a:t>
            </a:r>
          </a:p>
        </p:txBody>
      </p:sp>
      <p:sp>
        <p:nvSpPr>
          <p:cNvPr id="13" name="Text Box 8">
            <a:extLst>
              <a:ext uri="{FF2B5EF4-FFF2-40B4-BE49-F238E27FC236}">
                <a16:creationId xmlns="" xmlns:a16="http://schemas.microsoft.com/office/drawing/2014/main" id="{ACF8F481-74E4-DC4A-8C23-C814BCA0637B}"/>
              </a:ext>
            </a:extLst>
          </p:cNvPr>
          <p:cNvSpPr txBox="1"/>
          <p:nvPr/>
        </p:nvSpPr>
        <p:spPr>
          <a:xfrm>
            <a:off x="217971" y="1493511"/>
            <a:ext cx="8755157" cy="1444672"/>
          </a:xfrm>
          <a:prstGeom prst="rect">
            <a:avLst/>
          </a:prstGeom>
          <a:solidFill>
            <a:srgbClr val="FFFDB3"/>
          </a:solidFill>
          <a:ln w="6350">
            <a:solidFill>
              <a:prstClr val="black"/>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i="1" u="sng" dirty="0">
                <a:effectLst/>
                <a:latin typeface="Times New Roman" charset="0"/>
                <a:ea typeface="Calibri" charset="0"/>
                <a:cs typeface="Times New Roman" charset="0"/>
              </a:rPr>
              <a:t>Recommendation II</a:t>
            </a:r>
            <a:r>
              <a:rPr lang="en-US" i="1" dirty="0">
                <a:effectLst/>
                <a:latin typeface="Times New Roman" charset="0"/>
                <a:ea typeface="Calibri" charset="0"/>
                <a:cs typeface="Times New Roman" charset="0"/>
              </a:rPr>
              <a:t>: Develop a plan to create a new Berry Biodiversity Center (BBC). With a foundation of world-leading research, the BBC will inform conservation efforts</a:t>
            </a:r>
            <a:r>
              <a:rPr lang="en-US" i="1" dirty="0">
                <a:latin typeface="Times New Roman" charset="0"/>
                <a:ea typeface="Calibri" charset="0"/>
                <a:cs typeface="Times New Roman" charset="0"/>
              </a:rPr>
              <a:t> </a:t>
            </a:r>
            <a:r>
              <a:rPr lang="en-US" i="1" dirty="0">
                <a:effectLst/>
                <a:latin typeface="Times New Roman" charset="0"/>
                <a:ea typeface="Calibri" charset="0"/>
                <a:cs typeface="Times New Roman" charset="0"/>
              </a:rPr>
              <a:t>and enable rapid responses to biodiversity matters of statewide and national economic and societal import. It will </a:t>
            </a:r>
            <a:r>
              <a:rPr lang="en-US" i="1" dirty="0">
                <a:latin typeface="Times New Roman" charset="0"/>
                <a:ea typeface="Calibri" charset="0"/>
                <a:cs typeface="Times New Roman" charset="0"/>
              </a:rPr>
              <a:t>be home to the BI’s leading activities. </a:t>
            </a:r>
            <a:r>
              <a:rPr lang="en-US" i="1" dirty="0">
                <a:effectLst/>
                <a:latin typeface="Times New Roman" charset="0"/>
                <a:ea typeface="Calibri" charset="0"/>
                <a:cs typeface="Times New Roman" charset="0"/>
              </a:rPr>
              <a:t>BBC planning will be faculty led. BBC’s home will be the Berry Biodiversity Conservation Center Building</a:t>
            </a:r>
            <a:endParaRPr lang="en-US" dirty="0">
              <a:effectLst/>
              <a:latin typeface="Calibri" charset="0"/>
              <a:ea typeface="Calibri" charset="0"/>
              <a:cs typeface="Times New Roman" charset="0"/>
            </a:endParaRPr>
          </a:p>
        </p:txBody>
      </p:sp>
    </p:spTree>
    <p:extLst>
      <p:ext uri="{BB962C8B-B14F-4D97-AF65-F5344CB8AC3E}">
        <p14:creationId xmlns:p14="http://schemas.microsoft.com/office/powerpoint/2010/main" val="129298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171794" y="1127566"/>
            <a:ext cx="8847510" cy="4893647"/>
          </a:xfrm>
          <a:prstGeom prst="rect">
            <a:avLst/>
          </a:prstGeom>
          <a:noFill/>
        </p:spPr>
        <p:txBody>
          <a:bodyPr wrap="square" rtlCol="0">
            <a:spAutoFit/>
          </a:bodyPr>
          <a:lstStyle/>
          <a:p>
            <a:pPr marL="285750" indent="-285750">
              <a:buFont typeface="Arial" charset="0"/>
              <a:buChar char="•"/>
            </a:pPr>
            <a:r>
              <a:rPr lang="en-US" dirty="0"/>
              <a:t>Priorities were informed by UW’s strategic plan, “Breaking Through,” discussions with stakeholders and potential stakeholders, and communications from citizens and students</a:t>
            </a:r>
          </a:p>
          <a:p>
            <a:pPr marL="285750" indent="-285750">
              <a:buFont typeface="Arial" charset="0"/>
              <a:buChar char="•"/>
            </a:pPr>
            <a:endParaRPr lang="en-US" dirty="0"/>
          </a:p>
          <a:p>
            <a:pPr marL="285750" indent="-285750">
              <a:buFont typeface="Arial" charset="0"/>
              <a:buChar char="•"/>
            </a:pPr>
            <a:r>
              <a:rPr lang="en-US" dirty="0"/>
              <a:t>In early August, a Transition Group of stakeholders and potential stakeholders was formed. Foci: BI functions, impact of loss of funds, and causes leading to present situation </a:t>
            </a:r>
          </a:p>
          <a:p>
            <a:pPr marL="285750" indent="-285750">
              <a:buFont typeface="Arial" charset="0"/>
              <a:buChar char="•"/>
            </a:pPr>
            <a:endParaRPr lang="en-US" sz="1050" dirty="0"/>
          </a:p>
          <a:p>
            <a:pPr marL="285750" lvl="0" indent="-285750">
              <a:buFont typeface="Arial" charset="0"/>
              <a:buChar char="•"/>
            </a:pPr>
            <a:r>
              <a:rPr lang="en-US" dirty="0"/>
              <a:t>Individual discussions were also held by the VPRED with: </a:t>
            </a:r>
          </a:p>
          <a:p>
            <a:pPr marL="285750" lvl="0" indent="-285750">
              <a:buFont typeface="Arial" charset="0"/>
              <a:buChar char="•"/>
            </a:pPr>
            <a:endParaRPr lang="en-US" sz="1050" dirty="0"/>
          </a:p>
          <a:p>
            <a:pPr marL="742950" lvl="1" indent="-285750">
              <a:buFont typeface="Courier New" charset="0"/>
              <a:buChar char="o"/>
            </a:pPr>
            <a:r>
              <a:rPr lang="en-US" dirty="0"/>
              <a:t>BI staff, director of </a:t>
            </a:r>
            <a:r>
              <a:rPr lang="en-US" dirty="0" err="1"/>
              <a:t>PiE</a:t>
            </a:r>
            <a:r>
              <a:rPr lang="en-US" dirty="0"/>
              <a:t>, dean of the College of Education, Associate Dean of Arts and Sciences, department heads, director of Office of Engagement and Outreach, leadership of Academic Affairs (AA), General Counsel especially regarding process and Regulation 2-13, and the UW president </a:t>
            </a:r>
          </a:p>
          <a:p>
            <a:pPr marL="742950" lvl="1" indent="-285750">
              <a:buFont typeface="Courier New" charset="0"/>
              <a:buChar char="o"/>
            </a:pPr>
            <a:endParaRPr lang="en-US" sz="1050" dirty="0"/>
          </a:p>
          <a:p>
            <a:pPr marL="285750" indent="-285750">
              <a:buFont typeface="Arial" panose="020B0604020202020204" pitchFamily="34" charset="0"/>
              <a:buChar char="•"/>
            </a:pPr>
            <a:r>
              <a:rPr lang="en-US" dirty="0"/>
              <a:t>Conversations with those inside and outside of the BI helped develop a picture of STEM education and outreach activities on campus that put the BI activities in context and informed the recommendations here </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dirty="0"/>
              <a:t>The priorities as identified by the BI participants and stakeholders were assessed in the context of the strategic plans of UW and ORED</a:t>
            </a:r>
          </a:p>
        </p:txBody>
      </p:sp>
      <p:sp>
        <p:nvSpPr>
          <p:cNvPr id="13" name="TextBox 12">
            <a:extLst>
              <a:ext uri="{FF2B5EF4-FFF2-40B4-BE49-F238E27FC236}">
                <a16:creationId xmlns="" xmlns:a16="http://schemas.microsoft.com/office/drawing/2014/main" id="{1FF348E1-13C9-0848-A4A2-B4123151F681}"/>
              </a:ext>
            </a:extLst>
          </p:cNvPr>
          <p:cNvSpPr txBox="1"/>
          <p:nvPr/>
        </p:nvSpPr>
        <p:spPr>
          <a:xfrm>
            <a:off x="264147" y="130376"/>
            <a:ext cx="8755157" cy="954107"/>
          </a:xfrm>
          <a:prstGeom prst="rect">
            <a:avLst/>
          </a:prstGeom>
          <a:noFill/>
        </p:spPr>
        <p:txBody>
          <a:bodyPr wrap="square" rtlCol="0">
            <a:spAutoFit/>
          </a:bodyPr>
          <a:lstStyle/>
          <a:p>
            <a:r>
              <a:rPr lang="en-US" sz="2800" b="1" dirty="0"/>
              <a:t>Recommended priorities for a BI transition of activities were informed by several sources</a:t>
            </a:r>
            <a:endParaRPr lang="en-US" sz="2800" b="1" dirty="0">
              <a:solidFill>
                <a:srgbClr val="492F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0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186840" y="2183040"/>
            <a:ext cx="8847510" cy="1754326"/>
          </a:xfrm>
          <a:prstGeom prst="rect">
            <a:avLst/>
          </a:prstGeom>
          <a:solidFill>
            <a:srgbClr val="FDF89A"/>
          </a:solidFill>
        </p:spPr>
        <p:txBody>
          <a:bodyPr wrap="square" rtlCol="0">
            <a:spAutoFit/>
          </a:bodyPr>
          <a:lstStyle/>
          <a:p>
            <a:pPr marL="285750" lvl="0" indent="-285750">
              <a:buFont typeface="Arial" charset="0"/>
              <a:buChar char="•"/>
            </a:pPr>
            <a:r>
              <a:rPr lang="en-US" i="1" dirty="0"/>
              <a:t>Lever the BI’s practices and programs to benefit STEM education and outreach across UW</a:t>
            </a:r>
            <a:endParaRPr lang="en-US" dirty="0"/>
          </a:p>
          <a:p>
            <a:pPr marL="285750" lvl="0" indent="-285750">
              <a:buFont typeface="Arial" charset="0"/>
              <a:buChar char="•"/>
            </a:pPr>
            <a:r>
              <a:rPr lang="en-US" i="1" dirty="0"/>
              <a:t>Maintain administrative support for the Program in Ecology</a:t>
            </a:r>
            <a:endParaRPr lang="en-US" dirty="0"/>
          </a:p>
          <a:p>
            <a:pPr marL="285750" lvl="0" indent="-285750">
              <a:buFont typeface="Arial" charset="0"/>
              <a:buChar char="•"/>
            </a:pPr>
            <a:r>
              <a:rPr lang="en-US" i="1" dirty="0"/>
              <a:t>Continue support of the Vertebrate Museum and its curation and lever with the Science Initiative</a:t>
            </a:r>
            <a:endParaRPr lang="en-US" dirty="0"/>
          </a:p>
          <a:p>
            <a:pPr marL="285750" lvl="0" indent="-285750">
              <a:buFont typeface="Arial" charset="0"/>
              <a:buChar char="•"/>
            </a:pPr>
            <a:r>
              <a:rPr lang="en-US" i="1" dirty="0"/>
              <a:t>Develop a capacity to create “Broader Impacts” plans for research proposals for all disciplines that demand it</a:t>
            </a:r>
            <a:endParaRPr lang="en-US" dirty="0"/>
          </a:p>
        </p:txBody>
      </p:sp>
      <p:sp>
        <p:nvSpPr>
          <p:cNvPr id="13" name="TextBox 12">
            <a:extLst>
              <a:ext uri="{FF2B5EF4-FFF2-40B4-BE49-F238E27FC236}">
                <a16:creationId xmlns="" xmlns:a16="http://schemas.microsoft.com/office/drawing/2014/main" id="{9DB25C42-9466-964B-A76C-DDE1385593B9}"/>
              </a:ext>
            </a:extLst>
          </p:cNvPr>
          <p:cNvSpPr txBox="1"/>
          <p:nvPr/>
        </p:nvSpPr>
        <p:spPr>
          <a:xfrm>
            <a:off x="44322" y="4208949"/>
            <a:ext cx="8847510" cy="3662541"/>
          </a:xfrm>
          <a:prstGeom prst="rect">
            <a:avLst/>
          </a:prstGeom>
          <a:noFill/>
        </p:spPr>
        <p:txBody>
          <a:bodyPr wrap="square" rtlCol="0">
            <a:spAutoFit/>
          </a:bodyPr>
          <a:lstStyle/>
          <a:p>
            <a:pPr marL="742950" lvl="1" indent="-285750">
              <a:buFont typeface="Courier New" charset="0"/>
              <a:buChar char="o"/>
            </a:pPr>
            <a:r>
              <a:rPr lang="en-US" sz="2000" dirty="0"/>
              <a:t>It is recommended that these activities continue to be housed in the Berry Conservation Center Building, under the umbrella of a new Berry Biodiversity Center (BCC)</a:t>
            </a:r>
          </a:p>
          <a:p>
            <a:pPr marL="742950" lvl="1" indent="-285750">
              <a:buFont typeface="Courier New" charset="0"/>
              <a:buChar char="o"/>
            </a:pPr>
            <a:r>
              <a:rPr lang="en-US" sz="2000" dirty="0"/>
              <a:t>Level of effort will be reduced in some areas, owing to available budget. But there are opportunities for mitigating this</a:t>
            </a:r>
          </a:p>
          <a:p>
            <a:pPr lvl="1"/>
            <a:endParaRPr lang="en-US" sz="2000" dirty="0"/>
          </a:p>
          <a:p>
            <a:pPr marL="742950" lvl="1" indent="-285750">
              <a:buFont typeface="Courier New" charset="0"/>
              <a:buChar char="o"/>
            </a:pPr>
            <a:endParaRPr lang="en-US" sz="2000" dirty="0"/>
          </a:p>
          <a:p>
            <a:r>
              <a:rPr lang="en-US" sz="2800" dirty="0"/>
              <a:t> </a:t>
            </a:r>
          </a:p>
          <a:p>
            <a:pPr marL="285750" indent="-285750">
              <a:buFont typeface="Arial" panose="020B0604020202020204" pitchFamily="34" charset="0"/>
              <a:buChar char="•"/>
            </a:pPr>
            <a:endParaRPr lang="en-US" sz="2800" dirty="0"/>
          </a:p>
          <a:p>
            <a:r>
              <a:rPr lang="en-US" sz="3600" dirty="0"/>
              <a:t> </a:t>
            </a:r>
            <a:endParaRPr lang="en-US" sz="4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0BD8B17A-3174-B649-985C-DF830A1F9C57}"/>
              </a:ext>
            </a:extLst>
          </p:cNvPr>
          <p:cNvSpPr txBox="1"/>
          <p:nvPr/>
        </p:nvSpPr>
        <p:spPr>
          <a:xfrm>
            <a:off x="186840" y="1516725"/>
            <a:ext cx="4372992" cy="369332"/>
          </a:xfrm>
          <a:prstGeom prst="rect">
            <a:avLst/>
          </a:prstGeom>
          <a:solidFill>
            <a:srgbClr val="FDF89A"/>
          </a:solidFill>
          <a:effectLst>
            <a:outerShdw blurRad="50800" dist="76200" dir="2700000" algn="tl" rotWithShape="0">
              <a:prstClr val="black">
                <a:alpha val="40000"/>
              </a:prstClr>
            </a:outerShdw>
          </a:effectLst>
        </p:spPr>
        <p:txBody>
          <a:bodyPr wrap="none" rtlCol="0">
            <a:spAutoFit/>
          </a:bodyPr>
          <a:lstStyle/>
          <a:p>
            <a:r>
              <a:rPr lang="en-US" dirty="0"/>
              <a:t>Four priorities comprise Recommendation 1:</a:t>
            </a:r>
          </a:p>
        </p:txBody>
      </p:sp>
      <p:sp>
        <p:nvSpPr>
          <p:cNvPr id="14" name="Text Box 9">
            <a:extLst>
              <a:ext uri="{FF2B5EF4-FFF2-40B4-BE49-F238E27FC236}">
                <a16:creationId xmlns="" xmlns:a16="http://schemas.microsoft.com/office/drawing/2014/main" id="{21C3C954-16BC-EC44-BF82-455C0D622526}"/>
              </a:ext>
            </a:extLst>
          </p:cNvPr>
          <p:cNvSpPr txBox="1"/>
          <p:nvPr/>
        </p:nvSpPr>
        <p:spPr>
          <a:xfrm>
            <a:off x="205778" y="526377"/>
            <a:ext cx="8718584" cy="744485"/>
          </a:xfrm>
          <a:prstGeom prst="rect">
            <a:avLst/>
          </a:prstGeom>
          <a:solidFill>
            <a:srgbClr val="FFFDB3"/>
          </a:solidFill>
          <a:ln w="6350">
            <a:solidFill>
              <a:prstClr val="black"/>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1200"/>
              </a:spcAft>
            </a:pPr>
            <a:r>
              <a:rPr lang="en-US" i="1" u="sng" dirty="0">
                <a:effectLst/>
                <a:latin typeface="Times New Roman" charset="0"/>
                <a:ea typeface="Calibri" charset="0"/>
                <a:cs typeface="Times New Roman" charset="0"/>
              </a:rPr>
              <a:t>Recommendation I</a:t>
            </a:r>
            <a:r>
              <a:rPr lang="en-US" i="1" dirty="0">
                <a:effectLst/>
                <a:latin typeface="Times New Roman" charset="0"/>
                <a:ea typeface="Calibri" charset="0"/>
                <a:cs typeface="Times New Roman" charset="0"/>
              </a:rPr>
              <a:t>: Maintain the highest impact aspects of the Biodiversity Institute programs and practices, learning from and strengthening them</a:t>
            </a:r>
            <a:endParaRPr lang="en-US" dirty="0">
              <a:effectLst/>
              <a:latin typeface="Calibri" charset="0"/>
              <a:ea typeface="Calibri" charset="0"/>
              <a:cs typeface="Times New Roman" charset="0"/>
            </a:endParaRPr>
          </a:p>
          <a:p>
            <a:pPr marL="0" marR="0">
              <a:spcBef>
                <a:spcPts val="0"/>
              </a:spcBef>
              <a:spcAft>
                <a:spcPts val="0"/>
              </a:spcAft>
            </a:pPr>
            <a:endParaRPr lang="en-US" sz="2000" dirty="0">
              <a:effectLst/>
              <a:latin typeface="Calibri" charset="0"/>
              <a:ea typeface="Calibri" charset="0"/>
              <a:cs typeface="Times New Roman" charset="0"/>
            </a:endParaRPr>
          </a:p>
        </p:txBody>
      </p:sp>
    </p:spTree>
    <p:extLst>
      <p:ext uri="{BB962C8B-B14F-4D97-AF65-F5344CB8AC3E}">
        <p14:creationId xmlns:p14="http://schemas.microsoft.com/office/powerpoint/2010/main" val="15922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22" name="TextBox 21"/>
          <p:cNvSpPr txBox="1"/>
          <p:nvPr/>
        </p:nvSpPr>
        <p:spPr>
          <a:xfrm>
            <a:off x="293716" y="261585"/>
            <a:ext cx="8755157" cy="1446550"/>
          </a:xfrm>
          <a:prstGeom prst="rect">
            <a:avLst/>
          </a:prstGeom>
          <a:noFill/>
        </p:spPr>
        <p:txBody>
          <a:bodyPr wrap="square" rtlCol="0">
            <a:spAutoFit/>
          </a:bodyPr>
          <a:lstStyle/>
          <a:p>
            <a:r>
              <a:rPr lang="en-US" sz="2800" b="1" dirty="0"/>
              <a:t>Priority: </a:t>
            </a:r>
            <a:r>
              <a:rPr lang="en-US" sz="2800" dirty="0"/>
              <a:t>Lever the BI’s practices and programs to benefit STEM education and outreach across UW</a:t>
            </a:r>
          </a:p>
          <a:p>
            <a:endParaRPr lang="en-US" sz="3200" b="1" dirty="0">
              <a:solidFill>
                <a:srgbClr val="492F24"/>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9DB25C42-9466-964B-A76C-DDE1385593B9}"/>
              </a:ext>
            </a:extLst>
          </p:cNvPr>
          <p:cNvSpPr txBox="1"/>
          <p:nvPr/>
        </p:nvSpPr>
        <p:spPr>
          <a:xfrm>
            <a:off x="171794" y="1162986"/>
            <a:ext cx="8847510" cy="4708981"/>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t>Background</a:t>
            </a:r>
            <a:r>
              <a:rPr lang="en-US" sz="2000" dirty="0"/>
              <a:t> </a:t>
            </a:r>
            <a:r>
              <a:rPr lang="mr-IN" sz="2000" dirty="0"/>
              <a:t>–</a:t>
            </a:r>
            <a:r>
              <a:rPr lang="en-US" sz="2000" dirty="0"/>
              <a:t> There should be a parallel, vigorous effort, already begun by the Office of Engagement and Outreach (OEO), to survey existing UW outreach and engagement work in STEM fields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u="sng" dirty="0"/>
              <a:t>Level of effort</a:t>
            </a:r>
            <a:r>
              <a:rPr lang="en-US" sz="2000" dirty="0"/>
              <a:t>: 1.0 FTE, an Education and Outreach Coordinator. Citizen Science and K-12 activities. Effort will be augmented to enable leverage from a broader range of biodiversity research </a:t>
            </a:r>
            <a:r>
              <a:rPr lang="en-US" sz="2000" dirty="0" err="1"/>
              <a:t>ged</a:t>
            </a:r>
            <a:r>
              <a:rPr lang="en-US" sz="2000" dirty="0"/>
              <a:t> than is done presently with the BI.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u="sng" dirty="0"/>
              <a:t>Long range vision</a:t>
            </a:r>
            <a:r>
              <a:rPr lang="en-US" sz="2000" dirty="0"/>
              <a:t>: Impacts experienced across the state that lever a wide range of biodiversity research at UW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u="sng" dirty="0"/>
              <a:t>Resources</a:t>
            </a:r>
            <a:r>
              <a:rPr lang="en-US" sz="2000" dirty="0"/>
              <a:t>: UW budget reallocation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u="sng" dirty="0"/>
              <a:t>Administrative home</a:t>
            </a:r>
            <a:r>
              <a:rPr lang="en-US" sz="2000" dirty="0"/>
              <a:t>: new Berry Biodiversity Center, reporting to ORED and housed in the Berry Biodiversity Conservation Center building</a:t>
            </a:r>
            <a:endParaRPr lang="en-US" sz="2400" dirty="0"/>
          </a:p>
        </p:txBody>
      </p:sp>
    </p:spTree>
    <p:extLst>
      <p:ext uri="{BB962C8B-B14F-4D97-AF65-F5344CB8AC3E}">
        <p14:creationId xmlns:p14="http://schemas.microsoft.com/office/powerpoint/2010/main" val="326672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22" name="TextBox 21"/>
          <p:cNvSpPr txBox="1"/>
          <p:nvPr/>
        </p:nvSpPr>
        <p:spPr>
          <a:xfrm>
            <a:off x="264147" y="169856"/>
            <a:ext cx="8755157" cy="1446550"/>
          </a:xfrm>
          <a:prstGeom prst="rect">
            <a:avLst/>
          </a:prstGeom>
          <a:noFill/>
        </p:spPr>
        <p:txBody>
          <a:bodyPr wrap="square" rtlCol="0">
            <a:spAutoFit/>
          </a:bodyPr>
          <a:lstStyle/>
          <a:p>
            <a:r>
              <a:rPr lang="en-US" sz="2800" b="1" dirty="0"/>
              <a:t>Priority: </a:t>
            </a:r>
            <a:r>
              <a:rPr lang="en-US" sz="2800" dirty="0"/>
              <a:t>Maintain administrative support for the Program in Ecology</a:t>
            </a:r>
          </a:p>
          <a:p>
            <a:r>
              <a:rPr lang="en-US" sz="3200" b="1" dirty="0"/>
              <a:t> </a:t>
            </a:r>
            <a:endParaRPr lang="en-US" sz="3200" dirty="0"/>
          </a:p>
        </p:txBody>
      </p:sp>
      <p:sp>
        <p:nvSpPr>
          <p:cNvPr id="4" name="TextBox 3"/>
          <p:cNvSpPr txBox="1"/>
          <p:nvPr/>
        </p:nvSpPr>
        <p:spPr>
          <a:xfrm>
            <a:off x="264147" y="1019774"/>
            <a:ext cx="8755157" cy="6555641"/>
          </a:xfrm>
          <a:prstGeom prst="rect">
            <a:avLst/>
          </a:prstGeom>
          <a:noFill/>
        </p:spPr>
        <p:txBody>
          <a:bodyPr wrap="square" rtlCol="0">
            <a:spAutoFit/>
          </a:bodyPr>
          <a:lstStyle/>
          <a:p>
            <a:pPr marL="342900" indent="-342900">
              <a:buFont typeface="Arial" charset="0"/>
              <a:buChar char="•"/>
            </a:pPr>
            <a:r>
              <a:rPr lang="en-US" sz="2000" u="sng" dirty="0"/>
              <a:t>Background</a:t>
            </a:r>
            <a:r>
              <a:rPr lang="en-US" sz="2000" dirty="0"/>
              <a:t> </a:t>
            </a:r>
            <a:r>
              <a:rPr lang="mr-IN" sz="2000" dirty="0"/>
              <a:t>–</a:t>
            </a:r>
            <a:r>
              <a:rPr lang="en-US" sz="2000" dirty="0"/>
              <a:t> Administrative support for </a:t>
            </a:r>
            <a:r>
              <a:rPr lang="en-US" sz="2000" dirty="0" err="1"/>
              <a:t>PiE</a:t>
            </a:r>
            <a:r>
              <a:rPr lang="en-US" sz="2000" dirty="0"/>
              <a:t> comes through BI resources. This is UW’s most impactful cross-disciplinary PhD program in terms of numbers of PhDs granted annually; its continuation is essential and is strongly aligned with the interests of biodiversity research</a:t>
            </a:r>
          </a:p>
          <a:p>
            <a:pPr marL="800100" lvl="1" indent="-342900">
              <a:buFont typeface="Courier New" charset="0"/>
              <a:buChar char="o"/>
            </a:pPr>
            <a:r>
              <a:rPr lang="en-US" sz="2000" dirty="0"/>
              <a:t>At its inception in 2005, </a:t>
            </a:r>
            <a:r>
              <a:rPr lang="en-US" sz="2000" dirty="0" err="1"/>
              <a:t>PiE</a:t>
            </a:r>
            <a:r>
              <a:rPr lang="en-US" sz="2000" dirty="0"/>
              <a:t> was comprised of five faculty members from three different departments. It has grown substantially, and now includes 51 students, 52 alumni, 42 faculty, and 15 affiliates. </a:t>
            </a:r>
            <a:r>
              <a:rPr lang="en-US" sz="2000" i="1" dirty="0"/>
              <a:t>	</a:t>
            </a:r>
          </a:p>
          <a:p>
            <a:pPr lvl="1"/>
            <a:r>
              <a:rPr lang="en-US" sz="2000" i="1" dirty="0"/>
              <a:t>	</a:t>
            </a:r>
            <a:endParaRPr lang="en-US" sz="2000" dirty="0"/>
          </a:p>
          <a:p>
            <a:pPr marL="342900" indent="-342900">
              <a:buFont typeface="Arial" charset="0"/>
              <a:buChar char="•"/>
            </a:pPr>
            <a:r>
              <a:rPr lang="en-US" sz="2000" u="sng" dirty="0"/>
              <a:t>Level of effort</a:t>
            </a:r>
            <a:r>
              <a:rPr lang="en-US" sz="2000" dirty="0"/>
              <a:t> – Total of 1.0 FTE, with 0.75 FTE for </a:t>
            </a:r>
            <a:r>
              <a:rPr lang="en-US" sz="2000" dirty="0" err="1"/>
              <a:t>PiE</a:t>
            </a:r>
            <a:r>
              <a:rPr lang="en-US" sz="2000" dirty="0"/>
              <a:t> administration and other duties as assigned in the Office of Graduate Education, and 0.25 FTE for Citizen Science and Outreach. Benefit from consultation with BBC leadership and ORED</a:t>
            </a:r>
          </a:p>
          <a:p>
            <a:pPr marL="342900" indent="-342900">
              <a:buFont typeface="Arial" charset="0"/>
              <a:buChar char="•"/>
            </a:pPr>
            <a:endParaRPr lang="en-US" sz="2000" dirty="0"/>
          </a:p>
          <a:p>
            <a:pPr marL="342900" indent="-342900">
              <a:buFont typeface="Arial" charset="0"/>
              <a:buChar char="•"/>
            </a:pPr>
            <a:r>
              <a:rPr lang="en-US" sz="2000" u="sng" dirty="0"/>
              <a:t>Resources</a:t>
            </a:r>
            <a:r>
              <a:rPr lang="en-US" sz="2000" dirty="0"/>
              <a:t> -  UW budget reallocation</a:t>
            </a:r>
          </a:p>
          <a:p>
            <a:pPr marL="342900" indent="-342900">
              <a:buFont typeface="Arial" charset="0"/>
              <a:buChar char="•"/>
            </a:pPr>
            <a:endParaRPr lang="en-US" sz="2000" dirty="0"/>
          </a:p>
          <a:p>
            <a:pPr marL="342900" indent="-342900">
              <a:buFont typeface="Arial" charset="0"/>
              <a:buChar char="•"/>
            </a:pPr>
            <a:r>
              <a:rPr lang="en-US" sz="2000" u="sng" dirty="0"/>
              <a:t>Administrative home</a:t>
            </a:r>
            <a:r>
              <a:rPr lang="en-US" sz="2000" dirty="0"/>
              <a:t> - </a:t>
            </a:r>
            <a:r>
              <a:rPr lang="en-US" sz="2000" dirty="0" err="1"/>
              <a:t>PiE</a:t>
            </a:r>
            <a:r>
              <a:rPr lang="en-US" sz="2000" dirty="0"/>
              <a:t> administration will be administered through the Office of Graduate Education </a:t>
            </a:r>
          </a:p>
          <a:p>
            <a:r>
              <a:rPr lang="en-US" sz="2000" dirty="0"/>
              <a:t> </a:t>
            </a:r>
          </a:p>
          <a:p>
            <a:pPr marL="285750" indent="-285750">
              <a:buFont typeface="Calibri" panose="020F0502020204030204" pitchFamily="34" charset="0"/>
              <a:buChar char="•"/>
            </a:pPr>
            <a:endParaRPr lang="en-US" sz="20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0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0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22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22" name="TextBox 21"/>
          <p:cNvSpPr txBox="1"/>
          <p:nvPr/>
        </p:nvSpPr>
        <p:spPr>
          <a:xfrm>
            <a:off x="264147" y="215960"/>
            <a:ext cx="8755157" cy="1446550"/>
          </a:xfrm>
          <a:prstGeom prst="rect">
            <a:avLst/>
          </a:prstGeom>
          <a:noFill/>
        </p:spPr>
        <p:txBody>
          <a:bodyPr wrap="square" rtlCol="0">
            <a:spAutoFit/>
          </a:bodyPr>
          <a:lstStyle/>
          <a:p>
            <a:r>
              <a:rPr lang="en-US" sz="2800" b="1" dirty="0"/>
              <a:t>Priority: </a:t>
            </a:r>
            <a:r>
              <a:rPr lang="en-US" sz="2800" dirty="0"/>
              <a:t>Continue support of the Museum of Vertebrates and its curation; lever with the Science Initiative</a:t>
            </a:r>
          </a:p>
          <a:p>
            <a:r>
              <a:rPr lang="en-US" sz="3200" b="1" dirty="0"/>
              <a:t> </a:t>
            </a:r>
            <a:endParaRPr lang="en-US" sz="3200" dirty="0"/>
          </a:p>
        </p:txBody>
      </p:sp>
      <p:sp>
        <p:nvSpPr>
          <p:cNvPr id="4" name="TextBox 3"/>
          <p:cNvSpPr txBox="1"/>
          <p:nvPr/>
        </p:nvSpPr>
        <p:spPr>
          <a:xfrm>
            <a:off x="264147" y="1481585"/>
            <a:ext cx="8755157" cy="5493812"/>
          </a:xfrm>
          <a:prstGeom prst="rect">
            <a:avLst/>
          </a:prstGeom>
          <a:noFill/>
        </p:spPr>
        <p:txBody>
          <a:bodyPr wrap="square" rtlCol="0">
            <a:spAutoFit/>
          </a:bodyPr>
          <a:lstStyle/>
          <a:p>
            <a:pPr marL="342900" indent="-342900">
              <a:buFont typeface="Arial" charset="0"/>
              <a:buChar char="•"/>
            </a:pPr>
            <a:r>
              <a:rPr lang="en-US" sz="2000" u="sng" dirty="0"/>
              <a:t>Background</a:t>
            </a:r>
            <a:r>
              <a:rPr lang="en-US" sz="2000" dirty="0"/>
              <a:t> -  This is rapidly becoming a vibrant research tool as it rises in profile nationally </a:t>
            </a:r>
          </a:p>
          <a:p>
            <a:pPr marL="800100" lvl="1" indent="-342900">
              <a:buFont typeface="Arial" charset="0"/>
              <a:buChar char="•"/>
            </a:pPr>
            <a:r>
              <a:rPr lang="en-US" dirty="0"/>
              <a:t>A research-oriented vertebrate museum can be a strong component of a nationally leading effort in biodiversity systems science in concert with modern-day DNA analysis techniques, the Stable Isotope Facility in the Berry Center, the Rocky Mountain Herbarium, and leveraging the Science Initiative</a:t>
            </a:r>
          </a:p>
          <a:p>
            <a:pPr marL="800100" lvl="1" indent="-342900">
              <a:buFont typeface="Arial" charset="0"/>
              <a:buChar char="•"/>
            </a:pPr>
            <a:endParaRPr lang="en-US" sz="700" dirty="0"/>
          </a:p>
          <a:p>
            <a:pPr marL="342900" indent="-342900">
              <a:buFont typeface="Arial" charset="0"/>
              <a:buChar char="•"/>
            </a:pPr>
            <a:r>
              <a:rPr lang="en-US" sz="2000" u="sng" dirty="0"/>
              <a:t>Level of effort</a:t>
            </a:r>
            <a:r>
              <a:rPr lang="en-US" sz="2000" dirty="0"/>
              <a:t>: – 35 - 40k annually for consumables and maintenance</a:t>
            </a:r>
          </a:p>
          <a:p>
            <a:pPr marL="342900" indent="-342900">
              <a:buFont typeface="Arial" charset="0"/>
              <a:buChar char="•"/>
            </a:pPr>
            <a:endParaRPr lang="en-US" sz="800" dirty="0"/>
          </a:p>
          <a:p>
            <a:pPr marL="342900" indent="-342900">
              <a:buFont typeface="Arial" charset="0"/>
              <a:buChar char="•"/>
            </a:pPr>
            <a:r>
              <a:rPr lang="en-US" sz="2000" u="sng" dirty="0"/>
              <a:t>Resources</a:t>
            </a:r>
            <a:r>
              <a:rPr lang="en-US" sz="2000" dirty="0"/>
              <a:t>: </a:t>
            </a:r>
            <a:r>
              <a:rPr lang="en-US" dirty="0"/>
              <a:t>FY 2019, use existing BI funds</a:t>
            </a:r>
          </a:p>
          <a:p>
            <a:pPr marL="800100" lvl="1" indent="-342900">
              <a:buFont typeface="Arial" charset="0"/>
              <a:buChar char="•"/>
            </a:pPr>
            <a:r>
              <a:rPr lang="en-US" dirty="0"/>
              <a:t>FY 2020: UW budget reallocation</a:t>
            </a:r>
          </a:p>
          <a:p>
            <a:pPr marL="800100" lvl="1" indent="-342900">
              <a:buFont typeface="Arial" charset="0"/>
              <a:buChar char="•"/>
            </a:pPr>
            <a:r>
              <a:rPr lang="en-US" dirty="0"/>
              <a:t>Faculty line is in the Department of Zoology and Physiology </a:t>
            </a:r>
          </a:p>
          <a:p>
            <a:pPr marL="800100" lvl="1" indent="-342900">
              <a:buFont typeface="Arial" charset="0"/>
              <a:buChar char="•"/>
            </a:pPr>
            <a:endParaRPr lang="en-US" sz="800" dirty="0"/>
          </a:p>
          <a:p>
            <a:pPr marL="342900" indent="-342900">
              <a:buFont typeface="Arial" charset="0"/>
              <a:buChar char="•"/>
            </a:pPr>
            <a:r>
              <a:rPr lang="en-US" sz="2000" u="sng" dirty="0"/>
              <a:t>Administrative home</a:t>
            </a:r>
            <a:r>
              <a:rPr lang="en-US" sz="2000" dirty="0"/>
              <a:t> - Recommended that museum support be administered through the Zoology and Physiology Department, with advising on status given to Berry Biodiversity Center director  </a:t>
            </a:r>
          </a:p>
          <a:p>
            <a:pPr marL="342900" indent="-342900">
              <a:buFont typeface="Arial" charset="0"/>
              <a:buChar char="•"/>
            </a:pPr>
            <a:endParaRPr lang="en-US" sz="2000" b="1" dirty="0">
              <a:latin typeface="Arial" panose="020B0604020202020204" pitchFamily="34" charset="0"/>
              <a:cs typeface="Arial" panose="020B0604020202020204" pitchFamily="34" charset="0"/>
            </a:endParaRPr>
          </a:p>
          <a:p>
            <a:pPr marL="342900" indent="-342900">
              <a:buFont typeface="Arial" charset="0"/>
              <a:buChar char="•"/>
            </a:pPr>
            <a:endParaRPr lang="en-US" sz="2000" b="1" dirty="0">
              <a:latin typeface="Arial" panose="020B0604020202020204" pitchFamily="34" charset="0"/>
              <a:cs typeface="Arial" panose="020B0604020202020204" pitchFamily="34" charset="0"/>
            </a:endParaRPr>
          </a:p>
          <a:p>
            <a:pPr marL="342900" indent="-342900">
              <a:buFont typeface="Arial" charset="0"/>
              <a:buChar char="•"/>
            </a:pPr>
            <a:endParaRPr lang="en-US" sz="2000" b="1" dirty="0">
              <a:latin typeface="Arial" panose="020B0604020202020204" pitchFamily="34" charset="0"/>
              <a:cs typeface="Arial" panose="020B0604020202020204" pitchFamily="34" charset="0"/>
            </a:endParaRPr>
          </a:p>
          <a:p>
            <a:pPr marL="342900" indent="-342900">
              <a:buFont typeface="Arial"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06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22" name="TextBox 21"/>
          <p:cNvSpPr txBox="1"/>
          <p:nvPr/>
        </p:nvSpPr>
        <p:spPr>
          <a:xfrm>
            <a:off x="190995" y="162887"/>
            <a:ext cx="8755157" cy="5032147"/>
          </a:xfrm>
          <a:prstGeom prst="rect">
            <a:avLst/>
          </a:prstGeom>
          <a:noFill/>
        </p:spPr>
        <p:txBody>
          <a:bodyPr wrap="square" rtlCol="0">
            <a:spAutoFit/>
          </a:bodyPr>
          <a:lstStyle/>
          <a:p>
            <a:pPr lvl="0"/>
            <a:r>
              <a:rPr lang="en-US" sz="2800" b="1" dirty="0"/>
              <a:t>Priority: </a:t>
            </a:r>
            <a:r>
              <a:rPr lang="en-US" sz="2800" dirty="0"/>
              <a:t>Developing a capacity to create “Broader Impacts” plans for research proposals applicable to all disciplines that demand it</a:t>
            </a:r>
          </a:p>
          <a:p>
            <a:endParaRPr lang="en-US" sz="1050" dirty="0"/>
          </a:p>
          <a:p>
            <a:endParaRPr lang="en-US" sz="1050" dirty="0"/>
          </a:p>
          <a:p>
            <a:pPr marL="285750" indent="-285750">
              <a:buFont typeface="Arial" charset="0"/>
              <a:buChar char="•"/>
            </a:pPr>
            <a:r>
              <a:rPr lang="en-US" sz="2000" u="sng" dirty="0"/>
              <a:t>Background</a:t>
            </a:r>
            <a:r>
              <a:rPr lang="en-US" sz="2000" dirty="0"/>
              <a:t> </a:t>
            </a:r>
            <a:r>
              <a:rPr lang="mr-IN" sz="2000" dirty="0"/>
              <a:t>–</a:t>
            </a:r>
            <a:r>
              <a:rPr lang="en-US" sz="2000" dirty="0"/>
              <a:t> A strong theme revealed to ORED last year in a series of listening sessions with faculty is the institutional need to develop a UW-supported approach to assisting faculty in developing plans for research that has an impact that is broader than the primary research itself. This is a long-term goal for UW and ORED. BI broader impacts expertise will be levered to enable a broader impacts capacity to benefit all proposals that require such plans. </a:t>
            </a:r>
          </a:p>
          <a:p>
            <a:pPr marL="171450" indent="-171450">
              <a:buFont typeface="Arial" charset="0"/>
              <a:buChar char="•"/>
            </a:pPr>
            <a:endParaRPr lang="en-US" sz="900" dirty="0"/>
          </a:p>
          <a:p>
            <a:pPr marL="285750" indent="-285750">
              <a:buFont typeface="Arial" charset="0"/>
              <a:buChar char="•"/>
            </a:pPr>
            <a:r>
              <a:rPr lang="en-US" sz="2000" u="sng" dirty="0"/>
              <a:t>Level of Effort</a:t>
            </a:r>
            <a:r>
              <a:rPr lang="en-US" sz="2000" dirty="0"/>
              <a:t> – 0.50 FTE near-term, 1.0 FTE recommended as a self-supporting business model is developed. </a:t>
            </a:r>
          </a:p>
          <a:p>
            <a:pPr marL="285750" indent="-285750">
              <a:buFont typeface="Arial" charset="0"/>
              <a:buChar char="•"/>
            </a:pPr>
            <a:endParaRPr lang="en-US" sz="900" dirty="0"/>
          </a:p>
          <a:p>
            <a:pPr marL="285750" indent="-285750">
              <a:buFont typeface="Arial" charset="0"/>
              <a:buChar char="•"/>
            </a:pPr>
            <a:r>
              <a:rPr lang="en-US" sz="2000" u="sng" dirty="0"/>
              <a:t>Resources</a:t>
            </a:r>
            <a:r>
              <a:rPr lang="en-US" sz="2000" dirty="0"/>
              <a:t> – ORED reserves</a:t>
            </a:r>
            <a:endParaRPr lang="en-US" dirty="0"/>
          </a:p>
          <a:p>
            <a:endParaRPr lang="en-US" dirty="0"/>
          </a:p>
        </p:txBody>
      </p:sp>
    </p:spTree>
    <p:extLst>
      <p:ext uri="{BB962C8B-B14F-4D97-AF65-F5344CB8AC3E}">
        <p14:creationId xmlns:p14="http://schemas.microsoft.com/office/powerpoint/2010/main" val="2283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pic>
        <p:nvPicPr>
          <p:cNvPr id="2" name="Picture 1">
            <a:extLst>
              <a:ext uri="{FF2B5EF4-FFF2-40B4-BE49-F238E27FC236}">
                <a16:creationId xmlns="" xmlns:a16="http://schemas.microsoft.com/office/drawing/2014/main" id="{89358C5A-11B7-EB41-A8DD-377FCDE5D29F}"/>
              </a:ext>
            </a:extLst>
          </p:cNvPr>
          <p:cNvPicPr>
            <a:picLocks noChangeAspect="1"/>
          </p:cNvPicPr>
          <p:nvPr/>
        </p:nvPicPr>
        <p:blipFill>
          <a:blip r:embed="rId4"/>
          <a:stretch>
            <a:fillRect/>
          </a:stretch>
        </p:blipFill>
        <p:spPr>
          <a:xfrm>
            <a:off x="955153" y="1135237"/>
            <a:ext cx="5087505" cy="1441377"/>
          </a:xfrm>
          <a:prstGeom prst="rect">
            <a:avLst/>
          </a:prstGeom>
        </p:spPr>
      </p:pic>
      <p:pic>
        <p:nvPicPr>
          <p:cNvPr id="3" name="Picture 2">
            <a:extLst>
              <a:ext uri="{FF2B5EF4-FFF2-40B4-BE49-F238E27FC236}">
                <a16:creationId xmlns="" xmlns:a16="http://schemas.microsoft.com/office/drawing/2014/main" id="{6F0EAC88-4291-5C44-9BDE-31EE632FF474}"/>
              </a:ext>
            </a:extLst>
          </p:cNvPr>
          <p:cNvPicPr>
            <a:picLocks noChangeAspect="1"/>
          </p:cNvPicPr>
          <p:nvPr/>
        </p:nvPicPr>
        <p:blipFill>
          <a:blip r:embed="rId5"/>
          <a:stretch>
            <a:fillRect/>
          </a:stretch>
        </p:blipFill>
        <p:spPr>
          <a:xfrm>
            <a:off x="964042" y="345989"/>
            <a:ext cx="2184400" cy="825500"/>
          </a:xfrm>
          <a:prstGeom prst="rect">
            <a:avLst/>
          </a:prstGeom>
        </p:spPr>
      </p:pic>
      <p:pic>
        <p:nvPicPr>
          <p:cNvPr id="4" name="Picture 3">
            <a:extLst>
              <a:ext uri="{FF2B5EF4-FFF2-40B4-BE49-F238E27FC236}">
                <a16:creationId xmlns="" xmlns:a16="http://schemas.microsoft.com/office/drawing/2014/main" id="{7A2448D6-171A-FA4E-81D4-91D815666795}"/>
              </a:ext>
            </a:extLst>
          </p:cNvPr>
          <p:cNvPicPr>
            <a:picLocks noChangeAspect="1"/>
          </p:cNvPicPr>
          <p:nvPr/>
        </p:nvPicPr>
        <p:blipFill>
          <a:blip r:embed="rId6"/>
          <a:stretch>
            <a:fillRect/>
          </a:stretch>
        </p:blipFill>
        <p:spPr>
          <a:xfrm>
            <a:off x="933801" y="2541482"/>
            <a:ext cx="5108857" cy="1482941"/>
          </a:xfrm>
          <a:prstGeom prst="rect">
            <a:avLst/>
          </a:prstGeom>
        </p:spPr>
      </p:pic>
      <p:sp>
        <p:nvSpPr>
          <p:cNvPr id="7" name="TextBox 6">
            <a:extLst>
              <a:ext uri="{FF2B5EF4-FFF2-40B4-BE49-F238E27FC236}">
                <a16:creationId xmlns="" xmlns:a16="http://schemas.microsoft.com/office/drawing/2014/main" id="{BF5A0FED-2F6D-8742-BC00-4953DB31F757}"/>
              </a:ext>
            </a:extLst>
          </p:cNvPr>
          <p:cNvSpPr txBox="1"/>
          <p:nvPr/>
        </p:nvSpPr>
        <p:spPr>
          <a:xfrm>
            <a:off x="6015640" y="-155550"/>
            <a:ext cx="3002144" cy="5940088"/>
          </a:xfrm>
          <a:prstGeom prst="rect">
            <a:avLst/>
          </a:prstGeom>
          <a:noFill/>
        </p:spPr>
        <p:txBody>
          <a:bodyPr wrap="square" rtlCol="0">
            <a:spAutoFit/>
          </a:bodyPr>
          <a:lstStyle/>
          <a:p>
            <a:pPr algn="r"/>
            <a:endParaRPr lang="en-US" sz="2000" i="1" dirty="0"/>
          </a:p>
          <a:p>
            <a:pPr algn="r"/>
            <a:r>
              <a:rPr lang="en-US" sz="2000" b="1" i="1" dirty="0"/>
              <a:t>Editorial from last week:</a:t>
            </a:r>
            <a:r>
              <a:rPr lang="en-US" sz="2000" i="1" dirty="0"/>
              <a:t> November 6, 2018</a:t>
            </a:r>
          </a:p>
          <a:p>
            <a:pPr algn="r"/>
            <a:endParaRPr lang="en-US" sz="2000" i="1" dirty="0"/>
          </a:p>
          <a:p>
            <a:pPr algn="r"/>
            <a:r>
              <a:rPr lang="en-US" sz="2000" i="1" dirty="0"/>
              <a:t>The point to make here: biodiversity research has emerged as an international Grand Challenge, with vast implications. </a:t>
            </a:r>
          </a:p>
          <a:p>
            <a:pPr algn="r"/>
            <a:endParaRPr lang="en-US" sz="2000" i="1" dirty="0"/>
          </a:p>
          <a:p>
            <a:pPr algn="r"/>
            <a:r>
              <a:rPr lang="en-US" sz="2000" i="1" dirty="0"/>
              <a:t>This editorial is about just one slice of biodiversity research, but the message is clear:</a:t>
            </a:r>
          </a:p>
          <a:p>
            <a:pPr algn="r"/>
            <a:r>
              <a:rPr lang="en-US" sz="2000" i="1" dirty="0"/>
              <a:t>Wyoming must assert its relevance and place at this research and economic development table</a:t>
            </a:r>
          </a:p>
        </p:txBody>
      </p:sp>
      <p:pic>
        <p:nvPicPr>
          <p:cNvPr id="9" name="Picture 8">
            <a:extLst>
              <a:ext uri="{FF2B5EF4-FFF2-40B4-BE49-F238E27FC236}">
                <a16:creationId xmlns="" xmlns:a16="http://schemas.microsoft.com/office/drawing/2014/main" id="{67AB9D77-F3D6-324D-933D-47310814A5AE}"/>
              </a:ext>
            </a:extLst>
          </p:cNvPr>
          <p:cNvPicPr>
            <a:picLocks noChangeAspect="1"/>
          </p:cNvPicPr>
          <p:nvPr/>
        </p:nvPicPr>
        <p:blipFill>
          <a:blip r:embed="rId7"/>
          <a:stretch>
            <a:fillRect/>
          </a:stretch>
        </p:blipFill>
        <p:spPr>
          <a:xfrm>
            <a:off x="964042" y="4222913"/>
            <a:ext cx="5078616" cy="1687045"/>
          </a:xfrm>
          <a:prstGeom prst="rect">
            <a:avLst/>
          </a:prstGeom>
        </p:spPr>
      </p:pic>
      <p:sp>
        <p:nvSpPr>
          <p:cNvPr id="18" name="TextBox 17">
            <a:extLst>
              <a:ext uri="{FF2B5EF4-FFF2-40B4-BE49-F238E27FC236}">
                <a16:creationId xmlns="" xmlns:a16="http://schemas.microsoft.com/office/drawing/2014/main" id="{9F62D51B-8425-0441-A6C5-E43045F98AAB}"/>
              </a:ext>
            </a:extLst>
          </p:cNvPr>
          <p:cNvSpPr txBox="1"/>
          <p:nvPr/>
        </p:nvSpPr>
        <p:spPr>
          <a:xfrm>
            <a:off x="3224784" y="3396580"/>
            <a:ext cx="4032504" cy="1015663"/>
          </a:xfrm>
          <a:prstGeom prst="rect">
            <a:avLst/>
          </a:prstGeom>
          <a:noFill/>
        </p:spPr>
        <p:txBody>
          <a:bodyPr wrap="square" rtlCol="0">
            <a:spAutoFit/>
          </a:bodyPr>
          <a:lstStyle/>
          <a:p>
            <a:r>
              <a:rPr lang="en-US" sz="6000" i="1" dirty="0"/>
              <a:t>…</a:t>
            </a:r>
          </a:p>
        </p:txBody>
      </p:sp>
      <p:sp>
        <p:nvSpPr>
          <p:cNvPr id="10" name="Freeform 9">
            <a:extLst>
              <a:ext uri="{FF2B5EF4-FFF2-40B4-BE49-F238E27FC236}">
                <a16:creationId xmlns="" xmlns:a16="http://schemas.microsoft.com/office/drawing/2014/main" id="{0E1261A6-922B-4F44-807D-741C79189079}"/>
              </a:ext>
            </a:extLst>
          </p:cNvPr>
          <p:cNvSpPr/>
          <p:nvPr/>
        </p:nvSpPr>
        <p:spPr>
          <a:xfrm>
            <a:off x="960120" y="3017520"/>
            <a:ext cx="5020056" cy="685800"/>
          </a:xfrm>
          <a:custGeom>
            <a:avLst/>
            <a:gdLst>
              <a:gd name="connsiteX0" fmla="*/ 1499616 w 5020056"/>
              <a:gd name="connsiteY0" fmla="*/ 0 h 685800"/>
              <a:gd name="connsiteX1" fmla="*/ 1499616 w 5020056"/>
              <a:gd name="connsiteY1" fmla="*/ 237744 h 685800"/>
              <a:gd name="connsiteX2" fmla="*/ 0 w 5020056"/>
              <a:gd name="connsiteY2" fmla="*/ 246888 h 685800"/>
              <a:gd name="connsiteX3" fmla="*/ 0 w 5020056"/>
              <a:gd name="connsiteY3" fmla="*/ 685800 h 685800"/>
              <a:gd name="connsiteX4" fmla="*/ 548640 w 5020056"/>
              <a:gd name="connsiteY4" fmla="*/ 685800 h 685800"/>
              <a:gd name="connsiteX5" fmla="*/ 530352 w 5020056"/>
              <a:gd name="connsiteY5" fmla="*/ 493776 h 685800"/>
              <a:gd name="connsiteX6" fmla="*/ 5020056 w 5020056"/>
              <a:gd name="connsiteY6" fmla="*/ 475488 h 685800"/>
              <a:gd name="connsiteX7" fmla="*/ 5020056 w 5020056"/>
              <a:gd name="connsiteY7" fmla="*/ 36576 h 685800"/>
              <a:gd name="connsiteX8" fmla="*/ 1499616 w 5020056"/>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0056" h="685800">
                <a:moveTo>
                  <a:pt x="1499616" y="0"/>
                </a:moveTo>
                <a:lnTo>
                  <a:pt x="1499616" y="237744"/>
                </a:lnTo>
                <a:lnTo>
                  <a:pt x="0" y="246888"/>
                </a:lnTo>
                <a:lnTo>
                  <a:pt x="0" y="685800"/>
                </a:lnTo>
                <a:lnTo>
                  <a:pt x="548640" y="685800"/>
                </a:lnTo>
                <a:lnTo>
                  <a:pt x="530352" y="493776"/>
                </a:lnTo>
                <a:lnTo>
                  <a:pt x="5020056" y="475488"/>
                </a:lnTo>
                <a:lnTo>
                  <a:pt x="5020056" y="36576"/>
                </a:lnTo>
                <a:lnTo>
                  <a:pt x="1499616" y="0"/>
                </a:lnTo>
                <a:close/>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 xmlns:a16="http://schemas.microsoft.com/office/drawing/2014/main" id="{4AEE156B-8FC6-3740-9E42-AEAD7E988521}"/>
              </a:ext>
            </a:extLst>
          </p:cNvPr>
          <p:cNvSpPr/>
          <p:nvPr/>
        </p:nvSpPr>
        <p:spPr>
          <a:xfrm>
            <a:off x="903082" y="4737042"/>
            <a:ext cx="5086238" cy="1133406"/>
          </a:xfrm>
          <a:custGeom>
            <a:avLst/>
            <a:gdLst>
              <a:gd name="connsiteX0" fmla="*/ 0 w 5020056"/>
              <a:gd name="connsiteY0" fmla="*/ 9144 h 1124712"/>
              <a:gd name="connsiteX1" fmla="*/ 0 w 5020056"/>
              <a:gd name="connsiteY1" fmla="*/ 1124712 h 1124712"/>
              <a:gd name="connsiteX2" fmla="*/ 5020056 w 5020056"/>
              <a:gd name="connsiteY2" fmla="*/ 1106424 h 1124712"/>
              <a:gd name="connsiteX3" fmla="*/ 5020056 w 5020056"/>
              <a:gd name="connsiteY3" fmla="*/ 0 h 1124712"/>
              <a:gd name="connsiteX4" fmla="*/ 0 w 5020056"/>
              <a:gd name="connsiteY4" fmla="*/ 9144 h 112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124712">
                <a:moveTo>
                  <a:pt x="0" y="9144"/>
                </a:moveTo>
                <a:lnTo>
                  <a:pt x="0" y="1124712"/>
                </a:lnTo>
                <a:lnTo>
                  <a:pt x="5020056" y="1106424"/>
                </a:lnTo>
                <a:lnTo>
                  <a:pt x="5020056" y="0"/>
                </a:lnTo>
                <a:lnTo>
                  <a:pt x="0" y="9144"/>
                </a:lnTo>
                <a:close/>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92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4167"/>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5498122" y="1893967"/>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6B784426-1233-1F4A-8923-3D280C07263B}"/>
              </a:ext>
            </a:extLst>
          </p:cNvPr>
          <p:cNvSpPr txBox="1"/>
          <p:nvPr/>
        </p:nvSpPr>
        <p:spPr>
          <a:xfrm>
            <a:off x="340822" y="2204010"/>
            <a:ext cx="8755157" cy="707886"/>
          </a:xfrm>
          <a:prstGeom prst="rect">
            <a:avLst/>
          </a:prstGeom>
          <a:noFill/>
        </p:spPr>
        <p:txBody>
          <a:bodyPr wrap="square" rtlCol="0">
            <a:spAutoFit/>
          </a:bodyPr>
          <a:lstStyle/>
          <a:p>
            <a:pPr lvl="0"/>
            <a:r>
              <a:rPr lang="en-US" sz="2000" b="1" dirty="0"/>
              <a:t>Priority</a:t>
            </a:r>
            <a:r>
              <a:rPr lang="en-US" sz="2000" dirty="0"/>
              <a:t> – Support 30% of a faculty member’s time through FY 2020 to lead the development of a plan for a Berry Biodiversity Center</a:t>
            </a:r>
          </a:p>
        </p:txBody>
      </p:sp>
      <p:sp>
        <p:nvSpPr>
          <p:cNvPr id="2" name="Rectangle 1">
            <a:extLst>
              <a:ext uri="{FF2B5EF4-FFF2-40B4-BE49-F238E27FC236}">
                <a16:creationId xmlns="" xmlns:a16="http://schemas.microsoft.com/office/drawing/2014/main" id="{616E4F27-A927-4D46-98DC-198412ED70BC}"/>
              </a:ext>
            </a:extLst>
          </p:cNvPr>
          <p:cNvSpPr/>
          <p:nvPr/>
        </p:nvSpPr>
        <p:spPr>
          <a:xfrm>
            <a:off x="264147" y="2998907"/>
            <a:ext cx="8530682" cy="2923877"/>
          </a:xfrm>
          <a:prstGeom prst="rect">
            <a:avLst/>
          </a:prstGeom>
        </p:spPr>
        <p:txBody>
          <a:bodyPr wrap="square">
            <a:spAutoFit/>
          </a:bodyPr>
          <a:lstStyle/>
          <a:p>
            <a:pPr marL="285750" marR="194310" indent="-285750">
              <a:spcAft>
                <a:spcPts val="1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These resources will be found through indirect cost recovery (ICR), which are intended for use for research administration and program investment </a:t>
            </a:r>
          </a:p>
          <a:p>
            <a:pPr marL="285750" marR="194310" indent="-285750">
              <a:spcAft>
                <a:spcPts val="1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This director will lead a Faculty Task Force to develop this plan, research priorities, and outreach approach. Foundation participation with the Task Force will be required</a:t>
            </a:r>
          </a:p>
          <a:p>
            <a:pPr marL="285750" marR="194310" indent="-285750">
              <a:spcAft>
                <a:spcPts val="1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With a good plan: Additional revenue from ICRs to help stand up the BBC</a:t>
            </a:r>
          </a:p>
          <a:p>
            <a:pPr marL="285750" marR="194310" indent="-285750">
              <a:spcAft>
                <a:spcPts val="1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Ultimate aim: Develop a nationally leading, coherent biodiversity enterprise that touches all corners of campus and has a self-sustaining business model </a:t>
            </a:r>
          </a:p>
          <a:p>
            <a:pPr marL="285750" marR="194310" indent="-285750">
              <a:spcAft>
                <a:spcPts val="12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The Berry Biodiversity Conservation Center Building will serve as the administrative center and leadership home of BBC</a:t>
            </a:r>
          </a:p>
        </p:txBody>
      </p:sp>
      <p:sp>
        <p:nvSpPr>
          <p:cNvPr id="15" name="Text Box 8">
            <a:extLst>
              <a:ext uri="{FF2B5EF4-FFF2-40B4-BE49-F238E27FC236}">
                <a16:creationId xmlns="" xmlns:a16="http://schemas.microsoft.com/office/drawing/2014/main" id="{61ADB362-89C3-9A4A-8043-1BB891A01F8B}"/>
              </a:ext>
            </a:extLst>
          </p:cNvPr>
          <p:cNvSpPr txBox="1"/>
          <p:nvPr/>
        </p:nvSpPr>
        <p:spPr>
          <a:xfrm>
            <a:off x="187492" y="308880"/>
            <a:ext cx="8755157" cy="1710199"/>
          </a:xfrm>
          <a:prstGeom prst="rect">
            <a:avLst/>
          </a:prstGeom>
          <a:solidFill>
            <a:srgbClr val="FFFDB3"/>
          </a:solidFill>
          <a:ln w="6350">
            <a:solidFill>
              <a:prstClr val="black"/>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i="1" u="sng" dirty="0">
                <a:effectLst/>
                <a:latin typeface="Times New Roman" charset="0"/>
                <a:ea typeface="Calibri" charset="0"/>
                <a:cs typeface="Times New Roman" charset="0"/>
              </a:rPr>
              <a:t>Recommendation II</a:t>
            </a:r>
            <a:r>
              <a:rPr lang="en-US" i="1" dirty="0">
                <a:effectLst/>
                <a:latin typeface="Times New Roman" charset="0"/>
                <a:ea typeface="Calibri" charset="0"/>
                <a:cs typeface="Times New Roman" charset="0"/>
              </a:rPr>
              <a:t>: Develop a plan to create a new Berry Biodiversity Center (tentatively named BBC). With a foundation of world-leading research, the BBC will inform conservation efforts</a:t>
            </a:r>
            <a:r>
              <a:rPr lang="en-US" i="1" dirty="0">
                <a:latin typeface="Times New Roman" charset="0"/>
                <a:ea typeface="Calibri" charset="0"/>
                <a:cs typeface="Times New Roman" charset="0"/>
              </a:rPr>
              <a:t> </a:t>
            </a:r>
            <a:r>
              <a:rPr lang="en-US" i="1" dirty="0">
                <a:effectLst/>
                <a:latin typeface="Times New Roman" charset="0"/>
                <a:ea typeface="Calibri" charset="0"/>
                <a:cs typeface="Times New Roman" charset="0"/>
              </a:rPr>
              <a:t>and enable rapid responses to biodiversity matters of statewide and national economic and societal import. It will </a:t>
            </a:r>
            <a:r>
              <a:rPr lang="en-US" i="1" dirty="0">
                <a:latin typeface="Times New Roman" charset="0"/>
                <a:ea typeface="Calibri" charset="0"/>
                <a:cs typeface="Times New Roman" charset="0"/>
              </a:rPr>
              <a:t>build upon and administer the BI’s leading activities upon a research foundation, and its </a:t>
            </a:r>
            <a:r>
              <a:rPr lang="en-US" i="1" dirty="0">
                <a:effectLst/>
                <a:latin typeface="Times New Roman" charset="0"/>
                <a:ea typeface="Calibri" charset="0"/>
                <a:cs typeface="Times New Roman" charset="0"/>
              </a:rPr>
              <a:t>planning will be faculty led. BBC’s administration will be centered at the Berry Conservation Center Building</a:t>
            </a:r>
            <a:endParaRPr lang="en-US" dirty="0">
              <a:effectLst/>
              <a:latin typeface="Calibri" charset="0"/>
              <a:ea typeface="Calibri" charset="0"/>
              <a:cs typeface="Times New Roman" charset="0"/>
            </a:endParaRPr>
          </a:p>
        </p:txBody>
      </p:sp>
    </p:spTree>
    <p:extLst>
      <p:ext uri="{BB962C8B-B14F-4D97-AF65-F5344CB8AC3E}">
        <p14:creationId xmlns:p14="http://schemas.microsoft.com/office/powerpoint/2010/main" val="64702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4167"/>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5498122" y="1893967"/>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616E4F27-A927-4D46-98DC-198412ED70BC}"/>
              </a:ext>
            </a:extLst>
          </p:cNvPr>
          <p:cNvSpPr/>
          <p:nvPr/>
        </p:nvSpPr>
        <p:spPr>
          <a:xfrm>
            <a:off x="171794" y="715736"/>
            <a:ext cx="8835401" cy="5324535"/>
          </a:xfrm>
          <a:prstGeom prst="rect">
            <a:avLst/>
          </a:prstGeom>
        </p:spPr>
        <p:txBody>
          <a:bodyPr wrap="square">
            <a:spAutoFit/>
          </a:bodyPr>
          <a:lstStyle/>
          <a:p>
            <a:pPr marL="285750" marR="194310"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The BBC leader will convene a Task Force of UW faculty as well as Foundation representation. The Task Force will develop a plan with an impactful, exciting vision for research leading to a strengthened capacity in biodiversity science that will be at the foundation of education and outreach. </a:t>
            </a:r>
          </a:p>
          <a:p>
            <a:pPr marL="285750" marR="194310"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A model: Task Force that helped stand up the Office of Engagement and Outreach </a:t>
            </a:r>
          </a:p>
          <a:p>
            <a:pPr marL="285750" marR="194310"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A successful plan will </a:t>
            </a:r>
          </a:p>
          <a:p>
            <a:pPr marL="742950" marR="194310" lvl="1"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Identify scientific grand challenges in biodiversity and outline a means of addressing the grand challenges</a:t>
            </a:r>
          </a:p>
          <a:p>
            <a:pPr marL="742950" marR="194310" lvl="1"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Develop a sustainable business model based on grant capture and contracts</a:t>
            </a:r>
          </a:p>
          <a:p>
            <a:pPr marL="742950" marR="194310" lvl="1"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Assess the potential of donor base development for research and outreach</a:t>
            </a:r>
          </a:p>
          <a:p>
            <a:pPr marL="742950" marR="194310" lvl="1"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Outline strategies for targeted faculty hires: combining income through grant capture and donor support with UW resources to pursue them</a:t>
            </a:r>
          </a:p>
        </p:txBody>
      </p:sp>
      <p:sp>
        <p:nvSpPr>
          <p:cNvPr id="13" name="TextBox 12">
            <a:extLst>
              <a:ext uri="{FF2B5EF4-FFF2-40B4-BE49-F238E27FC236}">
                <a16:creationId xmlns="" xmlns:a16="http://schemas.microsoft.com/office/drawing/2014/main" id="{F2BC37C8-AE0C-004D-B4CE-83D52D90D81A}"/>
              </a:ext>
            </a:extLst>
          </p:cNvPr>
          <p:cNvSpPr txBox="1"/>
          <p:nvPr/>
        </p:nvSpPr>
        <p:spPr>
          <a:xfrm>
            <a:off x="264147" y="300691"/>
            <a:ext cx="8755157" cy="430887"/>
          </a:xfrm>
          <a:prstGeom prst="rect">
            <a:avLst/>
          </a:prstGeom>
          <a:noFill/>
        </p:spPr>
        <p:txBody>
          <a:bodyPr wrap="square" rtlCol="0">
            <a:spAutoFit/>
          </a:bodyPr>
          <a:lstStyle/>
          <a:p>
            <a:r>
              <a:rPr lang="en-US" sz="2200" b="1" dirty="0">
                <a:solidFill>
                  <a:srgbClr val="492F24"/>
                </a:solidFill>
                <a:latin typeface="Arial" panose="020B0604020202020204" pitchFamily="34" charset="0"/>
                <a:cs typeface="Arial" panose="020B0604020202020204" pitchFamily="34" charset="0"/>
              </a:rPr>
              <a:t>A faculty-led Task Force will develop the plan</a:t>
            </a:r>
          </a:p>
        </p:txBody>
      </p:sp>
    </p:spTree>
    <p:extLst>
      <p:ext uri="{BB962C8B-B14F-4D97-AF65-F5344CB8AC3E}">
        <p14:creationId xmlns:p14="http://schemas.microsoft.com/office/powerpoint/2010/main" val="143630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3" name="Content Placeholder 2"/>
          <p:cNvSpPr>
            <a:spLocks noGrp="1"/>
          </p:cNvSpPr>
          <p:nvPr>
            <p:ph idx="1"/>
          </p:nvPr>
        </p:nvSpPr>
        <p:spPr>
          <a:xfrm>
            <a:off x="335529" y="1065071"/>
            <a:ext cx="8459082" cy="4776112"/>
          </a:xfrm>
        </p:spPr>
        <p:txBody>
          <a:bodyPr>
            <a:normAutofit lnSpcReduction="10000"/>
          </a:bodyPr>
          <a:lstStyle/>
          <a:p>
            <a:pPr>
              <a:buFont typeface="Arial" panose="020B0604020202020204" pitchFamily="34" charset="0"/>
              <a:buChar char="•"/>
            </a:pPr>
            <a:r>
              <a:rPr lang="en-US" sz="2400" dirty="0"/>
              <a:t>Overview of biodiversity research; UW elements; potential; contributions of the Berry’s</a:t>
            </a:r>
          </a:p>
          <a:p>
            <a:pPr marL="0" indent="0">
              <a:buNone/>
            </a:pPr>
            <a:endParaRPr lang="en-US" sz="2400" dirty="0"/>
          </a:p>
          <a:p>
            <a:pPr>
              <a:buFont typeface="Arial" panose="020B0604020202020204" pitchFamily="34" charset="0"/>
              <a:buChar char="•"/>
            </a:pPr>
            <a:r>
              <a:rPr lang="en-US" sz="2400" dirty="0"/>
              <a:t>The Biodiversity Institute (BI) </a:t>
            </a:r>
            <a:r>
              <a:rPr lang="en-US" sz="2400" dirty="0" smtClean="0"/>
              <a:t>activities </a:t>
            </a:r>
            <a:r>
              <a:rPr lang="en-US" sz="2400" dirty="0"/>
              <a:t>and challenges</a:t>
            </a:r>
          </a:p>
          <a:p>
            <a:pPr>
              <a:buFont typeface="Arial" panose="020B0604020202020204" pitchFamily="34" charset="0"/>
              <a:buChar char="•"/>
            </a:pPr>
            <a:endParaRPr lang="en-US" sz="2400" dirty="0"/>
          </a:p>
          <a:p>
            <a:pPr>
              <a:buFont typeface="Arial" panose="020B0604020202020204" pitchFamily="34" charset="0"/>
              <a:buChar char="•"/>
            </a:pPr>
            <a:r>
              <a:rPr lang="en-US" sz="2400" dirty="0"/>
              <a:t>Recommendations: </a:t>
            </a:r>
          </a:p>
          <a:p>
            <a:pPr lvl="1">
              <a:buFont typeface="Courier New" panose="02070309020205020404" pitchFamily="49" charset="0"/>
              <a:buChar char="o"/>
            </a:pPr>
            <a:r>
              <a:rPr lang="en-US" sz="2400" dirty="0"/>
              <a:t>Transition of high priority BI activities</a:t>
            </a:r>
          </a:p>
          <a:p>
            <a:pPr lvl="1">
              <a:buFont typeface="Courier New" panose="02070309020205020404" pitchFamily="49" charset="0"/>
              <a:buChar char="o"/>
            </a:pPr>
            <a:r>
              <a:rPr lang="en-US" sz="2400" dirty="0"/>
              <a:t>Establishing a new Berry Biodiversity Center </a:t>
            </a:r>
          </a:p>
          <a:p>
            <a:pPr lvl="2">
              <a:buFont typeface="Courier New" panose="02070309020205020404" pitchFamily="49" charset="0"/>
              <a:buChar char="o"/>
            </a:pPr>
            <a:r>
              <a:rPr lang="en-US" sz="1800" dirty="0"/>
              <a:t>In the Berry Biodiversity Conservation Center Building</a:t>
            </a:r>
          </a:p>
          <a:p>
            <a:pPr lvl="2">
              <a:buFont typeface="Courier New" panose="02070309020205020404" pitchFamily="49" charset="0"/>
              <a:buChar char="o"/>
            </a:pPr>
            <a:r>
              <a:rPr lang="en-US" sz="1800" dirty="0"/>
              <a:t>New home for high priority BI activities</a:t>
            </a:r>
          </a:p>
          <a:p>
            <a:pPr lvl="2">
              <a:buFont typeface="Courier New" panose="02070309020205020404" pitchFamily="49" charset="0"/>
              <a:buChar char="o"/>
            </a:pPr>
            <a:r>
              <a:rPr lang="en-US" sz="1800" dirty="0"/>
              <a:t>A new umbrella for strengthening campus-wide biodiversity research, education, and outreach and asserting national leadership at a time of global need</a:t>
            </a: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000" dirty="0"/>
          </a:p>
          <a:p>
            <a:pPr>
              <a:buFont typeface="Arial" panose="020B0604020202020204" pitchFamily="34" charset="0"/>
              <a:buChar char="•"/>
            </a:pPr>
            <a:endParaRPr lang="en-US" sz="2400" dirty="0"/>
          </a:p>
        </p:txBody>
      </p:sp>
      <p:sp>
        <p:nvSpPr>
          <p:cNvPr id="14" name="Title 1"/>
          <p:cNvSpPr>
            <a:spLocks noGrp="1"/>
          </p:cNvSpPr>
          <p:nvPr>
            <p:ph type="title"/>
          </p:nvPr>
        </p:nvSpPr>
        <p:spPr>
          <a:xfrm>
            <a:off x="171794" y="277630"/>
            <a:ext cx="8847511" cy="737623"/>
          </a:xfrm>
        </p:spPr>
        <p:txBody>
          <a:bodyPr>
            <a:noAutofit/>
          </a:bodyPr>
          <a:lstStyle/>
          <a:p>
            <a:pPr algn="l"/>
            <a:r>
              <a:rPr lang="en-US" sz="2800" b="1" dirty="0"/>
              <a:t>Presented here:</a:t>
            </a:r>
          </a:p>
        </p:txBody>
      </p:sp>
    </p:spTree>
    <p:extLst>
      <p:ext uri="{BB962C8B-B14F-4D97-AF65-F5344CB8AC3E}">
        <p14:creationId xmlns:p14="http://schemas.microsoft.com/office/powerpoint/2010/main" val="27585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9329"/>
            <a:ext cx="9144000" cy="830997"/>
          </a:xfrm>
          <a:prstGeom prst="rect">
            <a:avLst/>
          </a:prstGeom>
          <a:noFill/>
        </p:spPr>
        <p:txBody>
          <a:bodyPr wrap="square" rtlCol="0">
            <a:spAutoFit/>
          </a:bodyPr>
          <a:lstStyle/>
          <a:p>
            <a:r>
              <a:rPr lang="en-US" sz="2400" b="1" dirty="0"/>
              <a:t>Many core elements for stepping towards the vision of the Frost Report are in place</a:t>
            </a:r>
            <a:endParaRPr lang="en-US" sz="2400" dirty="0"/>
          </a:p>
        </p:txBody>
      </p:sp>
      <p:sp>
        <p:nvSpPr>
          <p:cNvPr id="5" name="TextBox 4"/>
          <p:cNvSpPr txBox="1"/>
          <p:nvPr/>
        </p:nvSpPr>
        <p:spPr>
          <a:xfrm>
            <a:off x="394410" y="822649"/>
            <a:ext cx="4583306" cy="1846659"/>
          </a:xfrm>
          <a:prstGeom prst="rect">
            <a:avLst/>
          </a:prstGeom>
          <a:noFill/>
        </p:spPr>
        <p:txBody>
          <a:bodyPr wrap="none" rtlCol="0">
            <a:spAutoFit/>
          </a:bodyPr>
          <a:lstStyle/>
          <a:p>
            <a:r>
              <a:rPr lang="en-US" b="1" dirty="0"/>
              <a:t>Computation and data science</a:t>
            </a:r>
            <a:endParaRPr lang="en-US" dirty="0"/>
          </a:p>
          <a:p>
            <a:pPr marL="285750" lvl="0" indent="-285750">
              <a:buFont typeface="Arial"/>
              <a:buChar char="•"/>
            </a:pPr>
            <a:r>
              <a:rPr lang="en-US" sz="1600" dirty="0" smtClean="0"/>
              <a:t>NCAR-Wyoming </a:t>
            </a:r>
            <a:r>
              <a:rPr lang="en-US" sz="1600" dirty="0"/>
              <a:t>Supercomputing Center</a:t>
            </a:r>
          </a:p>
          <a:p>
            <a:pPr marL="285750" lvl="0" indent="-285750">
              <a:buFont typeface="Arial"/>
              <a:buChar char="•"/>
            </a:pPr>
            <a:r>
              <a:rPr lang="en-US" sz="1600" dirty="0"/>
              <a:t>Advanced Research Computing Center</a:t>
            </a:r>
          </a:p>
          <a:p>
            <a:pPr marL="285750" lvl="0" indent="-285750">
              <a:buFont typeface="Arial"/>
              <a:buChar char="•"/>
            </a:pPr>
            <a:r>
              <a:rPr lang="en-US" sz="1600" dirty="0"/>
              <a:t>Data Science Initiative</a:t>
            </a:r>
          </a:p>
          <a:p>
            <a:pPr marL="285750" lvl="0" indent="-285750">
              <a:buFont typeface="Arial"/>
              <a:buChar char="•"/>
            </a:pPr>
            <a:r>
              <a:rPr lang="en-US" sz="1600" dirty="0"/>
              <a:t>Wyoming Natural Diversity Database</a:t>
            </a:r>
          </a:p>
          <a:p>
            <a:pPr marL="285750" lvl="0" indent="-285750">
              <a:buFont typeface="Arial"/>
              <a:buChar char="•"/>
            </a:pPr>
            <a:r>
              <a:rPr lang="en-US" sz="1600" dirty="0"/>
              <a:t>Wyoming Geographic Information Science Center</a:t>
            </a:r>
          </a:p>
          <a:p>
            <a:pPr marL="285750" indent="-285750">
              <a:buFont typeface="Arial"/>
              <a:buChar char="•"/>
            </a:pPr>
            <a:endParaRPr lang="en-US" sz="1600" dirty="0"/>
          </a:p>
        </p:txBody>
      </p:sp>
      <p:sp>
        <p:nvSpPr>
          <p:cNvPr id="6" name="TextBox 5"/>
          <p:cNvSpPr txBox="1"/>
          <p:nvPr/>
        </p:nvSpPr>
        <p:spPr>
          <a:xfrm>
            <a:off x="4977716" y="852466"/>
            <a:ext cx="2749471" cy="1354217"/>
          </a:xfrm>
          <a:prstGeom prst="rect">
            <a:avLst/>
          </a:prstGeom>
          <a:noFill/>
        </p:spPr>
        <p:txBody>
          <a:bodyPr wrap="none" rtlCol="0">
            <a:spAutoFit/>
          </a:bodyPr>
          <a:lstStyle/>
          <a:p>
            <a:r>
              <a:rPr lang="en-US" b="1" dirty="0"/>
              <a:t>Natural history collections</a:t>
            </a:r>
            <a:endParaRPr lang="en-US" dirty="0"/>
          </a:p>
          <a:p>
            <a:pPr marL="285750" lvl="0" indent="-285750">
              <a:buFont typeface="Arial"/>
              <a:buChar char="•"/>
            </a:pPr>
            <a:r>
              <a:rPr lang="en-US" sz="1600" dirty="0"/>
              <a:t>Rocky Mountain Herbarium</a:t>
            </a:r>
          </a:p>
          <a:p>
            <a:pPr marL="285750" lvl="0" indent="-285750">
              <a:buFont typeface="Arial"/>
              <a:buChar char="•"/>
            </a:pPr>
            <a:r>
              <a:rPr lang="en-US" sz="1600" dirty="0"/>
              <a:t>Museum of Vertebrates</a:t>
            </a:r>
          </a:p>
          <a:p>
            <a:pPr marL="285750" lvl="0" indent="-285750">
              <a:buFont typeface="Arial"/>
              <a:buChar char="•"/>
            </a:pPr>
            <a:r>
              <a:rPr lang="en-US" sz="1600" dirty="0"/>
              <a:t>Insect Museum</a:t>
            </a:r>
          </a:p>
          <a:p>
            <a:pPr marL="285750" lvl="0" indent="-285750">
              <a:buFont typeface="Arial"/>
              <a:buChar char="•"/>
            </a:pPr>
            <a:r>
              <a:rPr lang="en-US" sz="1600" dirty="0"/>
              <a:t>Geological Museum</a:t>
            </a:r>
          </a:p>
        </p:txBody>
      </p:sp>
      <p:sp>
        <p:nvSpPr>
          <p:cNvPr id="7" name="TextBox 6"/>
          <p:cNvSpPr txBox="1"/>
          <p:nvPr/>
        </p:nvSpPr>
        <p:spPr>
          <a:xfrm>
            <a:off x="394410" y="2634816"/>
            <a:ext cx="3788217" cy="1600438"/>
          </a:xfrm>
          <a:prstGeom prst="rect">
            <a:avLst/>
          </a:prstGeom>
          <a:noFill/>
        </p:spPr>
        <p:txBody>
          <a:bodyPr wrap="none" rtlCol="0">
            <a:spAutoFit/>
          </a:bodyPr>
          <a:lstStyle/>
          <a:p>
            <a:r>
              <a:rPr lang="en-US" b="1" dirty="0"/>
              <a:t>Analytical core facilities</a:t>
            </a:r>
            <a:endParaRPr lang="en-US" dirty="0"/>
          </a:p>
          <a:p>
            <a:pPr marL="285750" lvl="0" indent="-285750">
              <a:buFont typeface="Arial"/>
              <a:buChar char="•"/>
            </a:pPr>
            <a:r>
              <a:rPr lang="en-US" sz="1600" dirty="0"/>
              <a:t>Stable Isotope Facility</a:t>
            </a:r>
          </a:p>
          <a:p>
            <a:pPr marL="285750" lvl="0" indent="-285750">
              <a:buFont typeface="Arial"/>
              <a:buChar char="•"/>
            </a:pPr>
            <a:r>
              <a:rPr lang="en-US" sz="1600" dirty="0"/>
              <a:t>Center for Advanced Scientific Imaging</a:t>
            </a:r>
          </a:p>
          <a:p>
            <a:pPr marL="285750" lvl="0" indent="-285750">
              <a:buFont typeface="Arial"/>
              <a:buChar char="•"/>
            </a:pPr>
            <a:r>
              <a:rPr lang="en-US" sz="1600" dirty="0"/>
              <a:t>Jenkins Microscopy Facility</a:t>
            </a:r>
          </a:p>
          <a:p>
            <a:pPr marL="285750" lvl="0" indent="-285750">
              <a:buFont typeface="Arial"/>
              <a:buChar char="•"/>
            </a:pPr>
            <a:r>
              <a:rPr lang="en-US" sz="1600"/>
              <a:t>DNA facility </a:t>
            </a:r>
            <a:endParaRPr lang="en-US" sz="1600" dirty="0"/>
          </a:p>
          <a:p>
            <a:pPr marL="285750" lvl="0" indent="-285750">
              <a:buFont typeface="Arial"/>
              <a:buChar char="•"/>
            </a:pPr>
            <a:r>
              <a:rPr lang="en-US" sz="1600" dirty="0"/>
              <a:t>Biogeochemistry Core Lab/</a:t>
            </a:r>
            <a:r>
              <a:rPr lang="en-US" sz="1600" dirty="0" err="1"/>
              <a:t>EcoLab</a:t>
            </a:r>
            <a:endParaRPr lang="en-US" sz="1600" dirty="0"/>
          </a:p>
        </p:txBody>
      </p:sp>
      <p:sp>
        <p:nvSpPr>
          <p:cNvPr id="8" name="TextBox 7"/>
          <p:cNvSpPr txBox="1"/>
          <p:nvPr/>
        </p:nvSpPr>
        <p:spPr>
          <a:xfrm>
            <a:off x="4977716" y="2629392"/>
            <a:ext cx="3903908" cy="1600438"/>
          </a:xfrm>
          <a:prstGeom prst="rect">
            <a:avLst/>
          </a:prstGeom>
          <a:noFill/>
        </p:spPr>
        <p:txBody>
          <a:bodyPr wrap="none" rtlCol="0">
            <a:spAutoFit/>
          </a:bodyPr>
          <a:lstStyle/>
          <a:p>
            <a:r>
              <a:rPr lang="en-US" b="1" dirty="0"/>
              <a:t>Berry Biodiversity Conservation Center</a:t>
            </a:r>
            <a:endParaRPr lang="en-US" dirty="0"/>
          </a:p>
          <a:p>
            <a:pPr marL="285750" lvl="0" indent="-285750">
              <a:buFont typeface="Arial"/>
              <a:buChar char="•"/>
            </a:pPr>
            <a:r>
              <a:rPr lang="en-US" sz="1600" dirty="0"/>
              <a:t>Administrative offices</a:t>
            </a:r>
          </a:p>
          <a:p>
            <a:pPr marL="285750" lvl="0" indent="-285750">
              <a:buFont typeface="Arial"/>
              <a:buChar char="•"/>
            </a:pPr>
            <a:r>
              <a:rPr lang="en-US" sz="1600" dirty="0"/>
              <a:t>Research labs</a:t>
            </a:r>
          </a:p>
          <a:p>
            <a:pPr marL="285750" lvl="0" indent="-285750">
              <a:buFont typeface="Arial"/>
              <a:buChar char="•"/>
            </a:pPr>
            <a:r>
              <a:rPr lang="en-US" sz="1600" dirty="0"/>
              <a:t>Core facilities</a:t>
            </a:r>
          </a:p>
          <a:p>
            <a:pPr marL="285750" lvl="0" indent="-285750">
              <a:buFont typeface="Arial"/>
              <a:buChar char="•"/>
            </a:pPr>
            <a:r>
              <a:rPr lang="en-US" sz="1600" dirty="0"/>
              <a:t>Public spaces</a:t>
            </a:r>
          </a:p>
          <a:p>
            <a:pPr marL="285750" lvl="0" indent="-285750">
              <a:buFont typeface="Arial"/>
              <a:buChar char="•"/>
            </a:pPr>
            <a:r>
              <a:rPr lang="en-US" sz="1600" dirty="0"/>
              <a:t>Outreach and education facilities</a:t>
            </a:r>
          </a:p>
        </p:txBody>
      </p:sp>
      <p:sp>
        <p:nvSpPr>
          <p:cNvPr id="9" name="TextBox 8"/>
          <p:cNvSpPr txBox="1"/>
          <p:nvPr/>
        </p:nvSpPr>
        <p:spPr>
          <a:xfrm>
            <a:off x="394410" y="4379664"/>
            <a:ext cx="4019049" cy="1600438"/>
          </a:xfrm>
          <a:prstGeom prst="rect">
            <a:avLst/>
          </a:prstGeom>
          <a:noFill/>
        </p:spPr>
        <p:txBody>
          <a:bodyPr wrap="none" rtlCol="0">
            <a:spAutoFit/>
          </a:bodyPr>
          <a:lstStyle/>
          <a:p>
            <a:r>
              <a:rPr lang="en-US" b="1" dirty="0"/>
              <a:t>Science Initiative building and programs</a:t>
            </a:r>
            <a:endParaRPr lang="en-US" dirty="0"/>
          </a:p>
          <a:p>
            <a:pPr marL="285750" lvl="0" indent="-285750">
              <a:buFont typeface="Arial"/>
              <a:buChar char="•"/>
            </a:pPr>
            <a:r>
              <a:rPr lang="en-US" sz="1600" dirty="0"/>
              <a:t>Life sciences research labs</a:t>
            </a:r>
          </a:p>
          <a:p>
            <a:pPr marL="285750" lvl="0" indent="-285750">
              <a:buFont typeface="Arial"/>
              <a:buChar char="•"/>
            </a:pPr>
            <a:r>
              <a:rPr lang="en-US" sz="1600" dirty="0"/>
              <a:t>Research greenhouses </a:t>
            </a:r>
          </a:p>
          <a:p>
            <a:pPr marL="285750" lvl="0" indent="-285750">
              <a:buFont typeface="Arial"/>
              <a:buChar char="•"/>
            </a:pPr>
            <a:r>
              <a:rPr lang="en-US" sz="1600" dirty="0"/>
              <a:t>Animal care facility</a:t>
            </a:r>
          </a:p>
          <a:p>
            <a:pPr marL="285750" lvl="0" indent="-285750">
              <a:buFont typeface="Arial"/>
              <a:buChar char="•"/>
            </a:pPr>
            <a:r>
              <a:rPr lang="en-US" sz="1600" dirty="0"/>
              <a:t>Active learning classrooms</a:t>
            </a:r>
          </a:p>
          <a:p>
            <a:pPr marL="285750" lvl="0" indent="-285750">
              <a:buFont typeface="Arial"/>
              <a:buChar char="•"/>
            </a:pPr>
            <a:r>
              <a:rPr lang="en-US" sz="1600" dirty="0"/>
              <a:t>Wyoming Research Scholars Program</a:t>
            </a:r>
          </a:p>
        </p:txBody>
      </p:sp>
      <p:sp>
        <p:nvSpPr>
          <p:cNvPr id="10" name="TextBox 9"/>
          <p:cNvSpPr txBox="1"/>
          <p:nvPr/>
        </p:nvSpPr>
        <p:spPr>
          <a:xfrm>
            <a:off x="4977716" y="4379664"/>
            <a:ext cx="3929281" cy="861774"/>
          </a:xfrm>
          <a:prstGeom prst="rect">
            <a:avLst/>
          </a:prstGeom>
          <a:noFill/>
        </p:spPr>
        <p:txBody>
          <a:bodyPr wrap="none" rtlCol="0">
            <a:spAutoFit/>
          </a:bodyPr>
          <a:lstStyle/>
          <a:p>
            <a:r>
              <a:rPr lang="en-US" b="1" dirty="0"/>
              <a:t>Field research facilities</a:t>
            </a:r>
            <a:endParaRPr lang="en-US" dirty="0"/>
          </a:p>
          <a:p>
            <a:pPr marL="285750" lvl="0" indent="-285750">
              <a:buFont typeface="Arial"/>
              <a:buChar char="•"/>
            </a:pPr>
            <a:r>
              <a:rPr lang="en-US" sz="1600" dirty="0"/>
              <a:t>UW-NPS Research Station (AMK Ranch)</a:t>
            </a:r>
          </a:p>
          <a:p>
            <a:pPr marL="285750" lvl="0" indent="-285750">
              <a:buFont typeface="Arial"/>
              <a:buChar char="•"/>
            </a:pPr>
            <a:r>
              <a:rPr lang="en-US" sz="1600" dirty="0"/>
              <a:t>Glacier Lakes Ecosystem Experiments Site</a:t>
            </a:r>
          </a:p>
        </p:txBody>
      </p:sp>
      <p:pic>
        <p:nvPicPr>
          <p:cNvPr id="11" name="Picture 10" descr="BrandBar_New_Final_wSig.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398" y="5831244"/>
            <a:ext cx="9433097" cy="1471564"/>
          </a:xfrm>
          <a:prstGeom prst="rect">
            <a:avLst/>
          </a:prstGeom>
        </p:spPr>
      </p:pic>
    </p:spTree>
    <p:extLst>
      <p:ext uri="{BB962C8B-B14F-4D97-AF65-F5344CB8AC3E}">
        <p14:creationId xmlns:p14="http://schemas.microsoft.com/office/powerpoint/2010/main" val="8341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066F28A-4DCA-6541-A96B-3B07E67BE896}"/>
              </a:ext>
            </a:extLst>
          </p:cNvPr>
          <p:cNvPicPr>
            <a:picLocks noChangeAspect="1"/>
          </p:cNvPicPr>
          <p:nvPr/>
        </p:nvPicPr>
        <p:blipFill>
          <a:blip r:embed="rId3"/>
          <a:stretch>
            <a:fillRect/>
          </a:stretch>
        </p:blipFill>
        <p:spPr>
          <a:xfrm>
            <a:off x="0" y="31957"/>
            <a:ext cx="9144000" cy="6826043"/>
          </a:xfrm>
          <a:prstGeom prst="rect">
            <a:avLst/>
          </a:prstGeom>
        </p:spPr>
      </p:pic>
      <p:pic>
        <p:nvPicPr>
          <p:cNvPr id="3" name="Picture 2">
            <a:extLst>
              <a:ext uri="{FF2B5EF4-FFF2-40B4-BE49-F238E27FC236}">
                <a16:creationId xmlns="" xmlns:a16="http://schemas.microsoft.com/office/drawing/2014/main" id="{1506031A-337C-A947-98DB-7E7D080AB4F4}"/>
              </a:ext>
            </a:extLst>
          </p:cNvPr>
          <p:cNvPicPr>
            <a:picLocks noChangeAspect="1"/>
          </p:cNvPicPr>
          <p:nvPr/>
        </p:nvPicPr>
        <p:blipFill>
          <a:blip r:embed="rId4"/>
          <a:stretch>
            <a:fillRect/>
          </a:stretch>
        </p:blipFill>
        <p:spPr>
          <a:xfrm>
            <a:off x="777667" y="1126502"/>
            <a:ext cx="7615129" cy="4934728"/>
          </a:xfrm>
          <a:prstGeom prst="rect">
            <a:avLst/>
          </a:prstGeom>
        </p:spPr>
      </p:pic>
      <p:sp>
        <p:nvSpPr>
          <p:cNvPr id="2" name="Title 1"/>
          <p:cNvSpPr>
            <a:spLocks noGrp="1"/>
          </p:cNvSpPr>
          <p:nvPr>
            <p:ph type="title"/>
          </p:nvPr>
        </p:nvSpPr>
        <p:spPr>
          <a:xfrm>
            <a:off x="2227799" y="-33146"/>
            <a:ext cx="6805092" cy="1143000"/>
          </a:xfrm>
        </p:spPr>
        <p:txBody>
          <a:bodyPr>
            <a:noAutofit/>
          </a:bodyPr>
          <a:lstStyle/>
          <a:p>
            <a:r>
              <a:rPr lang="en-US" sz="3200" b="1"/>
              <a:t>Major investment </a:t>
            </a:r>
            <a:r>
              <a:rPr lang="en-US" sz="3200" b="1" dirty="0"/>
              <a:t>in biodiversity science: UW Science Initiative (Phase I) </a:t>
            </a:r>
          </a:p>
        </p:txBody>
      </p:sp>
      <p:pic>
        <p:nvPicPr>
          <p:cNvPr id="205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4763"/>
            <a:ext cx="2223036" cy="1111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777667" y="4085687"/>
            <a:ext cx="9038654" cy="1908215"/>
          </a:xfrm>
          <a:prstGeom prst="rect">
            <a:avLst/>
          </a:prstGeom>
          <a:noFill/>
        </p:spPr>
        <p:txBody>
          <a:bodyPr wrap="square" rtlCol="0">
            <a:spAutoFit/>
          </a:bodyPr>
          <a:lstStyle/>
          <a:p>
            <a:endParaRPr lang="en-US" sz="1600" dirty="0"/>
          </a:p>
          <a:p>
            <a:endParaRPr lang="en-US" sz="1600" dirty="0"/>
          </a:p>
          <a:p>
            <a:endParaRPr lang="en-US" sz="1600" dirty="0"/>
          </a:p>
          <a:p>
            <a:r>
              <a:rPr lang="en-US" sz="1200" dirty="0"/>
              <a:t>Features:</a:t>
            </a:r>
          </a:p>
          <a:p>
            <a:pPr marL="914400" lvl="1" indent="-457200">
              <a:buFont typeface="Arial" panose="020B0604020202020204" pitchFamily="34" charset="0"/>
              <a:buChar char="•"/>
            </a:pPr>
            <a:r>
              <a:rPr lang="en-US" sz="1100" dirty="0"/>
              <a:t>Flexible laboratories for leading life science research groups Center for Advanced Scientific Instrumentation</a:t>
            </a:r>
          </a:p>
          <a:p>
            <a:pPr marL="914400" lvl="1" indent="-457200">
              <a:buFont typeface="Arial" panose="020B0604020202020204" pitchFamily="34" charset="0"/>
              <a:buChar char="•"/>
            </a:pPr>
            <a:r>
              <a:rPr lang="en-US" sz="1100" dirty="0"/>
              <a:t>State-of-the-art greenhouses for plant research</a:t>
            </a:r>
          </a:p>
          <a:p>
            <a:pPr marL="914400" lvl="1" indent="-457200">
              <a:buFont typeface="Arial" panose="020B0604020202020204" pitchFamily="34" charset="0"/>
              <a:buChar char="•"/>
            </a:pPr>
            <a:r>
              <a:rPr lang="en-US" sz="1100" dirty="0"/>
              <a:t>200-seat active learning classroom</a:t>
            </a:r>
          </a:p>
          <a:p>
            <a:pPr marL="914400" lvl="1" indent="-457200">
              <a:buFont typeface="Arial" panose="020B0604020202020204" pitchFamily="34" charset="0"/>
              <a:buChar char="•"/>
            </a:pPr>
            <a:r>
              <a:rPr lang="en-US" sz="1100" dirty="0"/>
              <a:t>Student “</a:t>
            </a:r>
            <a:r>
              <a:rPr lang="en-US" sz="1100" dirty="0" err="1"/>
              <a:t>collaboratory</a:t>
            </a:r>
            <a:r>
              <a:rPr lang="en-US" sz="1100" dirty="0"/>
              <a:t>” fostering science innovation</a:t>
            </a:r>
          </a:p>
          <a:p>
            <a:pPr lvl="1"/>
            <a:r>
              <a:rPr lang="en-US" sz="1400" dirty="0"/>
              <a:t>  </a:t>
            </a:r>
          </a:p>
        </p:txBody>
      </p:sp>
      <p:sp>
        <p:nvSpPr>
          <p:cNvPr id="8" name="TextBox 7">
            <a:extLst>
              <a:ext uri="{FF2B5EF4-FFF2-40B4-BE49-F238E27FC236}">
                <a16:creationId xmlns="" xmlns:a16="http://schemas.microsoft.com/office/drawing/2014/main" id="{E6D46DE4-079C-6D4F-ABF8-DBE70247B42E}"/>
              </a:ext>
            </a:extLst>
          </p:cNvPr>
          <p:cNvSpPr txBox="1"/>
          <p:nvPr/>
        </p:nvSpPr>
        <p:spPr>
          <a:xfrm>
            <a:off x="816972" y="1554922"/>
            <a:ext cx="5300951" cy="1138773"/>
          </a:xfrm>
          <a:prstGeom prst="rect">
            <a:avLst/>
          </a:prstGeom>
          <a:noFill/>
        </p:spPr>
        <p:txBody>
          <a:bodyPr wrap="square" rtlCol="0">
            <a:spAutoFit/>
          </a:bodyPr>
          <a:lstStyle/>
          <a:p>
            <a:r>
              <a:rPr lang="en-US" sz="2400" u="sng" dirty="0"/>
              <a:t>Interdisciplinary Sciences Facility</a:t>
            </a:r>
          </a:p>
          <a:p>
            <a:r>
              <a:rPr lang="en-US" sz="2400" dirty="0"/>
              <a:t>Building construction - $100M </a:t>
            </a:r>
            <a:endParaRPr lang="en-US" dirty="0"/>
          </a:p>
          <a:p>
            <a:pPr lvl="1"/>
            <a:r>
              <a:rPr lang="en-US" sz="2000" dirty="0"/>
              <a:t>  </a:t>
            </a:r>
          </a:p>
        </p:txBody>
      </p:sp>
      <p:sp>
        <p:nvSpPr>
          <p:cNvPr id="4" name="Rectangle 3">
            <a:extLst>
              <a:ext uri="{FF2B5EF4-FFF2-40B4-BE49-F238E27FC236}">
                <a16:creationId xmlns="" xmlns:a16="http://schemas.microsoft.com/office/drawing/2014/main" id="{CB681421-2C51-F54A-ADB3-92A359DC780B}"/>
              </a:ext>
            </a:extLst>
          </p:cNvPr>
          <p:cNvSpPr/>
          <p:nvPr/>
        </p:nvSpPr>
        <p:spPr>
          <a:xfrm>
            <a:off x="0" y="6061230"/>
            <a:ext cx="7810857" cy="646331"/>
          </a:xfrm>
          <a:prstGeom prst="rect">
            <a:avLst/>
          </a:prstGeom>
        </p:spPr>
        <p:txBody>
          <a:bodyPr wrap="square">
            <a:spAutoFit/>
          </a:bodyPr>
          <a:lstStyle/>
          <a:p>
            <a:pPr>
              <a:spcAft>
                <a:spcPts val="1200"/>
              </a:spcAft>
            </a:pPr>
            <a:r>
              <a:rPr lang="en-US" i="1"/>
              <a:t>Three pillars </a:t>
            </a:r>
            <a:r>
              <a:rPr lang="en-US" i="1" dirty="0"/>
              <a:t>of the Science Initiative facility - cell biology, organismal biology, </a:t>
            </a:r>
            <a:r>
              <a:rPr lang="en-US" dirty="0"/>
              <a:t>and </a:t>
            </a:r>
            <a:r>
              <a:rPr lang="en-US" i="1" dirty="0"/>
              <a:t>earth systems biology – are central to an integrated understanding of biodiversity</a:t>
            </a:r>
          </a:p>
        </p:txBody>
      </p:sp>
    </p:spTree>
    <p:extLst>
      <p:ext uri="{BB962C8B-B14F-4D97-AF65-F5344CB8AC3E}">
        <p14:creationId xmlns:p14="http://schemas.microsoft.com/office/powerpoint/2010/main" val="216263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4167"/>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22" name="TextBox 21"/>
          <p:cNvSpPr txBox="1"/>
          <p:nvPr/>
        </p:nvSpPr>
        <p:spPr>
          <a:xfrm>
            <a:off x="264147" y="173184"/>
            <a:ext cx="8755157" cy="769441"/>
          </a:xfrm>
          <a:prstGeom prst="rect">
            <a:avLst/>
          </a:prstGeom>
          <a:noFill/>
        </p:spPr>
        <p:txBody>
          <a:bodyPr wrap="square" rtlCol="0">
            <a:spAutoFit/>
          </a:bodyPr>
          <a:lstStyle/>
          <a:p>
            <a:r>
              <a:rPr lang="en-US" sz="2200" b="1" dirty="0">
                <a:solidFill>
                  <a:srgbClr val="492F24"/>
                </a:solidFill>
                <a:latin typeface="Arial" panose="020B0604020202020204" pitchFamily="34" charset="0"/>
                <a:cs typeface="Arial" panose="020B0604020202020204" pitchFamily="34" charset="0"/>
              </a:rPr>
              <a:t>A new Berry Biodiversity Center: at the cutting edge in research, building on best practices</a:t>
            </a:r>
          </a:p>
        </p:txBody>
      </p:sp>
      <p:sp>
        <p:nvSpPr>
          <p:cNvPr id="4" name="TextBox 3"/>
          <p:cNvSpPr txBox="1"/>
          <p:nvPr/>
        </p:nvSpPr>
        <p:spPr>
          <a:xfrm>
            <a:off x="5498122" y="1893967"/>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6B784426-1233-1F4A-8923-3D280C07263B}"/>
              </a:ext>
            </a:extLst>
          </p:cNvPr>
          <p:cNvSpPr txBox="1"/>
          <p:nvPr/>
        </p:nvSpPr>
        <p:spPr>
          <a:xfrm>
            <a:off x="157011" y="870676"/>
            <a:ext cx="8755157" cy="5601533"/>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b="1" dirty="0"/>
              <a:t>Faculty informed and led </a:t>
            </a:r>
            <a:r>
              <a:rPr lang="en-US" dirty="0"/>
              <a:t>- Developing the plan for the BBC will require a faculty Task Force to identify Grand Challenges and identify a plan to address them. </a:t>
            </a:r>
          </a:p>
          <a:p>
            <a:pPr marL="285750" lvl="0" indent="-285750">
              <a:spcAft>
                <a:spcPts val="1200"/>
              </a:spcAft>
              <a:buFont typeface="Arial" panose="020B0604020202020204" pitchFamily="34" charset="0"/>
              <a:buChar char="•"/>
            </a:pPr>
            <a:r>
              <a:rPr lang="en-US" b="1" dirty="0"/>
              <a:t>Participation by all of the Colleges and Schools </a:t>
            </a:r>
            <a:r>
              <a:rPr lang="en-US" dirty="0"/>
              <a:t>– A mature BBC shall engage across the disciplines, and with the Science, Tier 1 Engineering, and Trustees Education initiatives</a:t>
            </a:r>
          </a:p>
          <a:p>
            <a:pPr marL="285750" lvl="0" indent="-285750">
              <a:spcAft>
                <a:spcPts val="1200"/>
              </a:spcAft>
              <a:buFont typeface="Arial" panose="020B0604020202020204" pitchFamily="34" charset="0"/>
              <a:buChar char="•"/>
            </a:pPr>
            <a:r>
              <a:rPr lang="en-US" b="1" dirty="0"/>
              <a:t>Stability through diverse funding </a:t>
            </a:r>
            <a:r>
              <a:rPr lang="mr-IN" dirty="0"/>
              <a:t>–</a:t>
            </a:r>
            <a:r>
              <a:rPr lang="en-US" dirty="0"/>
              <a:t> Develop a business model that does not rely on UW funds provided by the state. Derive most of its resources from successful grant capture from state and federal agencies, privately funded projects, and donors</a:t>
            </a:r>
          </a:p>
          <a:p>
            <a:pPr marL="285750" lvl="0" indent="-285750">
              <a:spcAft>
                <a:spcPts val="1200"/>
              </a:spcAft>
              <a:buFont typeface="Arial" panose="020B0604020202020204" pitchFamily="34" charset="0"/>
              <a:buChar char="•"/>
            </a:pPr>
            <a:r>
              <a:rPr lang="en-US" b="1" dirty="0"/>
              <a:t>Accountability</a:t>
            </a:r>
            <a:r>
              <a:rPr lang="en-US" dirty="0"/>
              <a:t> – For the privilege of leadership, ensure director accountability for securing resources. With a mature plan, set Foundation goals and expectations as well</a:t>
            </a:r>
          </a:p>
          <a:p>
            <a:pPr marL="285750" lvl="0" indent="-285750">
              <a:spcAft>
                <a:spcPts val="1200"/>
              </a:spcAft>
              <a:buFont typeface="Arial" panose="020B0604020202020204" pitchFamily="34" charset="0"/>
              <a:buChar char="•"/>
            </a:pPr>
            <a:r>
              <a:rPr lang="en-US" b="1" dirty="0"/>
              <a:t>Foundation engagement </a:t>
            </a:r>
            <a:r>
              <a:rPr lang="en-US" dirty="0"/>
              <a:t>– Transparent sharing of ideas between the director and the Foundation to develop effective fund raising strategies for both research and outreach</a:t>
            </a:r>
          </a:p>
          <a:p>
            <a:pPr marL="285750" lvl="0" indent="-285750">
              <a:spcAft>
                <a:spcPts val="1200"/>
              </a:spcAft>
              <a:buFont typeface="Arial" panose="020B0604020202020204" pitchFamily="34" charset="0"/>
              <a:buChar char="•"/>
            </a:pPr>
            <a:r>
              <a:rPr lang="en-US" b="1" dirty="0"/>
              <a:t>External advice </a:t>
            </a:r>
            <a:r>
              <a:rPr lang="en-US" dirty="0"/>
              <a:t>- A mature BBC will engage with an external advisory committee </a:t>
            </a:r>
          </a:p>
          <a:p>
            <a:pPr marL="285750" lvl="0" indent="-285750">
              <a:spcAft>
                <a:spcPts val="1200"/>
              </a:spcAft>
              <a:buFont typeface="Arial" panose="020B0604020202020204" pitchFamily="34" charset="0"/>
              <a:buChar char="•"/>
            </a:pPr>
            <a:r>
              <a:rPr lang="en-US" b="1" dirty="0"/>
              <a:t>Outreach best practices </a:t>
            </a:r>
            <a:r>
              <a:rPr lang="mr-IN" dirty="0"/>
              <a:t>–</a:t>
            </a:r>
            <a:r>
              <a:rPr lang="en-US" dirty="0"/>
              <a:t> Build on best practices in STEM education and outreach in the BI, the Science Initiative, the NSF </a:t>
            </a:r>
            <a:r>
              <a:rPr lang="en-US" dirty="0" err="1"/>
              <a:t>EPSCoR</a:t>
            </a:r>
            <a:r>
              <a:rPr lang="en-US" dirty="0"/>
              <a:t> and NIH INBRE programs, the Trustees Education Initiative, Tier 1 Engineering, and other such activities at UW</a:t>
            </a:r>
          </a:p>
          <a:p>
            <a:pPr marL="285750" lvl="0" indent="-285750">
              <a:spcAft>
                <a:spcPts val="1200"/>
              </a:spcAft>
              <a:buFont typeface="Arial" panose="020B0604020202020204" pitchFamily="34" charset="0"/>
              <a:buChar char="•"/>
            </a:pPr>
            <a:endParaRPr lang="en-US" dirty="0"/>
          </a:p>
        </p:txBody>
      </p:sp>
    </p:spTree>
    <p:extLst>
      <p:ext uri="{BB962C8B-B14F-4D97-AF65-F5344CB8AC3E}">
        <p14:creationId xmlns:p14="http://schemas.microsoft.com/office/powerpoint/2010/main" val="241539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93925"/>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5498122" y="1893967"/>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6B784426-1233-1F4A-8923-3D280C07263B}"/>
              </a:ext>
            </a:extLst>
          </p:cNvPr>
          <p:cNvSpPr txBox="1"/>
          <p:nvPr/>
        </p:nvSpPr>
        <p:spPr>
          <a:xfrm>
            <a:off x="187492" y="1120918"/>
            <a:ext cx="8755157" cy="4185761"/>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b="1" dirty="0"/>
              <a:t>Rapid response capacity </a:t>
            </a:r>
            <a:endParaRPr lang="en-US" dirty="0"/>
          </a:p>
          <a:p>
            <a:pPr marL="742950" lvl="1" indent="-285750">
              <a:spcAft>
                <a:spcPts val="1200"/>
              </a:spcAft>
              <a:buFont typeface="Arial" panose="020B0604020202020204" pitchFamily="34" charset="0"/>
              <a:buChar char="•"/>
            </a:pPr>
            <a:r>
              <a:rPr lang="en-US" dirty="0"/>
              <a:t>Enable rapid coordinated responses to time-sensitive challenges in biodiversity science that have economic and societal impact. Capacity will be inspired and informed by WYNDD practices </a:t>
            </a:r>
          </a:p>
          <a:p>
            <a:pPr marL="285750" lvl="0" indent="-285750">
              <a:spcAft>
                <a:spcPts val="1200"/>
              </a:spcAft>
              <a:buFont typeface="Arial" panose="020B0604020202020204" pitchFamily="34" charset="0"/>
              <a:buChar char="•"/>
            </a:pPr>
            <a:r>
              <a:rPr lang="en-US" b="1" dirty="0"/>
              <a:t>Economic and societal impacts </a:t>
            </a:r>
            <a:endParaRPr lang="en-US" dirty="0"/>
          </a:p>
          <a:p>
            <a:pPr marL="742950" lvl="1" indent="-285750">
              <a:spcAft>
                <a:spcPts val="1200"/>
              </a:spcAft>
              <a:buFont typeface="Arial" panose="020B0604020202020204" pitchFamily="34" charset="0"/>
              <a:buChar char="•"/>
            </a:pPr>
            <a:r>
              <a:rPr lang="en-US" dirty="0"/>
              <a:t>Participation will be required of non-STEM entities including the emergent Center for Business and Economic Analysis (CBEA) of the Institute for Innovation and Entrepreneurship, the social sciences, humanities, arts, and HPAIRI</a:t>
            </a:r>
          </a:p>
          <a:p>
            <a:pPr marL="285750" lvl="0" indent="-285750">
              <a:spcAft>
                <a:spcPts val="1200"/>
              </a:spcAft>
              <a:buFont typeface="Arial" panose="020B0604020202020204" pitchFamily="34" charset="0"/>
              <a:buChar char="•"/>
            </a:pPr>
            <a:r>
              <a:rPr lang="en-US" b="1" dirty="0"/>
              <a:t>Built on partnerships </a:t>
            </a:r>
            <a:endParaRPr lang="en-US" dirty="0"/>
          </a:p>
          <a:p>
            <a:pPr marL="742950" lvl="1" indent="-285750">
              <a:spcAft>
                <a:spcPts val="1200"/>
              </a:spcAft>
              <a:buFont typeface="Arial" panose="020B0604020202020204" pitchFamily="34" charset="0"/>
              <a:buChar char="•"/>
            </a:pPr>
            <a:r>
              <a:rPr lang="en-US" dirty="0"/>
              <a:t>As UW leads, a successful BBC will act on the recognition of requiring successful partnerships with Wyoming’s community colleges, other universities, and national labs in order to succeed</a:t>
            </a:r>
          </a:p>
        </p:txBody>
      </p:sp>
      <p:sp>
        <p:nvSpPr>
          <p:cNvPr id="13" name="TextBox 12">
            <a:extLst>
              <a:ext uri="{FF2B5EF4-FFF2-40B4-BE49-F238E27FC236}">
                <a16:creationId xmlns="" xmlns:a16="http://schemas.microsoft.com/office/drawing/2014/main" id="{19B7F263-42FA-E743-85C6-0B3E75631F3D}"/>
              </a:ext>
            </a:extLst>
          </p:cNvPr>
          <p:cNvSpPr txBox="1"/>
          <p:nvPr/>
        </p:nvSpPr>
        <p:spPr>
          <a:xfrm>
            <a:off x="264147" y="300691"/>
            <a:ext cx="8755157" cy="430887"/>
          </a:xfrm>
          <a:prstGeom prst="rect">
            <a:avLst/>
          </a:prstGeom>
          <a:noFill/>
        </p:spPr>
        <p:txBody>
          <a:bodyPr wrap="square" rtlCol="0">
            <a:spAutoFit/>
          </a:bodyPr>
          <a:lstStyle/>
          <a:p>
            <a:r>
              <a:rPr lang="en-US" sz="2200" b="1" dirty="0">
                <a:solidFill>
                  <a:srgbClr val="492F24"/>
                </a:solidFill>
                <a:latin typeface="Arial" panose="020B0604020202020204" pitchFamily="34" charset="0"/>
                <a:cs typeface="Arial" panose="020B0604020202020204" pitchFamily="34" charset="0"/>
              </a:rPr>
              <a:t>A new Berry Biodiversity Center (continued)</a:t>
            </a:r>
          </a:p>
        </p:txBody>
      </p:sp>
    </p:spTree>
    <p:extLst>
      <p:ext uri="{BB962C8B-B14F-4D97-AF65-F5344CB8AC3E}">
        <p14:creationId xmlns:p14="http://schemas.microsoft.com/office/powerpoint/2010/main" val="269366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4422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5498122" y="1893967"/>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6B784426-1233-1F4A-8923-3D280C07263B}"/>
              </a:ext>
            </a:extLst>
          </p:cNvPr>
          <p:cNvSpPr txBox="1"/>
          <p:nvPr/>
        </p:nvSpPr>
        <p:spPr>
          <a:xfrm>
            <a:off x="136675" y="327552"/>
            <a:ext cx="8755157" cy="461665"/>
          </a:xfrm>
          <a:prstGeom prst="rect">
            <a:avLst/>
          </a:prstGeom>
          <a:noFill/>
        </p:spPr>
        <p:txBody>
          <a:bodyPr wrap="square" rtlCol="0">
            <a:spAutoFit/>
          </a:bodyPr>
          <a:lstStyle/>
          <a:p>
            <a:pPr lvl="0"/>
            <a:r>
              <a:rPr lang="en-US" sz="2400" b="1" dirty="0"/>
              <a:t>Example of potential grant capture</a:t>
            </a:r>
            <a:endParaRPr lang="en-US" sz="2400" dirty="0"/>
          </a:p>
        </p:txBody>
      </p:sp>
      <p:sp>
        <p:nvSpPr>
          <p:cNvPr id="2" name="Rectangle 1">
            <a:extLst>
              <a:ext uri="{FF2B5EF4-FFF2-40B4-BE49-F238E27FC236}">
                <a16:creationId xmlns="" xmlns:a16="http://schemas.microsoft.com/office/drawing/2014/main" id="{616E4F27-A927-4D46-98DC-198412ED70BC}"/>
              </a:ext>
            </a:extLst>
          </p:cNvPr>
          <p:cNvSpPr/>
          <p:nvPr/>
        </p:nvSpPr>
        <p:spPr>
          <a:xfrm>
            <a:off x="299268" y="1010691"/>
            <a:ext cx="8530682" cy="4801314"/>
          </a:xfrm>
          <a:prstGeom prst="rect">
            <a:avLst/>
          </a:prstGeom>
        </p:spPr>
        <p:txBody>
          <a:bodyPr wrap="square">
            <a:spAutoFit/>
          </a:bodyPr>
          <a:lstStyle/>
          <a:p>
            <a:pPr marL="285750" marR="194310" indent="-285750">
              <a:spcAft>
                <a:spcPts val="1200"/>
              </a:spcAft>
              <a:buFont typeface="Arial" panose="020B0604020202020204" pitchFamily="34" charset="0"/>
              <a:buChar char="•"/>
            </a:pPr>
            <a:r>
              <a:rPr lang="en-US" b="1" dirty="0">
                <a:ea typeface="Calibri" panose="020F0502020204030204" pitchFamily="34" charset="0"/>
                <a:cs typeface="Times New Roman" panose="02020603050405020304" pitchFamily="18" charset="0"/>
              </a:rPr>
              <a:t>NSF’s Science and Technology Centers</a:t>
            </a:r>
          </a:p>
          <a:p>
            <a:pPr marL="742950" marR="194310" lvl="1" indent="-285750">
              <a:spcAft>
                <a:spcPts val="12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Grant income ~$30M over five years</a:t>
            </a:r>
          </a:p>
          <a:p>
            <a:pPr marL="742950" marR="194310" lvl="1" indent="-285750">
              <a:spcAft>
                <a:spcPts val="12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Requires successful competition with nation’s leading research universities</a:t>
            </a:r>
          </a:p>
          <a:p>
            <a:pPr marL="742950" marR="194310" lvl="1" indent="-285750">
              <a:spcAft>
                <a:spcPts val="12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Ten STC’s presently operate in the US</a:t>
            </a:r>
          </a:p>
          <a:p>
            <a:pPr marL="285750" marR="194310" indent="-285750">
              <a:spcAft>
                <a:spcPts val="12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From a AAAS review board regarding these STC’s:</a:t>
            </a:r>
          </a:p>
          <a:p>
            <a:pPr marL="742950" marR="194310" lvl="1" indent="-285750">
              <a:spcAft>
                <a:spcPts val="1200"/>
              </a:spcAft>
              <a:buFont typeface="Arial" panose="020B0604020202020204" pitchFamily="34" charset="0"/>
              <a:buChar char="•"/>
            </a:pPr>
            <a:r>
              <a:rPr lang="en-US" sz="1600" dirty="0"/>
              <a:t> “The </a:t>
            </a:r>
            <a:r>
              <a:rPr lang="en-US" sz="1600" u="sng" dirty="0">
                <a:hlinkClick r:id="rId4"/>
              </a:rPr>
              <a:t>NSF Science &amp; Technology Centers Integrative Partnerships</a:t>
            </a:r>
            <a:r>
              <a:rPr lang="en-US" sz="1600" dirty="0"/>
              <a:t> program supports universities, national laboratories, industrial organizations, and others that join together to create new multidisciplinary research centers. From nanobiotechnology to microbial oceanography, the AAAS report concludes, the centers successfully pursue innovative basic science while promoting its applications to larger societal issues.”</a:t>
            </a:r>
          </a:p>
          <a:p>
            <a:pPr marL="742950" marR="194310" lvl="1" indent="-285750">
              <a:spcAft>
                <a:spcPts val="1200"/>
              </a:spcAft>
              <a:buFont typeface="Arial" panose="020B0604020202020204" pitchFamily="34" charset="0"/>
              <a:buChar char="•"/>
            </a:pPr>
            <a:r>
              <a:rPr lang="en-US" sz="1600" dirty="0"/>
              <a:t>“The centers ‘foster collaboration between faculty with an orientation toward basic science and those interested in more applied and clinical research, and as such enable a true integration of science and technology’” </a:t>
            </a:r>
            <a:endParaRPr lang="en-US" sz="1400" dirty="0"/>
          </a:p>
          <a:p>
            <a:pPr marL="742950" marR="194310" lvl="1" indent="-285750">
              <a:spcAft>
                <a:spcPts val="1200"/>
              </a:spcAf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523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4167"/>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5498122" y="1893967"/>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616E4F27-A927-4D46-98DC-198412ED70BC}"/>
              </a:ext>
            </a:extLst>
          </p:cNvPr>
          <p:cNvSpPr/>
          <p:nvPr/>
        </p:nvSpPr>
        <p:spPr>
          <a:xfrm>
            <a:off x="147370" y="1535144"/>
            <a:ext cx="8835401" cy="3970318"/>
          </a:xfrm>
          <a:prstGeom prst="rect">
            <a:avLst/>
          </a:prstGeom>
        </p:spPr>
        <p:txBody>
          <a:bodyPr wrap="square">
            <a:spAutoFit/>
          </a:bodyPr>
          <a:lstStyle/>
          <a:p>
            <a:pPr marL="285750" marR="194310" indent="-285750">
              <a:spcAft>
                <a:spcPts val="1200"/>
              </a:spcAft>
              <a:buFont typeface="Arial" panose="020B0604020202020204" pitchFamily="34" charset="0"/>
              <a:buChar char="•"/>
            </a:pPr>
            <a:r>
              <a:rPr lang="en-US" sz="2200" dirty="0">
                <a:ea typeface="Calibri" panose="020F0502020204030204" pitchFamily="34" charset="0"/>
                <a:cs typeface="Times New Roman" panose="02020603050405020304" pitchFamily="18" charset="0"/>
              </a:rPr>
              <a:t>Wyoming provides an extraordinary platform for biodiversity research and outreach that engages the best faculty and citizens alike</a:t>
            </a:r>
          </a:p>
          <a:p>
            <a:pPr marL="285750" marR="194310" indent="-285750">
              <a:spcAft>
                <a:spcPts val="1200"/>
              </a:spcAft>
              <a:buFont typeface="Arial" panose="020B0604020202020204" pitchFamily="34" charset="0"/>
              <a:buChar char="•"/>
            </a:pPr>
            <a:r>
              <a:rPr lang="en-US" sz="2200" dirty="0">
                <a:ea typeface="Calibri" panose="020F0502020204030204" pitchFamily="34" charset="0"/>
                <a:cs typeface="Times New Roman" panose="02020603050405020304" pitchFamily="18" charset="0"/>
              </a:rPr>
              <a:t>Many of the resources for a coordinated response to the grand challenges of biodiversity science and associated outreach are in place</a:t>
            </a:r>
          </a:p>
          <a:p>
            <a:pPr marL="285750" marR="194310" indent="-285750">
              <a:spcAft>
                <a:spcPts val="1200"/>
              </a:spcAft>
              <a:buFont typeface="Arial" panose="020B0604020202020204" pitchFamily="34" charset="0"/>
              <a:buChar char="•"/>
            </a:pPr>
            <a:r>
              <a:rPr lang="en-US" sz="2200" dirty="0">
                <a:ea typeface="Calibri" panose="020F0502020204030204" pitchFamily="34" charset="0"/>
                <a:cs typeface="Times New Roman" panose="02020603050405020304" pitchFamily="18" charset="0"/>
              </a:rPr>
              <a:t>Proposed is launching a Berry </a:t>
            </a:r>
            <a:r>
              <a:rPr lang="en-US" sz="2200">
                <a:ea typeface="Calibri" panose="020F0502020204030204" pitchFamily="34" charset="0"/>
                <a:cs typeface="Times New Roman" panose="02020603050405020304" pitchFamily="18" charset="0"/>
              </a:rPr>
              <a:t>Biodiversity </a:t>
            </a:r>
            <a:r>
              <a:rPr lang="en-US" sz="2200" smtClean="0">
                <a:ea typeface="Calibri" panose="020F0502020204030204" pitchFamily="34" charset="0"/>
                <a:cs typeface="Times New Roman" panose="02020603050405020304" pitchFamily="18" charset="0"/>
              </a:rPr>
              <a:t>Center (name TBD), </a:t>
            </a:r>
            <a:r>
              <a:rPr lang="en-US" sz="2200" dirty="0">
                <a:ea typeface="Calibri" panose="020F0502020204030204" pitchFamily="34" charset="0"/>
                <a:cs typeface="Times New Roman" panose="02020603050405020304" pitchFamily="18" charset="0"/>
              </a:rPr>
              <a:t>with its home being the Berry Conservation Center Building</a:t>
            </a:r>
          </a:p>
          <a:p>
            <a:pPr marL="742950" marR="194310" lvl="1"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The BBC will be a research and outreach enterprise with a broad reach, with a goal of enabling UW to assert regional and national leadership</a:t>
            </a:r>
          </a:p>
          <a:p>
            <a:pPr marL="742950" marR="194310" lvl="1" indent="-285750">
              <a:spcAft>
                <a:spcPts val="12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The BBC will host many of the activities presently under the BI umbrella, but will do so on a research foundation that engages across UW</a:t>
            </a:r>
          </a:p>
        </p:txBody>
      </p:sp>
      <p:sp>
        <p:nvSpPr>
          <p:cNvPr id="13" name="TextBox 12">
            <a:extLst>
              <a:ext uri="{FF2B5EF4-FFF2-40B4-BE49-F238E27FC236}">
                <a16:creationId xmlns="" xmlns:a16="http://schemas.microsoft.com/office/drawing/2014/main" id="{F2BC37C8-AE0C-004D-B4CE-83D52D90D81A}"/>
              </a:ext>
            </a:extLst>
          </p:cNvPr>
          <p:cNvSpPr txBox="1"/>
          <p:nvPr/>
        </p:nvSpPr>
        <p:spPr>
          <a:xfrm>
            <a:off x="264147" y="162808"/>
            <a:ext cx="8755157" cy="769441"/>
          </a:xfrm>
          <a:prstGeom prst="rect">
            <a:avLst/>
          </a:prstGeom>
          <a:noFill/>
        </p:spPr>
        <p:txBody>
          <a:bodyPr wrap="square" rtlCol="0">
            <a:spAutoFit/>
          </a:bodyPr>
          <a:lstStyle/>
          <a:p>
            <a:r>
              <a:rPr lang="en-US" sz="2200" b="1" dirty="0">
                <a:solidFill>
                  <a:srgbClr val="492F24"/>
                </a:solidFill>
                <a:latin typeface="Arial" panose="020B0604020202020204" pitchFamily="34" charset="0"/>
                <a:cs typeface="Arial" panose="020B0604020202020204" pitchFamily="34" charset="0"/>
              </a:rPr>
              <a:t>The potential for taking significant step forward in biodiversity research and outreach is high </a:t>
            </a:r>
          </a:p>
        </p:txBody>
      </p:sp>
    </p:spTree>
    <p:extLst>
      <p:ext uri="{BB962C8B-B14F-4D97-AF65-F5344CB8AC3E}">
        <p14:creationId xmlns:p14="http://schemas.microsoft.com/office/powerpoint/2010/main" val="129078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4167"/>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4" name="TextBox 3"/>
          <p:cNvSpPr txBox="1"/>
          <p:nvPr/>
        </p:nvSpPr>
        <p:spPr>
          <a:xfrm>
            <a:off x="5498122" y="1893967"/>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559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3" name="Content Placeholder 2"/>
          <p:cNvSpPr>
            <a:spLocks noGrp="1"/>
          </p:cNvSpPr>
          <p:nvPr>
            <p:ph idx="1"/>
          </p:nvPr>
        </p:nvSpPr>
        <p:spPr>
          <a:xfrm>
            <a:off x="366009" y="1721083"/>
            <a:ext cx="8459082" cy="3872753"/>
          </a:xfrm>
          <a:solidFill>
            <a:srgbClr val="FDF89A"/>
          </a:solidFill>
          <a:ln>
            <a:solidFill>
              <a:schemeClr val="tx1"/>
            </a:solidFill>
          </a:ln>
          <a:effectLst>
            <a:outerShdw blurRad="50800" dist="38100" dir="2700000" algn="tl" rotWithShape="0">
              <a:prstClr val="black">
                <a:alpha val="40000"/>
              </a:prstClr>
            </a:outerShdw>
          </a:effectLst>
        </p:spPr>
        <p:txBody>
          <a:bodyPr>
            <a:normAutofit fontScale="92500" lnSpcReduction="20000"/>
          </a:bodyPr>
          <a:lstStyle/>
          <a:p>
            <a:pPr marL="0" indent="0">
              <a:buNone/>
            </a:pPr>
            <a:r>
              <a:rPr lang="en-US" sz="1800" dirty="0"/>
              <a:t>Biodiversity refers to:</a:t>
            </a:r>
          </a:p>
          <a:p>
            <a:pPr marL="0" indent="0">
              <a:buNone/>
            </a:pPr>
            <a:r>
              <a:rPr lang="en-US" sz="1800" dirty="0"/>
              <a:t> </a:t>
            </a:r>
          </a:p>
          <a:p>
            <a:pPr>
              <a:buFont typeface="Arial" panose="020B0604020202020204" pitchFamily="34" charset="0"/>
              <a:buChar char="•"/>
            </a:pPr>
            <a:r>
              <a:rPr lang="en-US" sz="1800" dirty="0"/>
              <a:t>‘… the variety of life on Earth, it includes all organisms, species, and populations; the genetic variation among these; and their complex assemblages of communities and ecosystems… It also refers to the interrelatedness of genes, species, and ecosystems and their interactions with the environment.’ (UN Environment Program)</a:t>
            </a:r>
          </a:p>
          <a:p>
            <a:pPr>
              <a:buFont typeface="Arial" panose="020B0604020202020204" pitchFamily="34" charset="0"/>
              <a:buChar char="•"/>
            </a:pPr>
            <a:endParaRPr lang="en-US" sz="1800" dirty="0"/>
          </a:p>
          <a:p>
            <a:pPr>
              <a:buFont typeface="Arial" panose="020B0604020202020204" pitchFamily="34" charset="0"/>
              <a:buChar char="•"/>
            </a:pPr>
            <a:r>
              <a:rPr lang="en-US" sz="1800" dirty="0"/>
              <a:t>Studying biodiversity spans spatial, temporal and hierarchical scales</a:t>
            </a:r>
          </a:p>
          <a:p>
            <a:pPr>
              <a:buFont typeface="Arial" panose="020B0604020202020204" pitchFamily="34" charset="0"/>
              <a:buChar char="•"/>
            </a:pPr>
            <a:endParaRPr lang="en-US" sz="1800" dirty="0"/>
          </a:p>
          <a:p>
            <a:pPr>
              <a:buFont typeface="Arial" panose="020B0604020202020204" pitchFamily="34" charset="0"/>
              <a:buChar char="•"/>
            </a:pPr>
            <a:r>
              <a:rPr lang="en-US" sz="1800" dirty="0"/>
              <a:t>Its study inherently involves interdisciplinary work, linking research at the cellular, organismal, community, and ecosystem levels</a:t>
            </a:r>
            <a:r>
              <a:rPr lang="mr-IN" sz="1800" dirty="0"/>
              <a:t>…</a:t>
            </a:r>
            <a:endParaRPr lang="en-US" sz="1800" dirty="0"/>
          </a:p>
          <a:p>
            <a:pPr>
              <a:buFont typeface="Arial" panose="020B0604020202020204" pitchFamily="34" charset="0"/>
              <a:buChar char="•"/>
            </a:pPr>
            <a:endParaRPr lang="en-US" sz="1800" dirty="0"/>
          </a:p>
          <a:p>
            <a:pPr marL="0" indent="0">
              <a:buNone/>
            </a:pPr>
            <a:r>
              <a:rPr lang="en-US" sz="1800" dirty="0"/>
              <a:t>“We seek to understand the processes and factors contributing to biodiversity across varying spatial, temporal, and hierarchical scales. These studies range from focus on genes to focus on whole communities, and range from interactions at a single-organism level to considering continent-wide and global patterns in biodiversity.”</a:t>
            </a:r>
            <a:endParaRPr lang="en-US" sz="1100" dirty="0"/>
          </a:p>
        </p:txBody>
      </p:sp>
      <p:sp>
        <p:nvSpPr>
          <p:cNvPr id="2" name="Rectangle 1">
            <a:extLst>
              <a:ext uri="{FF2B5EF4-FFF2-40B4-BE49-F238E27FC236}">
                <a16:creationId xmlns="" xmlns:a16="http://schemas.microsoft.com/office/drawing/2014/main" id="{8765B750-4A80-8241-B951-7194A60865BB}"/>
              </a:ext>
            </a:extLst>
          </p:cNvPr>
          <p:cNvSpPr/>
          <p:nvPr/>
        </p:nvSpPr>
        <p:spPr>
          <a:xfrm>
            <a:off x="171794" y="1104405"/>
            <a:ext cx="1877245" cy="369332"/>
          </a:xfrm>
          <a:prstGeom prst="rect">
            <a:avLst/>
          </a:prstGeom>
        </p:spPr>
        <p:txBody>
          <a:bodyPr wrap="none">
            <a:spAutoFit/>
          </a:bodyPr>
          <a:lstStyle/>
          <a:p>
            <a:r>
              <a:rPr lang="en-US" dirty="0"/>
              <a:t>From UW faculty: </a:t>
            </a:r>
          </a:p>
        </p:txBody>
      </p:sp>
      <p:sp>
        <p:nvSpPr>
          <p:cNvPr id="14" name="Title 1">
            <a:extLst>
              <a:ext uri="{FF2B5EF4-FFF2-40B4-BE49-F238E27FC236}">
                <a16:creationId xmlns="" xmlns:a16="http://schemas.microsoft.com/office/drawing/2014/main" id="{D082AA50-10E4-8C40-91BE-A925BE0DD4DB}"/>
              </a:ext>
            </a:extLst>
          </p:cNvPr>
          <p:cNvSpPr>
            <a:spLocks noGrp="1"/>
          </p:cNvSpPr>
          <p:nvPr>
            <p:ph type="title"/>
          </p:nvPr>
        </p:nvSpPr>
        <p:spPr>
          <a:xfrm>
            <a:off x="570392" y="194430"/>
            <a:ext cx="7928395" cy="1143000"/>
          </a:xfrm>
        </p:spPr>
        <p:txBody>
          <a:bodyPr>
            <a:noAutofit/>
          </a:bodyPr>
          <a:lstStyle/>
          <a:p>
            <a:r>
              <a:rPr lang="en-US" sz="3200" b="1" dirty="0"/>
              <a:t>Biodiversity science is a grand, transdisciplinary challenge</a:t>
            </a:r>
          </a:p>
        </p:txBody>
      </p:sp>
    </p:spTree>
    <p:extLst>
      <p:ext uri="{BB962C8B-B14F-4D97-AF65-F5344CB8AC3E}">
        <p14:creationId xmlns:p14="http://schemas.microsoft.com/office/powerpoint/2010/main" val="40079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44232"/>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31244"/>
            <a:ext cx="9433097" cy="1471564"/>
          </a:xfrm>
          <a:prstGeom prst="rect">
            <a:avLst/>
          </a:prstGeom>
        </p:spPr>
      </p:pic>
      <p:sp>
        <p:nvSpPr>
          <p:cNvPr id="22" name="TextBox 21"/>
          <p:cNvSpPr txBox="1"/>
          <p:nvPr/>
        </p:nvSpPr>
        <p:spPr>
          <a:xfrm>
            <a:off x="264147" y="307373"/>
            <a:ext cx="8755157" cy="1384995"/>
          </a:xfrm>
          <a:prstGeom prst="rect">
            <a:avLst/>
          </a:prstGeom>
          <a:noFill/>
        </p:spPr>
        <p:txBody>
          <a:bodyPr wrap="square" rtlCol="0">
            <a:spAutoFit/>
          </a:bodyPr>
          <a:lstStyle/>
          <a:p>
            <a:r>
              <a:rPr lang="en-US" sz="2800" b="1" dirty="0">
                <a:solidFill>
                  <a:srgbClr val="492F24"/>
                </a:solidFill>
                <a:latin typeface="Arial" panose="020B0604020202020204" pitchFamily="34" charset="0"/>
                <a:cs typeface="Arial" panose="020B0604020202020204" pitchFamily="34" charset="0"/>
              </a:rPr>
              <a:t>The Frost Report (2011) recognized UW’s potential in biodiversity research and Wyoming as a unique resource</a:t>
            </a:r>
          </a:p>
        </p:txBody>
      </p:sp>
      <p:sp>
        <p:nvSpPr>
          <p:cNvPr id="4" name="TextBox 3"/>
          <p:cNvSpPr txBox="1"/>
          <p:nvPr/>
        </p:nvSpPr>
        <p:spPr>
          <a:xfrm>
            <a:off x="5498122" y="1884028"/>
            <a:ext cx="2795701" cy="1815882"/>
          </a:xfrm>
          <a:prstGeom prst="rect">
            <a:avLst/>
          </a:prstGeom>
          <a:noFill/>
        </p:spPr>
        <p:txBody>
          <a:bodyPr wrap="square" rtlCol="0">
            <a:spAutoFit/>
          </a:bodyPr>
          <a:lstStyle/>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200" b="1" dirty="0">
              <a:latin typeface="Arial" panose="020B0604020202020204" pitchFamily="34" charset="0"/>
              <a:cs typeface="Arial" panose="020B0604020202020204" pitchFamily="34" charset="0"/>
            </a:endParaRPr>
          </a:p>
          <a:p>
            <a:pPr marL="285750" indent="-285750">
              <a:buFont typeface="Calibri" panose="020F0502020204030204" pitchFamily="34" charset="0"/>
              <a:buChar char="•"/>
            </a:pP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13530" y="1924947"/>
            <a:ext cx="2812952" cy="3657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329177" y="1393787"/>
            <a:ext cx="2825439" cy="4524315"/>
          </a:xfrm>
          <a:prstGeom prst="rect">
            <a:avLst/>
          </a:prstGeom>
          <a:solidFill>
            <a:srgbClr val="FDF89A"/>
          </a:solidFill>
          <a:ln>
            <a:solidFill>
              <a:schemeClr val="tx1"/>
            </a:solidFill>
          </a:ln>
        </p:spPr>
        <p:txBody>
          <a:bodyPr wrap="square" rtlCol="0">
            <a:spAutoFit/>
          </a:bodyPr>
          <a:lstStyle/>
          <a:p>
            <a:r>
              <a:rPr lang="en-US" sz="1600" b="1" dirty="0"/>
              <a:t>Peter Raven,  Missouri Botanical Garden</a:t>
            </a:r>
            <a:r>
              <a:rPr lang="en-US" sz="1600" dirty="0"/>
              <a:t>: UW can take advantage of its unique setting, biology, and culture, and create a model that can be adopted elsewhere. Dr. Raven sees an opportunity for UW to create a university-wide interdisciplinary initiative, and to develop a unique curriculum in biodiversity studies that produces graduates prepared to deal with the world as it is</a:t>
            </a:r>
            <a:r>
              <a:rPr lang="mr-IN" sz="1600" dirty="0"/>
              <a:t>…</a:t>
            </a:r>
            <a:r>
              <a:rPr lang="en-US" sz="1600" dirty="0"/>
              <a:t> [H]e suggested that UW can lead in developing a vision of nature and society in the interior West for the coming decades</a:t>
            </a:r>
          </a:p>
        </p:txBody>
      </p:sp>
      <p:sp>
        <p:nvSpPr>
          <p:cNvPr id="15" name="TextBox 14"/>
          <p:cNvSpPr txBox="1"/>
          <p:nvPr/>
        </p:nvSpPr>
        <p:spPr>
          <a:xfrm>
            <a:off x="6249747" y="1399008"/>
            <a:ext cx="2705477" cy="3785652"/>
          </a:xfrm>
          <a:prstGeom prst="rect">
            <a:avLst/>
          </a:prstGeom>
          <a:solidFill>
            <a:srgbClr val="FDF89A"/>
          </a:solidFill>
          <a:ln>
            <a:solidFill>
              <a:schemeClr val="tx1"/>
            </a:solidFill>
          </a:ln>
        </p:spPr>
        <p:txBody>
          <a:bodyPr wrap="square" rtlCol="0">
            <a:spAutoFit/>
          </a:bodyPr>
          <a:lstStyle/>
          <a:p>
            <a:r>
              <a:rPr lang="en-US" sz="1600" b="1" dirty="0"/>
              <a:t>Georgina Mace, Imperial College, London</a:t>
            </a:r>
            <a:r>
              <a:rPr lang="en-US" sz="1600" dirty="0"/>
              <a:t>: UW has a huge opportunity to bring the physical, biological, and social sciences together, and to train students at all levels to communicate across disciplinary boundaries</a:t>
            </a:r>
            <a:r>
              <a:rPr lang="mr-IN" sz="1600" dirty="0"/>
              <a:t>…</a:t>
            </a:r>
            <a:r>
              <a:rPr lang="en-US" sz="1600" dirty="0"/>
              <a:t> UW could be unique by developing a deep, specific focus on biodiversity science and conservation. She knows of no university, anywhere in the world, that is doing this at an institutional level</a:t>
            </a:r>
          </a:p>
        </p:txBody>
      </p:sp>
      <p:sp>
        <p:nvSpPr>
          <p:cNvPr id="3" name="TextBox 2"/>
          <p:cNvSpPr txBox="1"/>
          <p:nvPr/>
        </p:nvSpPr>
        <p:spPr>
          <a:xfrm>
            <a:off x="6249747" y="5248987"/>
            <a:ext cx="2642085"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i="1" dirty="0"/>
              <a:t>The BI was inspired, in part, by this report</a:t>
            </a:r>
          </a:p>
        </p:txBody>
      </p:sp>
    </p:spTree>
    <p:extLst>
      <p:ext uri="{BB962C8B-B14F-4D97-AF65-F5344CB8AC3E}">
        <p14:creationId xmlns:p14="http://schemas.microsoft.com/office/powerpoint/2010/main" val="16637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3" name="Content Placeholder 2"/>
          <p:cNvSpPr>
            <a:spLocks noGrp="1"/>
          </p:cNvSpPr>
          <p:nvPr>
            <p:ph idx="1"/>
          </p:nvPr>
        </p:nvSpPr>
        <p:spPr>
          <a:xfrm>
            <a:off x="335529" y="822959"/>
            <a:ext cx="8459082" cy="5018223"/>
          </a:xfrm>
        </p:spPr>
        <p:txBody>
          <a:bodyPr>
            <a:normAutofit fontScale="92500" lnSpcReduction="20000"/>
          </a:bodyPr>
          <a:lstStyle/>
          <a:p>
            <a:pPr marL="0" indent="0">
              <a:buNone/>
            </a:pPr>
            <a:r>
              <a:rPr lang="en-US" sz="1800" dirty="0"/>
              <a:t>Spans many colleges and </a:t>
            </a:r>
            <a:r>
              <a:rPr lang="en-US" sz="1800" dirty="0" smtClean="0"/>
              <a:t>departments with both core and supporting activities. </a:t>
            </a:r>
            <a:r>
              <a:rPr lang="en-US" sz="1800" dirty="0"/>
              <a:t>Examples </a:t>
            </a:r>
            <a:r>
              <a:rPr lang="en-US" sz="1800" dirty="0" smtClean="0"/>
              <a:t>of present and potential players include:</a:t>
            </a:r>
            <a:endParaRPr lang="en-US" sz="1800" dirty="0"/>
          </a:p>
          <a:p>
            <a:pPr marL="0" indent="0">
              <a:buNone/>
            </a:pPr>
            <a:endParaRPr lang="en-US" sz="1800" dirty="0"/>
          </a:p>
          <a:p>
            <a:pPr lvl="1">
              <a:buFont typeface="Arial" panose="020B0604020202020204" pitchFamily="34" charset="0"/>
              <a:buChar char="•"/>
            </a:pPr>
            <a:r>
              <a:rPr lang="en-US" sz="1600" i="1" dirty="0"/>
              <a:t>College of Arts &amp; Sciences</a:t>
            </a:r>
            <a:r>
              <a:rPr lang="en-US" sz="1600" dirty="0"/>
              <a:t> – Anthropology, Botany, Chemistry, Geology &amp; Geophysics, Zoology &amp; Physiology</a:t>
            </a:r>
          </a:p>
          <a:p>
            <a:pPr lvl="1">
              <a:buFont typeface="Arial" panose="020B0604020202020204" pitchFamily="34" charset="0"/>
              <a:buChar char="•"/>
            </a:pPr>
            <a:r>
              <a:rPr lang="en-US" sz="1600" i="1" dirty="0"/>
              <a:t>College of Agriculture and Natural Resources</a:t>
            </a:r>
            <a:r>
              <a:rPr lang="en-US" sz="1600" dirty="0"/>
              <a:t> – Agricultural &amp; Applied Economics, Animal Science, </a:t>
            </a:r>
            <a:r>
              <a:rPr lang="en-US" sz="1600" dirty="0" smtClean="0"/>
              <a:t>Ecosystem Science and Management, </a:t>
            </a:r>
            <a:r>
              <a:rPr lang="en-US" sz="1600" dirty="0"/>
              <a:t>Plant Sciences, Molecular Biology, Veterinary Sciences</a:t>
            </a:r>
          </a:p>
          <a:p>
            <a:pPr lvl="1">
              <a:buFont typeface="Arial" panose="020B0604020202020204" pitchFamily="34" charset="0"/>
              <a:buChar char="•"/>
            </a:pPr>
            <a:r>
              <a:rPr lang="en-US" sz="1600" i="1" dirty="0"/>
              <a:t>College of Business</a:t>
            </a:r>
            <a:r>
              <a:rPr lang="en-US" sz="1600" dirty="0"/>
              <a:t> – </a:t>
            </a:r>
            <a:r>
              <a:rPr lang="en-US" sz="1600" dirty="0" smtClean="0"/>
              <a:t>including the emergent Center for Business and Economic Analysis (IIE)</a:t>
            </a:r>
            <a:endParaRPr lang="en-US" sz="1600" dirty="0"/>
          </a:p>
          <a:p>
            <a:pPr lvl="1">
              <a:buFont typeface="Arial" panose="020B0604020202020204" pitchFamily="34" charset="0"/>
              <a:buChar char="•"/>
            </a:pPr>
            <a:r>
              <a:rPr lang="en-US" sz="1600" i="1" dirty="0"/>
              <a:t>College of Engineering and Applied Science </a:t>
            </a:r>
            <a:r>
              <a:rPr lang="en-US" sz="1600" dirty="0"/>
              <a:t>– Atmospheric Science, Civil and Architectural Engineering</a:t>
            </a:r>
          </a:p>
          <a:p>
            <a:pPr lvl="1">
              <a:buFont typeface="Arial" panose="020B0604020202020204" pitchFamily="34" charset="0"/>
              <a:buChar char="•"/>
            </a:pPr>
            <a:r>
              <a:rPr lang="en-US" sz="1600" i="1" dirty="0" err="1"/>
              <a:t>Haub</a:t>
            </a:r>
            <a:r>
              <a:rPr lang="en-US" sz="1600" i="1" dirty="0"/>
              <a:t> School of Environment and Natural Resources</a:t>
            </a:r>
            <a:endParaRPr lang="en-US" sz="1600" dirty="0"/>
          </a:p>
          <a:p>
            <a:pPr lvl="1">
              <a:buFont typeface="Arial" panose="020B0604020202020204" pitchFamily="34" charset="0"/>
              <a:buChar char="•"/>
            </a:pPr>
            <a:r>
              <a:rPr lang="en-US" sz="1600" i="1" dirty="0"/>
              <a:t>School of Energy Resources</a:t>
            </a:r>
            <a:endParaRPr lang="en-US" sz="1600" dirty="0"/>
          </a:p>
          <a:p>
            <a:pPr>
              <a:buFont typeface="Arial" panose="020B0604020202020204" pitchFamily="34" charset="0"/>
              <a:buChar char="•"/>
            </a:pPr>
            <a:endParaRPr lang="en-US" sz="800" dirty="0"/>
          </a:p>
          <a:p>
            <a:pPr>
              <a:buFont typeface="Arial" panose="020B0604020202020204" pitchFamily="34" charset="0"/>
              <a:buChar char="•"/>
            </a:pPr>
            <a:endParaRPr lang="en-US" sz="800" dirty="0"/>
          </a:p>
          <a:p>
            <a:pPr marL="0" indent="0">
              <a:buNone/>
            </a:pPr>
            <a:r>
              <a:rPr lang="en-US" sz="1800" dirty="0"/>
              <a:t>Resources include:</a:t>
            </a:r>
          </a:p>
          <a:p>
            <a:pPr marL="0" indent="0">
              <a:buNone/>
            </a:pPr>
            <a:endParaRPr lang="en-US" sz="1800" dirty="0"/>
          </a:p>
          <a:p>
            <a:pPr lvl="1">
              <a:buFont typeface="Arial" panose="020B0604020202020204" pitchFamily="34" charset="0"/>
              <a:buChar char="•"/>
            </a:pPr>
            <a:r>
              <a:rPr lang="en-US" sz="1600" dirty="0"/>
              <a:t>Computation and data </a:t>
            </a:r>
            <a:r>
              <a:rPr lang="en-US" sz="1600" dirty="0" smtClean="0"/>
              <a:t>science, including NCAR-Wyoming supercomputing center</a:t>
            </a:r>
            <a:endParaRPr lang="en-US" sz="1600" dirty="0"/>
          </a:p>
          <a:p>
            <a:pPr lvl="1">
              <a:buFont typeface="Arial" panose="020B0604020202020204" pitchFamily="34" charset="0"/>
              <a:buChar char="•"/>
            </a:pPr>
            <a:r>
              <a:rPr lang="en-US" sz="1600" dirty="0"/>
              <a:t>Core </a:t>
            </a:r>
            <a:r>
              <a:rPr lang="en-US" sz="1600" dirty="0" smtClean="0"/>
              <a:t>facilities</a:t>
            </a:r>
            <a:endParaRPr lang="en-US" sz="1600" dirty="0"/>
          </a:p>
          <a:p>
            <a:pPr lvl="1">
              <a:buFont typeface="Arial" panose="020B0604020202020204" pitchFamily="34" charset="0"/>
              <a:buChar char="•"/>
            </a:pPr>
            <a:r>
              <a:rPr lang="en-US" sz="1600" dirty="0"/>
              <a:t>Natural history collections</a:t>
            </a:r>
          </a:p>
          <a:p>
            <a:pPr lvl="1">
              <a:buFont typeface="Arial" panose="020B0604020202020204" pitchFamily="34" charset="0"/>
              <a:buChar char="•"/>
            </a:pPr>
            <a:r>
              <a:rPr lang="en-US" sz="1600" dirty="0"/>
              <a:t>Berry Biodiversity Conservation Center, its labs and activities</a:t>
            </a:r>
          </a:p>
          <a:p>
            <a:pPr lvl="1">
              <a:buFont typeface="Arial" panose="020B0604020202020204" pitchFamily="34" charset="0"/>
              <a:buChar char="•"/>
            </a:pPr>
            <a:r>
              <a:rPr lang="en-US" sz="1600" dirty="0"/>
              <a:t>Science Initiative building and programs</a:t>
            </a:r>
          </a:p>
          <a:p>
            <a:pPr lvl="1">
              <a:buFont typeface="Arial" panose="020B0604020202020204" pitchFamily="34" charset="0"/>
              <a:buChar char="•"/>
            </a:pPr>
            <a:r>
              <a:rPr lang="en-US" sz="1600" dirty="0"/>
              <a:t>Field research facilities</a:t>
            </a:r>
          </a:p>
        </p:txBody>
      </p:sp>
      <p:sp>
        <p:nvSpPr>
          <p:cNvPr id="14" name="Title 1"/>
          <p:cNvSpPr>
            <a:spLocks noGrp="1"/>
          </p:cNvSpPr>
          <p:nvPr>
            <p:ph type="title"/>
          </p:nvPr>
        </p:nvSpPr>
        <p:spPr>
          <a:xfrm>
            <a:off x="171794" y="277630"/>
            <a:ext cx="8847511" cy="545330"/>
          </a:xfrm>
        </p:spPr>
        <p:txBody>
          <a:bodyPr>
            <a:noAutofit/>
          </a:bodyPr>
          <a:lstStyle/>
          <a:p>
            <a:r>
              <a:rPr lang="en-US" sz="2800" b="1" dirty="0"/>
              <a:t>Research in biodiversity at UW is broad and deep</a:t>
            </a:r>
          </a:p>
        </p:txBody>
      </p:sp>
    </p:spTree>
    <p:extLst>
      <p:ext uri="{BB962C8B-B14F-4D97-AF65-F5344CB8AC3E}">
        <p14:creationId xmlns:p14="http://schemas.microsoft.com/office/powerpoint/2010/main" val="374592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9205168-6E84-7240-9EAB-B2FB9F680AAA}"/>
              </a:ext>
            </a:extLst>
          </p:cNvPr>
          <p:cNvPicPr>
            <a:picLocks noChangeAspect="1"/>
          </p:cNvPicPr>
          <p:nvPr/>
        </p:nvPicPr>
        <p:blipFill>
          <a:blip r:embed="rId3"/>
          <a:stretch>
            <a:fillRect/>
          </a:stretch>
        </p:blipFill>
        <p:spPr>
          <a:xfrm>
            <a:off x="335027" y="3478738"/>
            <a:ext cx="4970404" cy="2416470"/>
          </a:xfrm>
          <a:prstGeom prst="rect">
            <a:avLst/>
          </a:prstGeom>
          <a:effectLst>
            <a:outerShdw blurRad="50800" dist="38100" dir="2700000" algn="tl" rotWithShape="0">
              <a:prstClr val="black">
                <a:alpha val="40000"/>
              </a:prstClr>
            </a:outerShdw>
          </a:effectLst>
        </p:spPr>
      </p:pic>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3" name="Content Placeholder 2"/>
          <p:cNvSpPr>
            <a:spLocks noGrp="1"/>
          </p:cNvSpPr>
          <p:nvPr>
            <p:ph idx="1"/>
          </p:nvPr>
        </p:nvSpPr>
        <p:spPr>
          <a:xfrm>
            <a:off x="372005" y="1240675"/>
            <a:ext cx="8459082" cy="2121635"/>
          </a:xfrm>
        </p:spPr>
        <p:txBody>
          <a:bodyPr>
            <a:noAutofit/>
          </a:bodyPr>
          <a:lstStyle/>
          <a:p>
            <a:pPr>
              <a:buFont typeface="Arial" panose="020B0604020202020204" pitchFamily="34" charset="0"/>
              <a:buChar char="•"/>
            </a:pPr>
            <a:r>
              <a:rPr lang="en-US" sz="1800" dirty="0"/>
              <a:t>The generosity of Bob and Carol Berry in providing resources through the Wolf Creek Foundation has been singularly important in elevating the profile and impact of biodiversity research, education, and outreach at U</a:t>
            </a:r>
            <a:r>
              <a:rPr lang="en-US" sz="2000" dirty="0"/>
              <a:t>W</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14" name="Title 1"/>
          <p:cNvSpPr>
            <a:spLocks noGrp="1"/>
          </p:cNvSpPr>
          <p:nvPr>
            <p:ph type="title"/>
          </p:nvPr>
        </p:nvSpPr>
        <p:spPr>
          <a:xfrm>
            <a:off x="1146543" y="264558"/>
            <a:ext cx="6811213" cy="1143000"/>
          </a:xfrm>
        </p:spPr>
        <p:txBody>
          <a:bodyPr>
            <a:noAutofit/>
          </a:bodyPr>
          <a:lstStyle/>
          <a:p>
            <a:r>
              <a:rPr lang="en-US" sz="2800" b="1" dirty="0"/>
              <a:t>We have been carried forward by extraordinary generosity</a:t>
            </a:r>
          </a:p>
        </p:txBody>
      </p:sp>
      <p:sp>
        <p:nvSpPr>
          <p:cNvPr id="15" name="Content Placeholder 2">
            <a:extLst>
              <a:ext uri="{FF2B5EF4-FFF2-40B4-BE49-F238E27FC236}">
                <a16:creationId xmlns="" xmlns:a16="http://schemas.microsoft.com/office/drawing/2014/main" id="{147DACE7-BECA-AF48-B3A9-99C82DDA162E}"/>
              </a:ext>
            </a:extLst>
          </p:cNvPr>
          <p:cNvSpPr txBox="1">
            <a:spLocks/>
          </p:cNvSpPr>
          <p:nvPr/>
        </p:nvSpPr>
        <p:spPr>
          <a:xfrm>
            <a:off x="5494020" y="3563391"/>
            <a:ext cx="3397812" cy="2257347"/>
          </a:xfrm>
          <a:prstGeom prst="rect">
            <a:avLst/>
          </a:prstGeom>
          <a:solidFill>
            <a:srgbClr val="FDF89A"/>
          </a:solidFill>
          <a:effectLst>
            <a:outerShdw blurRad="50800" dist="38100" dir="2700000" algn="tl" rotWithShape="0">
              <a:prstClr val="black">
                <a:alpha val="40000"/>
              </a:prstClr>
            </a:outerShdw>
          </a:effectLst>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spcBef>
                <a:spcPts val="0"/>
              </a:spcBef>
              <a:buNone/>
            </a:pPr>
            <a:r>
              <a:rPr lang="en-US" sz="2400" i="1" dirty="0"/>
              <a:t>The Bob and Carol Berry Biodiversity Conservation Center is host to the BI, WYNDD, Museum of Vertebrates, students and administration in the Program in Ecology, research laboratories, and attractive space for convening. In part, it serves as a public stage for biodiversity activities and exchanges</a:t>
            </a:r>
            <a:endParaRPr lang="en-US" sz="2800" i="1" dirty="0"/>
          </a:p>
        </p:txBody>
      </p:sp>
      <p:sp>
        <p:nvSpPr>
          <p:cNvPr id="16" name="Content Placeholder 2">
            <a:extLst>
              <a:ext uri="{FF2B5EF4-FFF2-40B4-BE49-F238E27FC236}">
                <a16:creationId xmlns="" xmlns:a16="http://schemas.microsoft.com/office/drawing/2014/main" id="{829D77F6-8DFD-DE49-9F69-BAF8267E1706}"/>
              </a:ext>
            </a:extLst>
          </p:cNvPr>
          <p:cNvSpPr txBox="1">
            <a:spLocks/>
          </p:cNvSpPr>
          <p:nvPr/>
        </p:nvSpPr>
        <p:spPr>
          <a:xfrm>
            <a:off x="367156" y="1896011"/>
            <a:ext cx="8553823" cy="344709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sz="2000" dirty="0"/>
          </a:p>
          <a:p>
            <a:pPr>
              <a:buFont typeface="Arial" panose="020B0604020202020204" pitchFamily="34" charset="0"/>
              <a:buChar char="•"/>
            </a:pPr>
            <a:r>
              <a:rPr lang="en-US" sz="1800" dirty="0"/>
              <a:t>Their contributions led to the construction of the Bob and Carol Berry Biodiversity Conservation Center, an endowed chair in biodiversity science, and the operations of the BI. They are among the most generous in the history of UW</a:t>
            </a:r>
          </a:p>
          <a:p>
            <a:pPr marL="0" indent="0">
              <a:buNone/>
            </a:pPr>
            <a:endParaRPr lang="en-US" sz="2000" dirty="0"/>
          </a:p>
        </p:txBody>
      </p:sp>
    </p:spTree>
    <p:extLst>
      <p:ext uri="{BB962C8B-B14F-4D97-AF65-F5344CB8AC3E}">
        <p14:creationId xmlns:p14="http://schemas.microsoft.com/office/powerpoint/2010/main" val="303949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3" name="Content Placeholder 2"/>
          <p:cNvSpPr>
            <a:spLocks noGrp="1"/>
          </p:cNvSpPr>
          <p:nvPr>
            <p:ph idx="1"/>
          </p:nvPr>
        </p:nvSpPr>
        <p:spPr>
          <a:xfrm>
            <a:off x="358157" y="1009510"/>
            <a:ext cx="8459082" cy="4414719"/>
          </a:xfrm>
        </p:spPr>
        <p:txBody>
          <a:bodyPr>
            <a:normAutofit/>
          </a:bodyPr>
          <a:lstStyle/>
          <a:p>
            <a:pPr>
              <a:buFont typeface="Arial" panose="020B0604020202020204" pitchFamily="34" charset="0"/>
              <a:buChar char="•"/>
            </a:pPr>
            <a:r>
              <a:rPr lang="en-US" sz="1800" dirty="0"/>
              <a:t>The BI has also been enabled by the exceptional generosity and vision of the Berry’s. </a:t>
            </a:r>
          </a:p>
          <a:p>
            <a:pPr>
              <a:buFont typeface="Arial" panose="020B0604020202020204" pitchFamily="34" charset="0"/>
              <a:buChar char="•"/>
            </a:pPr>
            <a:endParaRPr lang="en-US" sz="600" dirty="0"/>
          </a:p>
          <a:p>
            <a:pPr>
              <a:buFont typeface="Arial" panose="020B0604020202020204" pitchFamily="34" charset="0"/>
              <a:buChar char="•"/>
            </a:pPr>
            <a:r>
              <a:rPr lang="en-US" sz="1800" dirty="0"/>
              <a:t>Public comments have attested to the impact of the devotion and service of the  BI staff and associated faculty. </a:t>
            </a:r>
          </a:p>
          <a:p>
            <a:pPr>
              <a:buFont typeface="Arial" panose="020B0604020202020204" pitchFamily="34" charset="0"/>
              <a:buChar char="•"/>
            </a:pPr>
            <a:r>
              <a:rPr lang="en-US" sz="1800" dirty="0"/>
              <a:t>Five staff, </a:t>
            </a:r>
            <a:r>
              <a:rPr lang="en-US" sz="1800" dirty="0" smtClean="0"/>
              <a:t>4.5 FTE, plus </a:t>
            </a:r>
            <a:r>
              <a:rPr lang="en-US" sz="1800" dirty="0"/>
              <a:t>an interim director</a:t>
            </a:r>
          </a:p>
          <a:p>
            <a:pPr marL="0" indent="0">
              <a:buNone/>
            </a:pPr>
            <a:endParaRPr lang="en-US" sz="700" dirty="0"/>
          </a:p>
          <a:p>
            <a:pPr marL="0" indent="0">
              <a:buNone/>
            </a:pPr>
            <a:r>
              <a:rPr lang="en-US" sz="1800" dirty="0"/>
              <a:t>From the BI Strategic Plan:</a:t>
            </a:r>
          </a:p>
          <a:p>
            <a:pPr marL="0" indent="0">
              <a:buNone/>
            </a:pPr>
            <a:endParaRPr lang="en-US" sz="600" dirty="0"/>
          </a:p>
          <a:p>
            <a:pPr marL="0" indent="0">
              <a:buNone/>
            </a:pPr>
            <a:r>
              <a:rPr lang="en-US" sz="1100" dirty="0"/>
              <a:t>  </a:t>
            </a:r>
          </a:p>
          <a:p>
            <a:pPr marL="0" indent="0">
              <a:buNone/>
            </a:pPr>
            <a:endParaRPr lang="en-US" sz="11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
        <p:nvSpPr>
          <p:cNvPr id="14" name="Title 1"/>
          <p:cNvSpPr>
            <a:spLocks noGrp="1"/>
          </p:cNvSpPr>
          <p:nvPr>
            <p:ph type="title"/>
          </p:nvPr>
        </p:nvSpPr>
        <p:spPr>
          <a:xfrm>
            <a:off x="630936" y="162129"/>
            <a:ext cx="7928395" cy="1143000"/>
          </a:xfrm>
        </p:spPr>
        <p:txBody>
          <a:bodyPr>
            <a:noAutofit/>
          </a:bodyPr>
          <a:lstStyle/>
          <a:p>
            <a:r>
              <a:rPr lang="en-US" sz="2800" b="1" dirty="0"/>
              <a:t>The Biodiversity Institute has served UW and Wyoming’s citizens with distinction</a:t>
            </a:r>
          </a:p>
        </p:txBody>
      </p:sp>
      <p:sp>
        <p:nvSpPr>
          <p:cNvPr id="4" name="Rectangle 3">
            <a:extLst>
              <a:ext uri="{FF2B5EF4-FFF2-40B4-BE49-F238E27FC236}">
                <a16:creationId xmlns="" xmlns:a16="http://schemas.microsoft.com/office/drawing/2014/main" id="{75ECA144-ABED-444C-A1AD-17EA2EC5D9D8}"/>
              </a:ext>
            </a:extLst>
          </p:cNvPr>
          <p:cNvSpPr>
            <a:spLocks noChangeArrowheads="1"/>
          </p:cNvSpPr>
          <p:nvPr/>
        </p:nvSpPr>
        <p:spPr bwMode="auto">
          <a:xfrm>
            <a:off x="0"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 xmlns:a16="http://schemas.microsoft.com/office/drawing/2014/main" id="{85DEB16F-EABA-6E42-BB26-F26AC6606556}"/>
              </a:ext>
            </a:extLst>
          </p:cNvPr>
          <p:cNvPicPr>
            <a:picLocks noChangeAspect="1"/>
          </p:cNvPicPr>
          <p:nvPr/>
        </p:nvPicPr>
        <p:blipFill>
          <a:blip r:embed="rId4"/>
          <a:stretch>
            <a:fillRect/>
          </a:stretch>
        </p:blipFill>
        <p:spPr>
          <a:xfrm>
            <a:off x="4293706" y="2708604"/>
            <a:ext cx="4665036" cy="1715366"/>
          </a:xfrm>
          <a:prstGeom prst="rect">
            <a:avLst/>
          </a:prstGeom>
          <a:effectLst>
            <a:outerShdw blurRad="50800" dist="38100" dir="2700000" algn="tl" rotWithShape="0">
              <a:prstClr val="black">
                <a:alpha val="40000"/>
              </a:prstClr>
            </a:outerShdw>
          </a:effectLst>
        </p:spPr>
      </p:pic>
      <p:sp>
        <p:nvSpPr>
          <p:cNvPr id="15" name="Content Placeholder 2">
            <a:extLst>
              <a:ext uri="{FF2B5EF4-FFF2-40B4-BE49-F238E27FC236}">
                <a16:creationId xmlns="" xmlns:a16="http://schemas.microsoft.com/office/drawing/2014/main" id="{BF56238A-26B4-AB4B-A07B-AD15A180677D}"/>
              </a:ext>
            </a:extLst>
          </p:cNvPr>
          <p:cNvSpPr txBox="1">
            <a:spLocks/>
          </p:cNvSpPr>
          <p:nvPr/>
        </p:nvSpPr>
        <p:spPr>
          <a:xfrm>
            <a:off x="417758" y="4848842"/>
            <a:ext cx="8459082" cy="441471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t>“In contrast, UW is in the process of developing an effective </a:t>
            </a:r>
            <a:r>
              <a:rPr lang="en-US" sz="1800" b="1" dirty="0"/>
              <a:t>outreach/ engagement enterprise</a:t>
            </a:r>
            <a:r>
              <a:rPr lang="en-US" sz="1800" dirty="0"/>
              <a:t>, and thus BI activities in that arena are </a:t>
            </a:r>
            <a:r>
              <a:rPr lang="en-US" sz="1800" b="1" dirty="0"/>
              <a:t>designed to be more independent, innovative, and exemplary</a:t>
            </a:r>
            <a:r>
              <a:rPr lang="en-US" sz="1800" dirty="0"/>
              <a:t>.  The BI is already recognized as a regional leader in biodiversity outreach.”</a:t>
            </a:r>
          </a:p>
          <a:p>
            <a:pPr marL="0" indent="0">
              <a:buFont typeface="Arial"/>
              <a:buNone/>
            </a:pPr>
            <a:endParaRPr lang="en-US" sz="7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3" name="Rectangle 2">
            <a:extLst>
              <a:ext uri="{FF2B5EF4-FFF2-40B4-BE49-F238E27FC236}">
                <a16:creationId xmlns="" xmlns:a16="http://schemas.microsoft.com/office/drawing/2014/main" id="{85BDF280-A739-CC4E-A303-090BDC00B7EA}"/>
              </a:ext>
            </a:extLst>
          </p:cNvPr>
          <p:cNvSpPr/>
          <p:nvPr/>
        </p:nvSpPr>
        <p:spPr>
          <a:xfrm>
            <a:off x="378862" y="2838824"/>
            <a:ext cx="4113626" cy="2031325"/>
          </a:xfrm>
          <a:prstGeom prst="rect">
            <a:avLst/>
          </a:prstGeom>
        </p:spPr>
        <p:txBody>
          <a:bodyPr wrap="square">
            <a:spAutoFit/>
          </a:bodyPr>
          <a:lstStyle/>
          <a:p>
            <a:r>
              <a:rPr lang="en-US" dirty="0"/>
              <a:t>“UW already supports strong enterprises of life sciences research and education, and thus BI activities in those arenas strive to engage, enhance, and promote (rather than duplicate or compete with) existing faculty, departments, and initiatives.</a:t>
            </a:r>
          </a:p>
        </p:txBody>
      </p:sp>
    </p:spTree>
    <p:extLst>
      <p:ext uri="{BB962C8B-B14F-4D97-AF65-F5344CB8AC3E}">
        <p14:creationId xmlns:p14="http://schemas.microsoft.com/office/powerpoint/2010/main" val="346538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3" name="Content Placeholder 2"/>
          <p:cNvSpPr>
            <a:spLocks noGrp="1"/>
          </p:cNvSpPr>
          <p:nvPr>
            <p:ph idx="1"/>
          </p:nvPr>
        </p:nvSpPr>
        <p:spPr>
          <a:xfrm>
            <a:off x="432750" y="1330020"/>
            <a:ext cx="8459082" cy="4414719"/>
          </a:xfrm>
        </p:spPr>
        <p:txBody>
          <a:bodyPr>
            <a:normAutofit fontScale="92500"/>
          </a:bodyPr>
          <a:lstStyle/>
          <a:p>
            <a:pPr>
              <a:buFont typeface="Arial" panose="020B0604020202020204" pitchFamily="34" charset="0"/>
              <a:buChar char="•"/>
            </a:pPr>
            <a:r>
              <a:rPr lang="en-US" sz="2800" dirty="0"/>
              <a:t>Funds will expire at the end of this calendar year. We are vulnerable because we’ve not succeeded in diversifying the support of the BI</a:t>
            </a:r>
          </a:p>
          <a:p>
            <a:pPr>
              <a:buFont typeface="Arial" panose="020B0604020202020204" pitchFamily="34" charset="0"/>
              <a:buChar char="•"/>
            </a:pPr>
            <a:endParaRPr lang="en-US" sz="2800" dirty="0"/>
          </a:p>
          <a:p>
            <a:pPr>
              <a:buFont typeface="Arial" panose="020B0604020202020204" pitchFamily="34" charset="0"/>
              <a:buChar char="•"/>
            </a:pPr>
            <a:r>
              <a:rPr lang="en-US" sz="2800" dirty="0"/>
              <a:t>It’s exclusive reliance on soft money has presented this vulnerability for years</a:t>
            </a:r>
          </a:p>
          <a:p>
            <a:pPr>
              <a:buFont typeface="Arial" panose="020B0604020202020204" pitchFamily="34" charset="0"/>
              <a:buChar char="•"/>
            </a:pPr>
            <a:endParaRPr lang="en-US" sz="2800" dirty="0"/>
          </a:p>
          <a:p>
            <a:pPr>
              <a:buFont typeface="Arial" panose="020B0604020202020204" pitchFamily="34" charset="0"/>
              <a:buChar char="•"/>
            </a:pPr>
            <a:r>
              <a:rPr lang="en-US" sz="2800" dirty="0"/>
              <a:t>Sustaining any of the BI functions requires identifying resources within an approved and prioritized UW budget, when the budgetary constraints on UW are very tight</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
        <p:nvSpPr>
          <p:cNvPr id="14" name="Title 1"/>
          <p:cNvSpPr>
            <a:spLocks noGrp="1"/>
          </p:cNvSpPr>
          <p:nvPr>
            <p:ph type="title"/>
          </p:nvPr>
        </p:nvSpPr>
        <p:spPr>
          <a:xfrm>
            <a:off x="1116100" y="143150"/>
            <a:ext cx="7082929" cy="1143000"/>
          </a:xfrm>
        </p:spPr>
        <p:txBody>
          <a:bodyPr>
            <a:noAutofit/>
          </a:bodyPr>
          <a:lstStyle/>
          <a:p>
            <a:r>
              <a:rPr lang="en-US" sz="2800" b="1" dirty="0"/>
              <a:t>The proximate cause of the BI challenge: a fiscal reality and vulnerability</a:t>
            </a:r>
          </a:p>
        </p:txBody>
      </p:sp>
    </p:spTree>
    <p:extLst>
      <p:ext uri="{BB962C8B-B14F-4D97-AF65-F5344CB8AC3E}">
        <p14:creationId xmlns:p14="http://schemas.microsoft.com/office/powerpoint/2010/main" val="231821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35744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3" name="Content Placeholder 2"/>
          <p:cNvSpPr>
            <a:spLocks noGrp="1"/>
          </p:cNvSpPr>
          <p:nvPr>
            <p:ph idx="1"/>
          </p:nvPr>
        </p:nvSpPr>
        <p:spPr>
          <a:xfrm>
            <a:off x="399266" y="1737430"/>
            <a:ext cx="8459082" cy="3869994"/>
          </a:xfrm>
        </p:spPr>
        <p:txBody>
          <a:bodyPr>
            <a:normAutofit fontScale="77500" lnSpcReduction="20000"/>
          </a:bodyPr>
          <a:lstStyle/>
          <a:p>
            <a:pPr>
              <a:buFont typeface="Arial" panose="020B0604020202020204" pitchFamily="34" charset="0"/>
              <a:buChar char="•"/>
            </a:pPr>
            <a:r>
              <a:rPr lang="en-US" sz="2800" dirty="0"/>
              <a:t>Biodiversity represents a major research strength at UW, spanning departments and colleges, and supported by many facilities</a:t>
            </a:r>
          </a:p>
          <a:p>
            <a:pPr>
              <a:buFont typeface="Arial" panose="020B0604020202020204" pitchFamily="34" charset="0"/>
              <a:buChar char="•"/>
            </a:pPr>
            <a:endParaRPr lang="en-US" sz="2800" dirty="0"/>
          </a:p>
          <a:p>
            <a:pPr>
              <a:buFont typeface="Arial" panose="020B0604020202020204" pitchFamily="34" charset="0"/>
              <a:buChar char="•"/>
            </a:pPr>
            <a:r>
              <a:rPr lang="en-US" sz="2800" dirty="0"/>
              <a:t>The opportunities outlined in the Frost Report were never captured</a:t>
            </a:r>
          </a:p>
          <a:p>
            <a:pPr>
              <a:buFont typeface="Arial" panose="020B0604020202020204" pitchFamily="34" charset="0"/>
              <a:buChar char="•"/>
            </a:pPr>
            <a:endParaRPr lang="en-US" sz="2800" dirty="0"/>
          </a:p>
          <a:p>
            <a:pPr>
              <a:buFont typeface="Arial" panose="020B0604020202020204" pitchFamily="34" charset="0"/>
              <a:buChar char="•"/>
            </a:pPr>
            <a:r>
              <a:rPr lang="en-US" sz="2800" dirty="0"/>
              <a:t>For clarity, sustainability, and growth: establish a Berry Biodiversity Center (BCC; name tentative), housed at the Berry Biodiversity Conservation Center Building </a:t>
            </a:r>
          </a:p>
          <a:p>
            <a:pPr lvl="1">
              <a:buFont typeface="Courier New" panose="02070309020205020404" pitchFamily="49" charset="0"/>
              <a:buChar char="o"/>
            </a:pPr>
            <a:r>
              <a:rPr lang="en-US" sz="2400" dirty="0"/>
              <a:t>BCC to serve and advance all of biodiversity research at UW</a:t>
            </a:r>
          </a:p>
          <a:p>
            <a:pPr lvl="1">
              <a:buFont typeface="Courier New" panose="02070309020205020404" pitchFamily="49" charset="0"/>
              <a:buChar char="o"/>
            </a:pPr>
            <a:r>
              <a:rPr lang="en-US" sz="2400" dirty="0"/>
              <a:t>role forward BI activities into a BCC </a:t>
            </a:r>
          </a:p>
          <a:p>
            <a:pPr lvl="1">
              <a:buFont typeface="Courier New" panose="02070309020205020404" pitchFamily="49" charset="0"/>
              <a:buChar char="o"/>
            </a:pPr>
            <a:r>
              <a:rPr lang="en-US" sz="2400" dirty="0"/>
              <a:t>build on a foundation of diversified support for research and outreach – federal &amp; state grants, private industry projects, and donor contributions</a:t>
            </a:r>
            <a:endParaRPr lang="en-US" sz="2800" dirty="0"/>
          </a:p>
        </p:txBody>
      </p:sp>
      <p:sp>
        <p:nvSpPr>
          <p:cNvPr id="14" name="Title 1"/>
          <p:cNvSpPr>
            <a:spLocks noGrp="1"/>
          </p:cNvSpPr>
          <p:nvPr>
            <p:ph type="title"/>
          </p:nvPr>
        </p:nvSpPr>
        <p:spPr>
          <a:xfrm>
            <a:off x="171794" y="277630"/>
            <a:ext cx="8847511" cy="1143000"/>
          </a:xfrm>
        </p:spPr>
        <p:txBody>
          <a:bodyPr>
            <a:noAutofit/>
          </a:bodyPr>
          <a:lstStyle/>
          <a:p>
            <a:r>
              <a:rPr lang="en-US" sz="2800" b="1" dirty="0"/>
              <a:t>The opportunity: organize and build on UW resources and investments in </a:t>
            </a:r>
            <a:r>
              <a:rPr lang="en-US" sz="2800" b="1" dirty="0" smtClean="0"/>
              <a:t>biodiversity towards national leadership</a:t>
            </a:r>
            <a:endParaRPr lang="en-US" sz="2800" b="1" dirty="0"/>
          </a:p>
        </p:txBody>
      </p:sp>
    </p:spTree>
    <p:extLst>
      <p:ext uri="{BB962C8B-B14F-4D97-AF65-F5344CB8AC3E}">
        <p14:creationId xmlns:p14="http://schemas.microsoft.com/office/powerpoint/2010/main" val="178358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73112</TotalTime>
  <Words>3141</Words>
  <Application>Microsoft Macintosh PowerPoint</Application>
  <PresentationFormat>On-screen Show (4:3)</PresentationFormat>
  <Paragraphs>316</Paragraphs>
  <Slides>26</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Calibri</vt:lpstr>
      <vt:lpstr>Courier New</vt:lpstr>
      <vt:lpstr>Mangal</vt:lpstr>
      <vt:lpstr>Times New Roman</vt:lpstr>
      <vt:lpstr>Arial</vt:lpstr>
      <vt:lpstr>Custom Design</vt:lpstr>
      <vt:lpstr>1_Custom Design</vt:lpstr>
      <vt:lpstr> Ed Synakowski Vice President Research and Economic Development   November 2018 </vt:lpstr>
      <vt:lpstr>Presented here:</vt:lpstr>
      <vt:lpstr>Biodiversity science is a grand, transdisciplinary challenge</vt:lpstr>
      <vt:lpstr>PowerPoint Presentation</vt:lpstr>
      <vt:lpstr>Research in biodiversity at UW is broad and deep</vt:lpstr>
      <vt:lpstr>We have been carried forward by extraordinary generosity</vt:lpstr>
      <vt:lpstr>The Biodiversity Institute has served UW and Wyoming’s citizens with distinction</vt:lpstr>
      <vt:lpstr>The proximate cause of the BI challenge: a fiscal reality and vulnerability</vt:lpstr>
      <vt:lpstr>The opportunity: organize and build on UW resources and investments in biodiversity towards national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investment in biodiversity science: UW Science Initiative (Phase I)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Institutional Marketing</dc:creator>
  <cp:lastModifiedBy>Edmund J. Synakowski</cp:lastModifiedBy>
  <cp:revision>639</cp:revision>
  <cp:lastPrinted>2018-11-15T16:02:06Z</cp:lastPrinted>
  <dcterms:created xsi:type="dcterms:W3CDTF">2014-09-17T21:08:03Z</dcterms:created>
  <dcterms:modified xsi:type="dcterms:W3CDTF">2018-11-15T18:29:08Z</dcterms:modified>
</cp:coreProperties>
</file>