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8" r:id="rId3"/>
    <p:sldId id="366" r:id="rId4"/>
    <p:sldId id="349" r:id="rId5"/>
    <p:sldId id="259" r:id="rId6"/>
    <p:sldId id="283" r:id="rId7"/>
    <p:sldId id="380" r:id="rId8"/>
    <p:sldId id="351" r:id="rId9"/>
    <p:sldId id="381" r:id="rId10"/>
    <p:sldId id="352" r:id="rId11"/>
    <p:sldId id="353" r:id="rId12"/>
    <p:sldId id="354" r:id="rId13"/>
    <p:sldId id="372" r:id="rId14"/>
    <p:sldId id="370" r:id="rId15"/>
    <p:sldId id="357" r:id="rId16"/>
    <p:sldId id="375" r:id="rId17"/>
    <p:sldId id="376" r:id="rId18"/>
    <p:sldId id="377" r:id="rId19"/>
    <p:sldId id="363" r:id="rId20"/>
    <p:sldId id="364" r:id="rId21"/>
    <p:sldId id="378" r:id="rId22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01A"/>
    <a:srgbClr val="5A5512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7" autoAdjust="0"/>
    <p:restoredTop sz="94249" autoAdjust="0"/>
  </p:normalViewPr>
  <p:slideViewPr>
    <p:cSldViewPr snapToGrid="0" snapToObjects="1">
      <p:cViewPr varScale="1">
        <p:scale>
          <a:sx n="85" d="100"/>
          <a:sy n="85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E823891-7189-BA41-A3DD-E01342C8E5E7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AABDE10-8C36-5043-A9A3-922B91D0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3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49EADBE-9808-BC4D-9FBA-D42E0E10090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222DE4C-8D77-9B4B-A123-21AEDB639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1pPr>
            <a:lvl2pPr marL="757958" indent="-291522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2pPr>
            <a:lvl3pPr marL="1166089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3pPr>
            <a:lvl4pPr marL="1632524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4pPr>
            <a:lvl5pPr marL="2098959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9pPr>
          </a:lstStyle>
          <a:p>
            <a:fld id="{6D4A47CA-E380-4D4A-86CB-974A4F3AA72D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9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2DE4C-8D77-9B4B-A123-21AEDB6393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8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1pPr>
            <a:lvl2pPr marL="757958" indent="-291522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2pPr>
            <a:lvl3pPr marL="1166089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3pPr>
            <a:lvl4pPr marL="1632524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4pPr>
            <a:lvl5pPr marL="2098959" indent="-233218"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Impact" charset="0"/>
                <a:ea typeface="ＭＳ Ｐゴシック" charset="0"/>
              </a:defRPr>
            </a:lvl9pPr>
          </a:lstStyle>
          <a:p>
            <a:fld id="{18E59DBA-0006-3048-9F1C-D3F598AC3BBA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6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2DE4C-8D77-9B4B-A123-21AEDB6393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2DE4C-8D77-9B4B-A123-21AEDB6393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64467A-BBCE-864F-A7C7-3E8CDED4D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AE60CE-F9E4-8942-9F6E-E5A6D9145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20447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5F3CA-54F0-1340-A5FB-983A30466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1783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7B45D2-DC06-934B-B857-6C8D338E4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64467A-BBCE-864F-A7C7-3E8CDED4D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AE60CE-F9E4-8942-9F6E-E5A6D9145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20447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5F3CA-54F0-1340-A5FB-983A30466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447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1783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7B45D2-DC06-934B-B857-6C8D338E4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619A6-1AD0-6C45-9B23-CCE0986DA1DA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82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gold_footer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455"/>
            <a:ext cx="9144000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osted.wygisc.org/engagement_demo/v2/index.html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832"/>
            <a:ext cx="7772400" cy="25207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FC-Futura-DemBld"/>
                <a:cs typeface="FC-Futura-DemBld"/>
              </a:rPr>
              <a:t>UW’s Engagement Task Force</a:t>
            </a:r>
            <a:r>
              <a:rPr lang="en-US" sz="4000" dirty="0">
                <a:solidFill>
                  <a:srgbClr val="FFFFFF"/>
                </a:solidFill>
                <a:latin typeface="FC-Futura-DemBld"/>
                <a:cs typeface="FC-Futura-DemBld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FC-Futura-DemBld"/>
                <a:cs typeface="FC-Futura-DemBld"/>
              </a:rPr>
            </a:br>
            <a:r>
              <a:rPr lang="en-US" sz="4000" dirty="0">
                <a:solidFill>
                  <a:srgbClr val="FFFFFF"/>
                </a:solidFill>
                <a:latin typeface="FC-Futura-DemBld"/>
                <a:cs typeface="FC-Futura-DemBld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FC-Futura-DemBld"/>
                <a:cs typeface="FC-Futura-DemBld"/>
              </a:rPr>
            </a:br>
            <a:r>
              <a:rPr lang="en-US" sz="4000" i="1" dirty="0">
                <a:solidFill>
                  <a:srgbClr val="FFFFFF"/>
                </a:solidFill>
                <a:latin typeface="FC-Futura-DemBld"/>
                <a:cs typeface="FC-Futura-DemBld"/>
              </a:rPr>
              <a:t>Board of Trustees Meeting</a:t>
            </a:r>
            <a:br>
              <a:rPr lang="en-US" sz="4000" i="1" dirty="0">
                <a:solidFill>
                  <a:srgbClr val="FFFFFF"/>
                </a:solidFill>
                <a:latin typeface="FC-Futura-DemBld"/>
                <a:cs typeface="FC-Futura-DemBld"/>
              </a:rPr>
            </a:br>
            <a:r>
              <a:rPr lang="en-US" sz="4000" i="1" dirty="0">
                <a:solidFill>
                  <a:srgbClr val="FFFFFF"/>
                </a:solidFill>
                <a:latin typeface="FC-Futura-DemBld"/>
                <a:cs typeface="FC-Futura-DemBld"/>
              </a:rPr>
              <a:t>November 2018</a:t>
            </a:r>
            <a:endParaRPr lang="en-US" sz="2000" dirty="0">
              <a:solidFill>
                <a:srgbClr val="FFFFFF"/>
              </a:solidFill>
              <a:latin typeface="FC-Futura-DemBld"/>
              <a:cs typeface="FC-Futura-DemBld"/>
            </a:endParaRPr>
          </a:p>
        </p:txBody>
      </p:sp>
    </p:spTree>
    <p:extLst>
      <p:ext uri="{BB962C8B-B14F-4D97-AF65-F5344CB8AC3E}">
        <p14:creationId xmlns:p14="http://schemas.microsoft.com/office/powerpoint/2010/main" val="71684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85725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85725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816D3-E82E-43A4-8CFF-9EB1C278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F4DE62D-BC52-4338-A4C7-47BF9D44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30141"/>
            <a:ext cx="8229600" cy="41935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5E4149D7-57BC-403B-97DB-1C4E72E2F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7" y="-231289"/>
            <a:ext cx="7917628" cy="67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6061"/>
            <a:ext cx="7734747" cy="63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" y="387276"/>
            <a:ext cx="7804673" cy="61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3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FD6F2-7F17-4BAF-90FE-9A44B5CB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946"/>
          </a:xfrm>
        </p:spPr>
        <p:txBody>
          <a:bodyPr/>
          <a:lstStyle/>
          <a:p>
            <a:r>
              <a:rPr lang="en-US" sz="4000" dirty="0"/>
              <a:t>8 Task Force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A8930-04A7-4C04-8970-59DAD0BD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632"/>
            <a:ext cx="8229600" cy="4379116"/>
          </a:xfrm>
        </p:spPr>
        <p:txBody>
          <a:bodyPr/>
          <a:lstStyle/>
          <a:p>
            <a:r>
              <a:rPr lang="en-US" sz="2800" dirty="0"/>
              <a:t>Create an Office of Engagement and Outreach that serves as a portal of access to UW for the citizens of Wyoming (and beyond) and coordinates and streamlines engagement/outreach efforts to achieve enhanced consistency, follow-through, and impact.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Strengthen UW’s culture of support for community engagement and outreach practices, integrate this work with institutional initiatives, and reward this activity within the UW community. 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1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6E7D5-4E3B-4804-AE81-DB1E4F16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Task Force Recommendations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2F0F0-6364-41F9-BAAD-D79F01B4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472"/>
            <a:ext cx="8229600" cy="4547276"/>
          </a:xfrm>
        </p:spPr>
        <p:txBody>
          <a:bodyPr/>
          <a:lstStyle/>
          <a:p>
            <a:r>
              <a:rPr lang="en-US" dirty="0"/>
              <a:t>Develop practices and structures to expand mutually beneficial relationships with community partners across the state. </a:t>
            </a:r>
          </a:p>
          <a:p>
            <a:r>
              <a:rPr lang="en-US" dirty="0"/>
              <a:t>Develop robust connections between engagement and student learning and student success measures. </a:t>
            </a:r>
          </a:p>
          <a:p>
            <a:r>
              <a:rPr lang="en-US" dirty="0"/>
              <a:t>Embrace diverse perspectives and experiences as we work with a broad range of communities and stakeholders.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DC077-1A18-4B10-8BEB-68F8D43E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Task Force Recommendations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8E4BB-1D96-45D8-A84B-A4F5F8A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844"/>
            <a:ext cx="8229600" cy="4633903"/>
          </a:xfrm>
        </p:spPr>
        <p:txBody>
          <a:bodyPr/>
          <a:lstStyle/>
          <a:p>
            <a:r>
              <a:rPr lang="en-US" sz="3000" dirty="0"/>
              <a:t>Seek recognition for UW’s engagement and outreach strengths through national benchmarks, such as the Carnegie Foundation’s Classification for Community Engagement, which model best practices in community engagement.</a:t>
            </a:r>
          </a:p>
          <a:p>
            <a:r>
              <a:rPr lang="en-US" sz="3000" dirty="0"/>
              <a:t>Assess community engagement and outreach activities and use results to drive future decisions.</a:t>
            </a:r>
          </a:p>
          <a:p>
            <a:r>
              <a:rPr lang="en-US" sz="3000" dirty="0"/>
              <a:t>Communicate regularly and effectively about engagement and outreach.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5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Excellence in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284"/>
            <a:ext cx="8229600" cy="41739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Marvin Millgate Community Engagement Awards - 2018</a:t>
            </a:r>
          </a:p>
          <a:p>
            <a:pPr lvl="1"/>
            <a:r>
              <a:rPr lang="en-US" sz="2000" b="1" i="1" dirty="0"/>
              <a:t>Faculty Award</a:t>
            </a:r>
            <a:r>
              <a:rPr lang="en-US" sz="2000" dirty="0"/>
              <a:t>:  Susan Dewey (Gender and Women’s Studies) –  Pathways from Prisons Project</a:t>
            </a:r>
          </a:p>
          <a:p>
            <a:pPr lvl="1"/>
            <a:r>
              <a:rPr lang="en-US" sz="2000" b="1" i="1" dirty="0"/>
              <a:t>Staff Award</a:t>
            </a:r>
            <a:r>
              <a:rPr lang="en-US" sz="2000" dirty="0"/>
              <a:t>:  Alec Muthig - Information Technology Client Support Services – Pathways from Prisons Project</a:t>
            </a:r>
          </a:p>
          <a:p>
            <a:pPr lvl="1"/>
            <a:r>
              <a:rPr lang="en-US" sz="2000" b="1" i="1" dirty="0"/>
              <a:t>Student Award</a:t>
            </a:r>
            <a:r>
              <a:rPr lang="en-US" sz="2000" dirty="0"/>
              <a:t>: Dilnoza Khasilova - Ph.D. Program in Literacy, College of Education – World Language and Culture Program</a:t>
            </a:r>
          </a:p>
          <a:p>
            <a:pPr lvl="1"/>
            <a:r>
              <a:rPr lang="en-US" sz="2000" b="1" i="1" dirty="0"/>
              <a:t>Community Partner Award</a:t>
            </a:r>
            <a:r>
              <a:rPr lang="en-US" sz="2000" dirty="0"/>
              <a:t>: Wyoming Conservation Exchange – a partnership among UW Extension faculty members and the Environmental Defense Fund, Sublette County Conservation District, the Wyoming Chapter of the Nature Conservancy and the Wyoming Stock Growers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401454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Priorities for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022"/>
            <a:ext cx="8229600" cy="4698725"/>
          </a:xfrm>
        </p:spPr>
        <p:txBody>
          <a:bodyPr/>
          <a:lstStyle/>
          <a:p>
            <a:r>
              <a:rPr lang="en-US" sz="2600" dirty="0"/>
              <a:t>Open Engagement &amp; Outreach Office in January 2019</a:t>
            </a:r>
          </a:p>
          <a:p>
            <a:r>
              <a:rPr lang="en-US" sz="2600" dirty="0"/>
              <a:t>Develop &amp; Launch Event Calendar Web App to track UW statewide engagement</a:t>
            </a:r>
          </a:p>
          <a:p>
            <a:r>
              <a:rPr lang="en-US" sz="2600" dirty="0"/>
              <a:t>Complete OEO Strategic Plan</a:t>
            </a:r>
          </a:p>
          <a:p>
            <a:r>
              <a:rPr lang="en-US" sz="2600" dirty="0"/>
              <a:t>Form President’s Engagement Council</a:t>
            </a:r>
          </a:p>
          <a:p>
            <a:r>
              <a:rPr lang="en-US" sz="2600" dirty="0"/>
              <a:t>Complete STEM Inventory; </a:t>
            </a:r>
            <a:r>
              <a:rPr lang="en-US" sz="2600" dirty="0" err="1"/>
              <a:t>Americorps</a:t>
            </a:r>
            <a:r>
              <a:rPr lang="en-US" sz="2600" dirty="0"/>
              <a:t> Assessment Project</a:t>
            </a:r>
          </a:p>
          <a:p>
            <a:r>
              <a:rPr lang="en-US" sz="2600" dirty="0"/>
              <a:t>Support High Impact Outreach and Engagement Events</a:t>
            </a:r>
          </a:p>
          <a:p>
            <a:r>
              <a:rPr lang="en-US" sz="2600" dirty="0"/>
              <a:t>Host Discussions on Statewide Engagement Processes, e.g., Hub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1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31051"/>
          </a:xfrm>
        </p:spPr>
        <p:txBody>
          <a:bodyPr/>
          <a:lstStyle/>
          <a:p>
            <a:r>
              <a:rPr lang="en-US" dirty="0"/>
              <a:t>Envisioning Community Engagement and Outreach at UW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i="1" dirty="0"/>
              <a:t>Engagement Task Force Report available: </a:t>
            </a:r>
            <a:br>
              <a:rPr lang="en-US" sz="1600" b="1" i="1" dirty="0"/>
            </a:br>
            <a:r>
              <a:rPr lang="en-US" sz="1600" b="1" i="1" dirty="0"/>
              <a:t>www.uwyo.edu/engagement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8826" r="5457"/>
          <a:stretch>
            <a:fillRect/>
          </a:stretch>
        </p:blipFill>
        <p:spPr bwMode="auto">
          <a:xfrm>
            <a:off x="1564104" y="1761422"/>
            <a:ext cx="6015791" cy="37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48178" y="612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A231F"/>
                </a:solidFill>
                <a:effectLst/>
                <a:latin typeface="Seravek Medium"/>
                <a:ea typeface="Times New Roman" panose="02020603050405020304" pitchFamily="18" charset="0"/>
                <a:cs typeface="Bangla MN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5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6A05C-146D-4EB0-B999-6D8A1F88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7375C-5F1C-4F81-8AE7-E6CDB690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i="1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E654C8-EB3F-4727-B56C-214E0734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49" y="3208906"/>
            <a:ext cx="4292301" cy="26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Strategic Plan &amp; Task Force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4547"/>
          </a:xfrm>
        </p:spPr>
        <p:txBody>
          <a:bodyPr/>
          <a:lstStyle/>
          <a:p>
            <a:pPr marL="0" lvl="0" indent="0">
              <a:buNone/>
            </a:pPr>
            <a:endParaRPr lang="en-US" sz="2400" b="1" u="sng" dirty="0"/>
          </a:p>
          <a:p>
            <a:pPr lvl="0"/>
            <a:endParaRPr lang="en-US" sz="2400" dirty="0"/>
          </a:p>
          <a:p>
            <a:pPr lvl="0"/>
            <a:r>
              <a:rPr lang="en-US" sz="2800" dirty="0"/>
              <a:t>Create a plan for an Office of Engagement and Outreach to serve as a portal of access to UW for citizens of Wyoming and beyond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Work toward UW designation as a Carnegie Foundation “community engaged university”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01006"/>
          </a:xfrm>
        </p:spPr>
        <p:txBody>
          <a:bodyPr/>
          <a:lstStyle/>
          <a:p>
            <a:r>
              <a:rPr lang="en-US" sz="3200" b="1" dirty="0">
                <a:latin typeface="+mn-lt"/>
                <a:cs typeface="FC-Futura-DemBld"/>
              </a:rPr>
              <a:t>Definition of Community Engagement – Carnegie Foundation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7244"/>
            <a:ext cx="8229600" cy="441650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i="1" dirty="0"/>
              <a:t>The </a:t>
            </a:r>
            <a:r>
              <a:rPr lang="en-US" sz="2000" i="1" u="sng" dirty="0"/>
              <a:t>collaboration</a:t>
            </a:r>
            <a:r>
              <a:rPr lang="en-US" sz="2000" i="1" dirty="0"/>
              <a:t> between institutions of higher education and their larger communities (local, regional/state, national, global) for the </a:t>
            </a:r>
            <a:r>
              <a:rPr lang="en-US" sz="2000" i="1" u="sng" dirty="0"/>
              <a:t>mutually beneficial exchange</a:t>
            </a:r>
            <a:r>
              <a:rPr lang="en-US" sz="2000" i="1" dirty="0"/>
              <a:t> of knowledge and resources in a context of </a:t>
            </a:r>
            <a:r>
              <a:rPr lang="en-US" sz="2000" i="1" u="sng" dirty="0"/>
              <a:t>partnership and reciprocity</a:t>
            </a:r>
            <a:r>
              <a:rPr lang="en-US" sz="2000" i="1" dirty="0"/>
              <a:t>.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The purpose of community engagement is the partnership of college and university knowledge and resources with those of the public and private sectors to enrich scholarship, research and creative activity; enhance curriculum, teaching and learning; prepare educated, engaged citizens; strengthen democratic values and civic responsibility; address critical societal issues; and contribute to the public good.”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							</a:t>
            </a:r>
            <a:r>
              <a:rPr lang="en-US" sz="1600" dirty="0"/>
              <a:t>– Carnegie Foundation for the Advancement of Teaching</a:t>
            </a:r>
          </a:p>
          <a:p>
            <a:pPr marL="0" indent="0" eaLnBrk="1" hangingPunct="1">
              <a:buNone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Monotype Sorts" pitchFamily="2" charset="2"/>
              <a:buChar char="b"/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23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Centrality of Engagement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20954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“… [T]he understanding that not all knowledge and expertise resides in the academy, and that </a:t>
            </a:r>
            <a:r>
              <a:rPr lang="en-US" sz="2200" u="sng" dirty="0"/>
              <a:t>both expertise and great learning opportunities in teaching and scholarship also reside in non-academic settings.</a:t>
            </a:r>
            <a:r>
              <a:rPr lang="en-US" sz="2200" dirty="0"/>
              <a:t> By recommitting to their societal contract, public and land-grant universities can fulfill their promise as institutions that </a:t>
            </a:r>
            <a:r>
              <a:rPr lang="en-US" sz="2200" u="sng" dirty="0"/>
              <a:t>produce knowledge that benefits society</a:t>
            </a:r>
            <a:r>
              <a:rPr lang="en-US" sz="2200" dirty="0"/>
              <a:t> and prepares students for productive citizenship in a democratic society…. [It] posits </a:t>
            </a:r>
            <a:r>
              <a:rPr lang="en-US" sz="2200" u="sng" dirty="0"/>
              <a:t>a new framework for scholarship that moves away from emphasizing products to emphasizing impact</a:t>
            </a:r>
            <a:r>
              <a:rPr lang="en-US" sz="2200" dirty="0"/>
              <a:t>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							- </a:t>
            </a:r>
            <a:r>
              <a:rPr lang="en-US" sz="1600" dirty="0"/>
              <a:t>Association of Public and Land Grant Universities</a:t>
            </a:r>
          </a:p>
        </p:txBody>
      </p:sp>
    </p:spTree>
    <p:extLst>
      <p:ext uri="{BB962C8B-B14F-4D97-AF65-F5344CB8AC3E}">
        <p14:creationId xmlns:p14="http://schemas.microsoft.com/office/powerpoint/2010/main" val="104794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226"/>
            <a:ext cx="8229600" cy="4412522"/>
          </a:xfrm>
        </p:spPr>
        <p:txBody>
          <a:bodyPr/>
          <a:lstStyle/>
          <a:p>
            <a:r>
              <a:rPr lang="en-US" sz="2600" dirty="0"/>
              <a:t>Recognize that UW’s diverse resources extend across the state</a:t>
            </a:r>
          </a:p>
          <a:p>
            <a:r>
              <a:rPr lang="en-US" sz="2600" dirty="0"/>
              <a:t>Centralize awareness of UW outreach and engagement efforts and where appropriate provide leadership, support, and training</a:t>
            </a:r>
          </a:p>
          <a:p>
            <a:r>
              <a:rPr lang="en-US" sz="2600" dirty="0"/>
              <a:t>Communicate the significance of engagement and outreach activities and their contribution to the land-grant mission</a:t>
            </a:r>
          </a:p>
          <a:p>
            <a:r>
              <a:rPr lang="en-US" sz="2600" dirty="0"/>
              <a:t>Build off existing exemplars to evaluate how to achieve institution-wide progress on engagement goals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2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422"/>
            <a:ext cx="8229600" cy="4800325"/>
          </a:xfrm>
        </p:spPr>
        <p:txBody>
          <a:bodyPr/>
          <a:lstStyle/>
          <a:p>
            <a:r>
              <a:rPr lang="en-US" sz="2000" dirty="0"/>
              <a:t>Named a 16-member task force that included wider participation of resource experts which met across 2017-18</a:t>
            </a:r>
          </a:p>
          <a:p>
            <a:r>
              <a:rPr lang="en-US" sz="2000" dirty="0"/>
              <a:t>Formed five committees and followed Carnegie Foundation guidelines</a:t>
            </a:r>
          </a:p>
          <a:p>
            <a:r>
              <a:rPr lang="en-US" sz="2000" dirty="0"/>
              <a:t>Met with constituent groups and key stakeholders &amp; held campus listening sessions</a:t>
            </a:r>
          </a:p>
          <a:p>
            <a:r>
              <a:rPr lang="en-US" sz="2000" dirty="0"/>
              <a:t>Inventoried President’s Strategic Planning Listening Sessions &amp; UW Listening Sessions completed for </a:t>
            </a:r>
            <a:r>
              <a:rPr lang="en-US" sz="2000" i="1" dirty="0"/>
              <a:t>Breaking Through: 2017-2022</a:t>
            </a:r>
            <a:endParaRPr lang="en-US" sz="2000" dirty="0"/>
          </a:p>
          <a:p>
            <a:r>
              <a:rPr lang="en-US" sz="2000" dirty="0"/>
              <a:t>Hosted focus groups in 12 communities </a:t>
            </a:r>
          </a:p>
          <a:p>
            <a:pPr lvl="1"/>
            <a:r>
              <a:rPr lang="en-US" sz="1600" dirty="0"/>
              <a:t>Afton/Star Valley, Casper, Cheyenne, </a:t>
            </a:r>
            <a:r>
              <a:rPr lang="en-US" sz="1600" dirty="0" err="1"/>
              <a:t>Ethete</a:t>
            </a:r>
            <a:r>
              <a:rPr lang="en-US" sz="1600" dirty="0"/>
              <a:t> Northern Arapaho Tribe, Fort Washakie Eastern Shoshone Tribe, Gillette, Laramie, Powell/Cody, Riverton/Lander, Rock Springs/Green River, Sheridan, and Torrington</a:t>
            </a:r>
          </a:p>
          <a:p>
            <a:r>
              <a:rPr lang="en-US" sz="2000" dirty="0"/>
              <a:t>Completed benchmarking and institutional comparisons – Compared UW to 25 higher education institutions</a:t>
            </a:r>
          </a:p>
          <a:p>
            <a:r>
              <a:rPr lang="en-US" sz="2000" dirty="0"/>
              <a:t>Launched Faculty and Staff Inventory Survey</a:t>
            </a:r>
          </a:p>
        </p:txBody>
      </p:sp>
    </p:spTree>
    <p:extLst>
      <p:ext uri="{BB962C8B-B14F-4D97-AF65-F5344CB8AC3E}">
        <p14:creationId xmlns:p14="http://schemas.microsoft.com/office/powerpoint/2010/main" val="238192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422"/>
            <a:ext cx="8229600" cy="4800325"/>
          </a:xfrm>
        </p:spPr>
        <p:txBody>
          <a:bodyPr/>
          <a:lstStyle/>
          <a:p>
            <a:r>
              <a:rPr lang="en-US" sz="2000" dirty="0"/>
              <a:t>Named a 16-member task force that included wider participation of resource experts which met across 2017-18</a:t>
            </a:r>
          </a:p>
          <a:p>
            <a:r>
              <a:rPr lang="en-US" sz="2000" dirty="0"/>
              <a:t>Formed five committees and followed Carnegie Foundation guidelines</a:t>
            </a:r>
          </a:p>
          <a:p>
            <a:r>
              <a:rPr lang="en-US" sz="2000" dirty="0"/>
              <a:t>Met with constituent groups and key stakeholders &amp; held campus listening sessions</a:t>
            </a:r>
          </a:p>
          <a:p>
            <a:r>
              <a:rPr lang="en-US" sz="2000" dirty="0"/>
              <a:t>Inventoried President’s Strategic Planning Listening Sessions &amp; UW Listening Sessions completed for </a:t>
            </a:r>
            <a:r>
              <a:rPr lang="en-US" sz="2000" i="1" dirty="0"/>
              <a:t>Breaking Through: 2017-2022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Hosted focus groups in 12 communities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Afton/Star Valley, Casper, Cheyenne, </a:t>
            </a:r>
            <a:r>
              <a:rPr lang="en-US" sz="1600" dirty="0" err="1">
                <a:solidFill>
                  <a:srgbClr val="FF0000"/>
                </a:solidFill>
              </a:rPr>
              <a:t>Ethete</a:t>
            </a:r>
            <a:r>
              <a:rPr lang="en-US" sz="1600" dirty="0">
                <a:solidFill>
                  <a:srgbClr val="FF0000"/>
                </a:solidFill>
              </a:rPr>
              <a:t> Northern Arapaho Tribe, Fort Washakie Eastern Shoshone Tribe, Gillette, Laramie, Powell/Cody, Riverton/Lander, Rock Springs/Green River, Sheridan, and Torrington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Completed benchmarking and institutional comparisons – Compared UW to 25 higher education institutions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Launched Faculty and Staff Inventory Survey</a:t>
            </a:r>
          </a:p>
        </p:txBody>
      </p:sp>
    </p:spTree>
    <p:extLst>
      <p:ext uri="{BB962C8B-B14F-4D97-AF65-F5344CB8AC3E}">
        <p14:creationId xmlns:p14="http://schemas.microsoft.com/office/powerpoint/2010/main" val="5771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Faculty/Staff Inventory Survey Highlights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9331"/>
            <a:ext cx="8229600" cy="5134417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Voluntary survey completed by 83 UW units show 1,296,287 individuals across all counties were served by UW engagement/outreach efforts in 2016-17 </a:t>
            </a:r>
          </a:p>
          <a:p>
            <a:r>
              <a:rPr lang="en-US" sz="2800" dirty="0"/>
              <a:t>The 666,795 contact hours for these efforts represent the equivalent of 321 full-time employees (FTEs).  </a:t>
            </a:r>
          </a:p>
          <a:p>
            <a:r>
              <a:rPr lang="en-US" sz="2800" dirty="0"/>
              <a:t>UW spent $12,083,611 on engagement and outreach across 2016-17</a:t>
            </a:r>
          </a:p>
          <a:p>
            <a:r>
              <a:rPr lang="en-US" sz="2800" dirty="0">
                <a:hlinkClick r:id="rId2"/>
              </a:rPr>
              <a:t>Mapping UW Community Engagement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48719</TotalTime>
  <Words>854</Words>
  <Application>Microsoft Office PowerPoint</Application>
  <PresentationFormat>On-screen Show (4:3)</PresentationFormat>
  <Paragraphs>87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Arial</vt:lpstr>
      <vt:lpstr>Bangla MN</vt:lpstr>
      <vt:lpstr>Calibri</vt:lpstr>
      <vt:lpstr>Cambria</vt:lpstr>
      <vt:lpstr>FC-Futura-DemBld</vt:lpstr>
      <vt:lpstr>Monotype Sorts</vt:lpstr>
      <vt:lpstr>Seravek Medium</vt:lpstr>
      <vt:lpstr>Times New Roman</vt:lpstr>
      <vt:lpstr>Custom Design</vt:lpstr>
      <vt:lpstr>1_Custom Design</vt:lpstr>
      <vt:lpstr>UW’s Engagement Task Force  Board of Trustees Meeting November 2018</vt:lpstr>
      <vt:lpstr>Envisioning Community Engagement and Outreach at UW       Engagement Task Force Report available:  www.uwyo.edu/engagement</vt:lpstr>
      <vt:lpstr>UW Strategic Plan &amp; Task Force Charge</vt:lpstr>
      <vt:lpstr>Definition of Community Engagement – Carnegie Foundation</vt:lpstr>
      <vt:lpstr>Centrality of Engagement in Higher Education</vt:lpstr>
      <vt:lpstr>Guiding Principles</vt:lpstr>
      <vt:lpstr>Task Force Process</vt:lpstr>
      <vt:lpstr>Task Force Process</vt:lpstr>
      <vt:lpstr>Faculty/Staff Inventory Survey Highlights </vt:lpstr>
      <vt:lpstr>PowerPoint Presentation</vt:lpstr>
      <vt:lpstr>PowerPoint Presentation</vt:lpstr>
      <vt:lpstr>Engagement Activity</vt:lpstr>
      <vt:lpstr>PowerPoint Presentation</vt:lpstr>
      <vt:lpstr>PowerPoint Presentation</vt:lpstr>
      <vt:lpstr>8 Task Force Recommendations</vt:lpstr>
      <vt:lpstr>Task Force Recommendations Cont.</vt:lpstr>
      <vt:lpstr>Task Force Recommendations Cont.</vt:lpstr>
      <vt:lpstr>Celebrating Excellence in Engagement</vt:lpstr>
      <vt:lpstr>Engagement Priorities for 2019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Jean Anne Garrison</cp:lastModifiedBy>
  <cp:revision>197</cp:revision>
  <cp:lastPrinted>2018-01-08T15:58:57Z</cp:lastPrinted>
  <dcterms:created xsi:type="dcterms:W3CDTF">2014-09-17T21:08:03Z</dcterms:created>
  <dcterms:modified xsi:type="dcterms:W3CDTF">2018-11-08T19:08:38Z</dcterms:modified>
</cp:coreProperties>
</file>