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3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69" d="100"/>
          <a:sy n="69" d="100"/>
        </p:scale>
        <p:origin x="11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537E-2"/>
                  <c:y val="6.0717465725014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15776931925648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12397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994079035075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12450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3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739809703716897E-3"/>
                  <c:y val="7.188698708406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57012239968412"/>
                      <c:h val="0.20114176922068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7510128424192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219909079096002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397998131598393E-2"/>
                  <c:y val="1.71033035556671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#,##0.0</c:formatCode>
                <c:ptCount val="1"/>
                <c:pt idx="0">
                  <c:v>151523.5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153684.5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6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4584749702637917"/>
          <c:w val="0.8168766404199474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49999999999999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1.2500000000000001E-2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3.3333333333333333E-2"/>
                  <c:y val="5.7510128424192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2237</c:v>
                </c:pt>
                <c:pt idx="1">
                  <c:v>1740</c:v>
                </c:pt>
                <c:pt idx="2">
                  <c:v>2184</c:v>
                </c:pt>
                <c:pt idx="3">
                  <c:v>3303</c:v>
                </c:pt>
                <c:pt idx="4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66E-3"/>
                  <c:y val="-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6.6666666666666666E-2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8.3333333333333332E-3"/>
                  <c:y val="1.917004280806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2272</c:v>
                </c:pt>
                <c:pt idx="1">
                  <c:v>1849</c:v>
                </c:pt>
                <c:pt idx="2">
                  <c:v>2234</c:v>
                </c:pt>
                <c:pt idx="3">
                  <c:v>3300</c:v>
                </c:pt>
                <c:pt idx="4">
                  <c:v>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5157E-3"/>
                  <c:y val="2.0459978992273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1499474806838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EB-494C-8BFB-2D7FC4A44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241383148296069E-2"/>
                  <c:y val="2.92016748454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-2.442262291277926E-2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771</c:v>
                </c:pt>
                <c:pt idx="1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3.504205506477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784</c:v>
                </c:pt>
                <c:pt idx="1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9443834106242E-3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77-4872-9875-F2D565B73455}"/>
                </c:ext>
              </c:extLst>
            </c:dLbl>
            <c:dLbl>
              <c:idx val="1"/>
              <c:layout>
                <c:manualLayout>
                  <c:x val="-6.1194438341062142E-3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EE-4571-BEDE-078DC6253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925</c:v>
                </c:pt>
                <c:pt idx="1">
                  <c:v>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358331502318644E-2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77-4872-9875-F2D565B73455}"/>
                </c:ext>
              </c:extLst>
            </c:dLbl>
            <c:dLbl>
              <c:idx val="1"/>
              <c:layout>
                <c:manualLayout>
                  <c:x val="0"/>
                  <c:y val="4.4336949645793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77-4872-9875-F2D565B73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915</c:v>
                </c:pt>
                <c:pt idx="1">
                  <c:v>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Day 15 Enrollment as of September 19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Fall 2018 enrollment numbers below reflect federal total numbers </a:t>
            </a:r>
            <a:r>
              <a:rPr lang="en-US" dirty="0"/>
              <a:t>from </a:t>
            </a:r>
            <a:r>
              <a:rPr lang="en-US" dirty="0" smtClean="0"/>
              <a:t>September 19</a:t>
            </a:r>
            <a:r>
              <a:rPr lang="en-US" baseline="30000" dirty="0" smtClean="0"/>
              <a:t>th</a:t>
            </a:r>
            <a:r>
              <a:rPr lang="en-US" dirty="0" smtClean="0"/>
              <a:t>, 2018.  The Fall 2017 enrollment comparisons reflect federal total numbers from September 20</a:t>
            </a:r>
            <a:r>
              <a:rPr lang="en-US" baseline="30000" dirty="0" smtClean="0"/>
              <a:t>th</a:t>
            </a:r>
            <a:r>
              <a:rPr lang="en-US" dirty="0" smtClean="0"/>
              <a:t>, 2017.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2017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2018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1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1"/>
              <a:ext cx="2228915" cy="16759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2" y="1928422"/>
              <a:ext cx="2101927" cy="1652286"/>
              <a:chOff x="3482889" y="3553135"/>
              <a:chExt cx="2101927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2991838872"/>
                  </p:ext>
                </p:extLst>
              </p:nvPr>
            </p:nvGraphicFramePr>
            <p:xfrm>
              <a:off x="3482889" y="3553135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’18 Day 15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- 154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- 5.9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1204043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‘18 Day 15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- 10 In State 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- 1.1%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+ 173 Out of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22.4% Out of State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7916" y="1533498"/>
            <a:ext cx="3066623" cy="1447849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8337" y="1581657"/>
                <a:ext cx="941924" cy="1065645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‘18 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+ 53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+ 0.4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+ 1.4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169403141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0" name="Group 99"/>
          <p:cNvGrpSpPr/>
          <p:nvPr/>
        </p:nvGrpSpPr>
        <p:grpSpPr>
          <a:xfrm>
            <a:off x="3419817" y="3134019"/>
            <a:ext cx="3034645" cy="1457038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7519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noProof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‘18 Day 15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163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+ 9.6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1438179094"/>
                </p:ext>
              </p:extLst>
            </p:nvPr>
          </p:nvGraphicFramePr>
          <p:xfrm>
            <a:off x="2947532" y="-1480577"/>
            <a:ext cx="2843668" cy="1527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15550" y="3110245"/>
            <a:ext cx="3008989" cy="1608812"/>
            <a:chOff x="3472235" y="3039720"/>
            <a:chExt cx="2901934" cy="1485086"/>
          </a:xfrm>
        </p:grpSpPr>
        <p:grpSp>
          <p:nvGrpSpPr>
            <p:cNvPr id="95" name="Group 94"/>
            <p:cNvGrpSpPr/>
            <p:nvPr/>
          </p:nvGrpSpPr>
          <p:grpSpPr>
            <a:xfrm>
              <a:off x="3472235" y="3039720"/>
              <a:ext cx="2901934" cy="1485086"/>
              <a:chOff x="3501969" y="1581405"/>
              <a:chExt cx="3060331" cy="1570737"/>
            </a:xfrm>
          </p:grpSpPr>
          <p:graphicFrame>
            <p:nvGraphicFramePr>
              <p:cNvPr id="92" name="Chart 91"/>
              <p:cNvGraphicFramePr/>
              <p:nvPr>
                <p:extLst>
                  <p:ext uri="{D42A27DB-BD31-4B8C-83A1-F6EECF244321}">
                    <p14:modId xmlns:p14="http://schemas.microsoft.com/office/powerpoint/2010/main" val="2978940154"/>
                  </p:ext>
                </p:extLst>
              </p:nvPr>
            </p:nvGraphicFramePr>
            <p:xfrm>
              <a:off x="3501969" y="1581405"/>
              <a:ext cx="3060331" cy="15707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76" name="Rectangle 75"/>
              <p:cNvSpPr/>
              <p:nvPr/>
            </p:nvSpPr>
            <p:spPr>
              <a:xfrm>
                <a:off x="3501969" y="1601137"/>
                <a:ext cx="3060331" cy="14063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6024" y="3355848"/>
              <a:ext cx="880447" cy="75572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‘18 Day 15: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 2,161 SCH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smtClean="0">
                  <a:latin typeface="Arial Narrow"/>
                  <a:ea typeface="ＭＳ Ｐゴシック" pitchFamily="-106" charset="-128"/>
                </a:rPr>
                <a:t>+ 1.4</a:t>
              </a:r>
              <a:r>
                <a:rPr kumimoji="0" lang="en-US" sz="800" b="0" i="0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2758095603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09933" y="1540248"/>
            <a:ext cx="3044529" cy="1397094"/>
            <a:chOff x="189894" y="1601503"/>
            <a:chExt cx="3044529" cy="1397094"/>
          </a:xfrm>
        </p:grpSpPr>
        <p:graphicFrame>
          <p:nvGraphicFramePr>
            <p:cNvPr id="86" name="Chart 85"/>
            <p:cNvGraphicFramePr/>
            <p:nvPr>
              <p:extLst>
                <p:ext uri="{D42A27DB-BD31-4B8C-83A1-F6EECF244321}">
                  <p14:modId xmlns:p14="http://schemas.microsoft.com/office/powerpoint/2010/main" val="3598099665"/>
                </p:ext>
              </p:extLst>
            </p:nvPr>
          </p:nvGraphicFramePr>
          <p:xfrm>
            <a:off x="189894" y="1663266"/>
            <a:ext cx="2500210" cy="1241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199422" y="1601503"/>
              <a:ext cx="3035001" cy="1397094"/>
              <a:chOff x="199422" y="1601503"/>
              <a:chExt cx="3035001" cy="13970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99422" y="1601503"/>
                <a:ext cx="3035001" cy="13970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281105" y="1953827"/>
                <a:ext cx="887597" cy="695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‘18 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- 11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- 1.0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64171" y="5969918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5132" y="596382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75963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58895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96318" y="2188630"/>
            <a:ext cx="2395282" cy="2224350"/>
            <a:chOff x="6596318" y="2000955"/>
            <a:chExt cx="2395282" cy="2224350"/>
          </a:xfrm>
        </p:grpSpPr>
        <p:grpSp>
          <p:nvGrpSpPr>
            <p:cNvPr id="8" name="Group 7"/>
            <p:cNvGrpSpPr/>
            <p:nvPr/>
          </p:nvGrpSpPr>
          <p:grpSpPr>
            <a:xfrm>
              <a:off x="6596318" y="2000955"/>
              <a:ext cx="2395282" cy="2224350"/>
              <a:chOff x="6636104" y="2292062"/>
              <a:chExt cx="2521751" cy="182968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8252122" y="2651587"/>
                <a:ext cx="852459" cy="1068366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 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‘18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Day 15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+ 13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In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+ 1.7% 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- 24 Out of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- 7.6%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Out of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36104" y="2292062"/>
                <a:ext cx="2521751" cy="1829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591425881"/>
                </p:ext>
              </p:extLst>
            </p:nvPr>
          </p:nvGraphicFramePr>
          <p:xfrm>
            <a:off x="6621866" y="2016470"/>
            <a:ext cx="1509426" cy="2127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849304812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24241" y="5967210"/>
            <a:ext cx="400566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F78CDF-8A4A-486C-9176-7F29442CA8D7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ed62a656-40af-4a34-ab28-29404ce770a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14221</TotalTime>
  <Words>232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Fall 2018 Day 15 Enrollment as of September 19th, 2018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516</cp:revision>
  <cp:lastPrinted>2018-09-20T19:33:51Z</cp:lastPrinted>
  <dcterms:created xsi:type="dcterms:W3CDTF">2016-07-20T07:12:02Z</dcterms:created>
  <dcterms:modified xsi:type="dcterms:W3CDTF">2018-10-26T15:04:07Z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