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Lst>
  <p:notesMasterIdLst>
    <p:notesMasterId r:id="rId14"/>
  </p:notesMasterIdLst>
  <p:sldIdLst>
    <p:sldId id="313" r:id="rId4"/>
    <p:sldId id="328" r:id="rId5"/>
    <p:sldId id="305" r:id="rId6"/>
    <p:sldId id="324" r:id="rId7"/>
    <p:sldId id="315" r:id="rId8"/>
    <p:sldId id="320" r:id="rId9"/>
    <p:sldId id="316" r:id="rId10"/>
    <p:sldId id="330" r:id="rId11"/>
    <p:sldId id="331" r:id="rId12"/>
    <p:sldId id="329" r:id="rId13"/>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25"/>
    <a:srgbClr val="492F2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123" d="100"/>
          <a:sy n="123" d="100"/>
        </p:scale>
        <p:origin x="1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27466" cy="466087"/>
          </a:xfrm>
          <a:prstGeom prst="rect">
            <a:avLst/>
          </a:prstGeom>
        </p:spPr>
        <p:txBody>
          <a:bodyPr vert="horz" lIns="91203" tIns="45600" rIns="91203" bIns="45600" rtlCol="0"/>
          <a:lstStyle>
            <a:lvl1pPr algn="l">
              <a:defRPr sz="1200"/>
            </a:lvl1pPr>
          </a:lstStyle>
          <a:p>
            <a:endParaRPr lang="en-US"/>
          </a:p>
        </p:txBody>
      </p:sp>
      <p:sp>
        <p:nvSpPr>
          <p:cNvPr id="3" name="Date Placeholder 2"/>
          <p:cNvSpPr>
            <a:spLocks noGrp="1"/>
          </p:cNvSpPr>
          <p:nvPr>
            <p:ph type="dt" idx="1"/>
          </p:nvPr>
        </p:nvSpPr>
        <p:spPr>
          <a:xfrm>
            <a:off x="3955953" y="3"/>
            <a:ext cx="3027466" cy="466087"/>
          </a:xfrm>
          <a:prstGeom prst="rect">
            <a:avLst/>
          </a:prstGeom>
        </p:spPr>
        <p:txBody>
          <a:bodyPr vert="horz" lIns="91203" tIns="45600" rIns="91203" bIns="45600" rtlCol="0"/>
          <a:lstStyle>
            <a:lvl1pPr algn="r">
              <a:defRPr sz="1200"/>
            </a:lvl1pPr>
          </a:lstStyle>
          <a:p>
            <a:fld id="{C744EDD5-1CCE-4365-BBFE-B29EB2DC83F3}" type="datetimeFigureOut">
              <a:rPr lang="en-US" smtClean="0"/>
              <a:t>11/14/2018</a:t>
            </a:fld>
            <a:endParaRPr lang="en-US"/>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1203" tIns="45600" rIns="91203" bIns="45600" rtlCol="0" anchor="ctr"/>
          <a:lstStyle/>
          <a:p>
            <a:endParaRPr lang="en-US"/>
          </a:p>
        </p:txBody>
      </p:sp>
      <p:sp>
        <p:nvSpPr>
          <p:cNvPr id="5" name="Notes Placeholder 4"/>
          <p:cNvSpPr>
            <a:spLocks noGrp="1"/>
          </p:cNvSpPr>
          <p:nvPr>
            <p:ph type="body" sz="quarter" idx="3"/>
          </p:nvPr>
        </p:nvSpPr>
        <p:spPr>
          <a:xfrm>
            <a:off x="699133" y="4467464"/>
            <a:ext cx="5586735" cy="3655774"/>
          </a:xfrm>
          <a:prstGeom prst="rect">
            <a:avLst/>
          </a:prstGeom>
        </p:spPr>
        <p:txBody>
          <a:bodyPr vert="horz" lIns="91203" tIns="45600" rIns="91203" bIns="456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17615"/>
            <a:ext cx="3027466" cy="466087"/>
          </a:xfrm>
          <a:prstGeom prst="rect">
            <a:avLst/>
          </a:prstGeom>
        </p:spPr>
        <p:txBody>
          <a:bodyPr vert="horz" lIns="91203" tIns="45600" rIns="91203" bIns="45600" rtlCol="0" anchor="b"/>
          <a:lstStyle>
            <a:lvl1pPr algn="l">
              <a:defRPr sz="1200"/>
            </a:lvl1pPr>
          </a:lstStyle>
          <a:p>
            <a:endParaRPr lang="en-US"/>
          </a:p>
        </p:txBody>
      </p:sp>
      <p:sp>
        <p:nvSpPr>
          <p:cNvPr id="7" name="Slide Number Placeholder 6"/>
          <p:cNvSpPr>
            <a:spLocks noGrp="1"/>
          </p:cNvSpPr>
          <p:nvPr>
            <p:ph type="sldNum" sz="quarter" idx="5"/>
          </p:nvPr>
        </p:nvSpPr>
        <p:spPr>
          <a:xfrm>
            <a:off x="3955953" y="8817615"/>
            <a:ext cx="3027466" cy="466087"/>
          </a:xfrm>
          <a:prstGeom prst="rect">
            <a:avLst/>
          </a:prstGeom>
        </p:spPr>
        <p:txBody>
          <a:bodyPr vert="horz" lIns="91203" tIns="45600" rIns="91203" bIns="45600" rtlCol="0" anchor="b"/>
          <a:lstStyle>
            <a:lvl1pPr algn="r">
              <a:defRPr sz="1200"/>
            </a:lvl1pPr>
          </a:lstStyle>
          <a:p>
            <a:fld id="{22C40652-BC91-41D2-A9EE-F782A9F602D2}" type="slidenum">
              <a:rPr lang="en-US" smtClean="0"/>
              <a:t>‹#›</a:t>
            </a:fld>
            <a:endParaRPr lang="en-US"/>
          </a:p>
        </p:txBody>
      </p:sp>
    </p:spTree>
    <p:extLst>
      <p:ext uri="{BB962C8B-B14F-4D97-AF65-F5344CB8AC3E}">
        <p14:creationId xmlns:p14="http://schemas.microsoft.com/office/powerpoint/2010/main" val="366807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884427-EBA1-479D-9580-7D8699759717}" type="datetime1">
              <a:rPr lang="en-US" smtClean="0"/>
              <a:t>11/14/2018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338331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C28808-6B8C-497A-B26E-284D8A72649F}" type="datetime1">
              <a:rPr lang="en-US" smtClean="0"/>
              <a:t>11/14/2018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337117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AE96B59-6194-4F82-BA98-8B50BBEEC889}" type="datetime1">
              <a:rPr lang="en-US" smtClean="0"/>
              <a:t>11/14/2018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88675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117601" y="1905000"/>
            <a:ext cx="5236633"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634067" y="6248400"/>
            <a:ext cx="2540000" cy="457200"/>
          </a:xfrm>
          <a:prstGeom prst="rect">
            <a:avLst/>
          </a:prstGeom>
          <a:ln/>
        </p:spPr>
        <p:txBody>
          <a:bodyPr/>
          <a:lstStyle>
            <a:lvl1pPr>
              <a:defRPr/>
            </a:lvl1pPr>
          </a:lstStyle>
          <a:p>
            <a:fld id="{4A41F9F7-1189-4366-AB1F-3CFA87D2A726}" type="datetime1">
              <a:rPr lang="en-US" smtClean="0"/>
              <a:t>11/14/2018</a:t>
            </a:fld>
            <a:endParaRPr lang="en-US"/>
          </a:p>
        </p:txBody>
      </p:sp>
      <p:sp>
        <p:nvSpPr>
          <p:cNvPr id="6" name="Footer Placeholder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8AAB3B5B-8C56-4773-8027-6B63591B7A00}" type="slidenum">
              <a:rPr lang="en-US" smtClean="0"/>
              <a:t>‹#›</a:t>
            </a:fld>
            <a:endParaRPr lang="en-US"/>
          </a:p>
        </p:txBody>
      </p:sp>
    </p:spTree>
    <p:extLst>
      <p:ext uri="{BB962C8B-B14F-4D97-AF65-F5344CB8AC3E}">
        <p14:creationId xmlns:p14="http://schemas.microsoft.com/office/powerpoint/2010/main" val="328369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625600" y="20447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908800" y="2044700"/>
            <a:ext cx="5080000" cy="4114800"/>
          </a:xfrm>
          <a:prstGeom prst="rect">
            <a:avLst/>
          </a:prstGeom>
        </p:spPr>
        <p:txBody>
          <a:bodyPr/>
          <a:lstStyle/>
          <a:p>
            <a:pPr lvl="0"/>
            <a:r>
              <a:rPr lang="en-US" noProof="0"/>
              <a:t>Click icon to add online image</a:t>
            </a:r>
          </a:p>
        </p:txBody>
      </p:sp>
      <p:sp>
        <p:nvSpPr>
          <p:cNvPr id="5" name="Date Placeholder 4"/>
          <p:cNvSpPr>
            <a:spLocks noGrp="1" noChangeArrowheads="1"/>
          </p:cNvSpPr>
          <p:nvPr>
            <p:ph type="dt" sz="half" idx="10"/>
          </p:nvPr>
        </p:nvSpPr>
        <p:spPr>
          <a:xfrm>
            <a:off x="1634067" y="6248400"/>
            <a:ext cx="2540000" cy="457200"/>
          </a:xfrm>
          <a:prstGeom prst="rect">
            <a:avLst/>
          </a:prstGeom>
          <a:ln/>
        </p:spPr>
        <p:txBody>
          <a:bodyPr/>
          <a:lstStyle>
            <a:lvl1pPr>
              <a:defRPr/>
            </a:lvl1pPr>
          </a:lstStyle>
          <a:p>
            <a:fld id="{98D3736F-A75A-49CE-A993-4348A0D5EC93}" type="datetime1">
              <a:rPr lang="en-US" smtClean="0"/>
              <a:t>11/14/2018</a:t>
            </a:fld>
            <a:endParaRPr lang="en-US"/>
          </a:p>
        </p:txBody>
      </p:sp>
      <p:sp>
        <p:nvSpPr>
          <p:cNvPr id="6" name="Footer Placeholder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8AAB3B5B-8C56-4773-8027-6B63591B7A00}" type="slidenum">
              <a:rPr lang="en-US" smtClean="0"/>
              <a:t>‹#›</a:t>
            </a:fld>
            <a:endParaRPr lang="en-US"/>
          </a:p>
        </p:txBody>
      </p:sp>
    </p:spTree>
    <p:extLst>
      <p:ext uri="{BB962C8B-B14F-4D97-AF65-F5344CB8AC3E}">
        <p14:creationId xmlns:p14="http://schemas.microsoft.com/office/powerpoint/2010/main" val="56206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625600" y="2044700"/>
            <a:ext cx="10363200" cy="4114800"/>
          </a:xfrm>
          <a:prstGeom prst="rect">
            <a:avLst/>
          </a:prstGeom>
        </p:spPr>
        <p:txBody>
          <a:bodyPr/>
          <a:lstStyle/>
          <a:p>
            <a:pPr lvl="0"/>
            <a:r>
              <a:rPr lang="en-US" noProof="0"/>
              <a:t>Click icon to add table</a:t>
            </a:r>
          </a:p>
        </p:txBody>
      </p:sp>
      <p:sp>
        <p:nvSpPr>
          <p:cNvPr id="4" name="Rectangle 4"/>
          <p:cNvSpPr>
            <a:spLocks noGrp="1" noChangeArrowheads="1"/>
          </p:cNvSpPr>
          <p:nvPr>
            <p:ph type="dt" sz="half" idx="10"/>
          </p:nvPr>
        </p:nvSpPr>
        <p:spPr>
          <a:xfrm>
            <a:off x="1634067" y="6248400"/>
            <a:ext cx="2540000" cy="457200"/>
          </a:xfrm>
          <a:prstGeom prst="rect">
            <a:avLst/>
          </a:prstGeom>
          <a:ln/>
        </p:spPr>
        <p:txBody>
          <a:bodyPr/>
          <a:lstStyle>
            <a:lvl1pPr>
              <a:defRPr/>
            </a:lvl1pPr>
          </a:lstStyle>
          <a:p>
            <a:fld id="{1CFFD83E-82AF-4474-856C-0F5F5B635BAB}" type="datetime1">
              <a:rPr lang="en-US" smtClean="0"/>
              <a:t>11/14/2018</a:t>
            </a:fld>
            <a:endParaRPr lang="en-US"/>
          </a:p>
        </p:txBody>
      </p:sp>
      <p:sp>
        <p:nvSpPr>
          <p:cNvPr id="5" name="Rectangle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8AAB3B5B-8C56-4773-8027-6B63591B7A00}" type="slidenum">
              <a:rPr lang="en-US" smtClean="0"/>
              <a:t>‹#›</a:t>
            </a:fld>
            <a:endParaRPr lang="en-US"/>
          </a:p>
        </p:txBody>
      </p:sp>
    </p:spTree>
    <p:extLst>
      <p:ext uri="{BB962C8B-B14F-4D97-AF65-F5344CB8AC3E}">
        <p14:creationId xmlns:p14="http://schemas.microsoft.com/office/powerpoint/2010/main" val="3016228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625600" y="20447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908800" y="20447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908800" y="41783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1634067" y="6248400"/>
            <a:ext cx="2540000" cy="457200"/>
          </a:xfrm>
          <a:prstGeom prst="rect">
            <a:avLst/>
          </a:prstGeom>
          <a:ln/>
        </p:spPr>
        <p:txBody>
          <a:bodyPr/>
          <a:lstStyle>
            <a:lvl1pPr>
              <a:defRPr/>
            </a:lvl1pPr>
          </a:lstStyle>
          <a:p>
            <a:fld id="{7267B9CF-3974-4659-901B-963C09AA20F3}" type="datetime1">
              <a:rPr lang="en-US" smtClean="0"/>
              <a:t>11/14/2018</a:t>
            </a:fld>
            <a:endParaRPr lang="en-US"/>
          </a:p>
        </p:txBody>
      </p:sp>
      <p:sp>
        <p:nvSpPr>
          <p:cNvPr id="7" name="Rectangle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endParaRPr lang="en-US"/>
          </a:p>
        </p:txBody>
      </p:sp>
      <p:sp>
        <p:nvSpPr>
          <p:cNvPr id="8" name="Rectangle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8AAB3B5B-8C56-4773-8027-6B63591B7A00}" type="slidenum">
              <a:rPr lang="en-US" smtClean="0"/>
              <a:t>‹#›</a:t>
            </a:fld>
            <a:endParaRPr lang="en-US"/>
          </a:p>
        </p:txBody>
      </p:sp>
    </p:spTree>
    <p:extLst>
      <p:ext uri="{BB962C8B-B14F-4D97-AF65-F5344CB8AC3E}">
        <p14:creationId xmlns:p14="http://schemas.microsoft.com/office/powerpoint/2010/main" val="3816053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8678F27-A171-4738-9BB0-687643F7FC4E}" type="datetime1">
              <a:rPr lang="en-US" smtClean="0"/>
              <a:t>11/14/2018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
        <p:nvSpPr>
          <p:cNvPr id="7" name="Rectangle 6"/>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100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1935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E35C27-B078-4BFC-B86C-0BE1E7A8D223}" type="datetime1">
              <a:rPr lang="en-US" smtClean="0"/>
              <a:t>11/14/2018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Rectangle 5"/>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056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737ADAC-0135-4BD6-9FC4-529DB4AC0BE1}" type="datetime1">
              <a:rPr lang="en-US" smtClean="0"/>
              <a:t>11/14/2018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
        <p:nvSpPr>
          <p:cNvPr id="7" name="Rectangle 6"/>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20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9EF0A7D-62B5-4392-BF2D-C022FDB824B3}" type="datetime1">
              <a:rPr lang="en-US" smtClean="0"/>
              <a:t>11/14/2018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
        <p:nvSpPr>
          <p:cNvPr id="8" name="Rectangle 7"/>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8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CA0A978-E1F1-4165-BD6F-4935F71BA650}" type="datetime1">
              <a:rPr lang="en-US" smtClean="0"/>
              <a:t>11/14/2018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3689708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5DDEF19-4B98-494A-ABC8-005B2536F2E0}" type="datetime1">
              <a:rPr lang="en-US" smtClean="0"/>
              <a:t>11/14/2018</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
        <p:nvSpPr>
          <p:cNvPr id="10" name="Rectangle 9"/>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173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6AFA4A4-C5E7-4392-95AA-5D6AEF31A6F4}" type="datetime1">
              <a:rPr lang="en-US" smtClean="0"/>
              <a:t>11/14/2018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
        <p:nvSpPr>
          <p:cNvPr id="6" name="Rectangle 5"/>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662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91499EA-AFE8-4120-ACF2-BD5F20BC73CC}" type="datetime1">
              <a:rPr lang="en-US" smtClean="0"/>
              <a:t>11/14/2018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
        <p:nvSpPr>
          <p:cNvPr id="5" name="Rectangle 4"/>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612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E4C503A-4369-457D-934B-FF24D9E4CAD6}" type="datetime1">
              <a:rPr lang="en-US" smtClean="0"/>
              <a:t>11/14/2018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
        <p:nvSpPr>
          <p:cNvPr id="8" name="Rectangle 7"/>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791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99E5C58-199D-46C7-889E-5B48E2E221AA}" type="datetime1">
              <a:rPr lang="en-US" smtClean="0"/>
              <a:t>11/14/2018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
        <p:nvSpPr>
          <p:cNvPr id="8" name="Rectangle 7"/>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795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7D6B983-A2D2-4348-8278-6B1E9ADF9B73}" type="datetime1">
              <a:rPr lang="en-US" smtClean="0"/>
              <a:t>11/14/2018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
        <p:nvSpPr>
          <p:cNvPr id="7" name="Rectangle 6"/>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382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B6754CE-1F8A-4527-86E5-0A6D45C7ECAF}" type="datetime1">
              <a:rPr lang="en-US" smtClean="0"/>
              <a:t>11/14/2018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
        <p:nvSpPr>
          <p:cNvPr id="7" name="Rectangle 6"/>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268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117601" y="1905000"/>
            <a:ext cx="5236633"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634067" y="6248400"/>
            <a:ext cx="2540000" cy="457200"/>
          </a:xfrm>
          <a:prstGeom prst="rect">
            <a:avLst/>
          </a:prstGeom>
          <a:ln/>
        </p:spPr>
        <p:txBody>
          <a:bodyPr/>
          <a:lstStyle>
            <a:lvl1pPr>
              <a:defRPr/>
            </a:lvl1pPr>
          </a:lstStyle>
          <a:p>
            <a:pPr>
              <a:defRPr/>
            </a:pPr>
            <a:fld id="{A9DEE887-0C6E-4DBD-8C40-A500F02E2711}" type="datetime1">
              <a:rPr lang="en-US" smtClean="0"/>
              <a:t>11/14/2018</a:t>
            </a:fld>
            <a:endParaRPr lang="en-US"/>
          </a:p>
        </p:txBody>
      </p:sp>
      <p:sp>
        <p:nvSpPr>
          <p:cNvPr id="6" name="Footer Placeholder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3964467A-BBCE-864F-A7C7-3E8CDED4D065}" type="slidenum">
              <a:rPr lang="en-US"/>
              <a:pPr/>
              <a:t>‹#›</a:t>
            </a:fld>
            <a:endParaRPr lang="en-US"/>
          </a:p>
        </p:txBody>
      </p:sp>
      <p:sp>
        <p:nvSpPr>
          <p:cNvPr id="8" name="Rectangle 7"/>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02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625600" y="20447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908800" y="2044700"/>
            <a:ext cx="5080000" cy="4114800"/>
          </a:xfrm>
          <a:prstGeom prst="rect">
            <a:avLst/>
          </a:prstGeom>
        </p:spPr>
        <p:txBody>
          <a:bodyPr/>
          <a:lstStyle/>
          <a:p>
            <a:pPr lvl="0"/>
            <a:r>
              <a:rPr lang="en-US" noProof="0"/>
              <a:t>Click icon to add online image</a:t>
            </a:r>
          </a:p>
        </p:txBody>
      </p:sp>
      <p:sp>
        <p:nvSpPr>
          <p:cNvPr id="5" name="Date Placeholder 4"/>
          <p:cNvSpPr>
            <a:spLocks noGrp="1" noChangeArrowheads="1"/>
          </p:cNvSpPr>
          <p:nvPr>
            <p:ph type="dt" sz="half" idx="10"/>
          </p:nvPr>
        </p:nvSpPr>
        <p:spPr>
          <a:xfrm>
            <a:off x="1634067" y="6248400"/>
            <a:ext cx="2540000" cy="457200"/>
          </a:xfrm>
          <a:prstGeom prst="rect">
            <a:avLst/>
          </a:prstGeom>
          <a:ln/>
        </p:spPr>
        <p:txBody>
          <a:bodyPr/>
          <a:lstStyle>
            <a:lvl1pPr>
              <a:defRPr/>
            </a:lvl1pPr>
          </a:lstStyle>
          <a:p>
            <a:pPr>
              <a:defRPr/>
            </a:pPr>
            <a:fld id="{FB521FBD-82D6-4BFF-BF4C-D6B541112DC2}" type="datetime1">
              <a:rPr lang="en-US" smtClean="0"/>
              <a:t>11/14/2018</a:t>
            </a:fld>
            <a:endParaRPr lang="en-US"/>
          </a:p>
        </p:txBody>
      </p:sp>
      <p:sp>
        <p:nvSpPr>
          <p:cNvPr id="6" name="Footer Placeholder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E8AE60CE-F9E4-8942-9F6E-E5A6D914506D}" type="slidenum">
              <a:rPr lang="en-US"/>
              <a:pPr/>
              <a:t>‹#›</a:t>
            </a:fld>
            <a:endParaRPr lang="en-US"/>
          </a:p>
        </p:txBody>
      </p:sp>
      <p:sp>
        <p:nvSpPr>
          <p:cNvPr id="8" name="Rectangle 7"/>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903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625600" y="2044700"/>
            <a:ext cx="10363200" cy="4114800"/>
          </a:xfrm>
          <a:prstGeom prst="rect">
            <a:avLst/>
          </a:prstGeom>
        </p:spPr>
        <p:txBody>
          <a:bodyPr/>
          <a:lstStyle/>
          <a:p>
            <a:pPr lvl="0"/>
            <a:r>
              <a:rPr lang="en-US" noProof="0"/>
              <a:t>Click icon to add table</a:t>
            </a:r>
          </a:p>
        </p:txBody>
      </p:sp>
      <p:sp>
        <p:nvSpPr>
          <p:cNvPr id="4" name="Rectangle 4"/>
          <p:cNvSpPr>
            <a:spLocks noGrp="1" noChangeArrowheads="1"/>
          </p:cNvSpPr>
          <p:nvPr>
            <p:ph type="dt" sz="half" idx="10"/>
          </p:nvPr>
        </p:nvSpPr>
        <p:spPr>
          <a:xfrm>
            <a:off x="1634067" y="6248400"/>
            <a:ext cx="2540000" cy="457200"/>
          </a:xfrm>
          <a:prstGeom prst="rect">
            <a:avLst/>
          </a:prstGeom>
          <a:ln/>
        </p:spPr>
        <p:txBody>
          <a:bodyPr/>
          <a:lstStyle>
            <a:lvl1pPr>
              <a:defRPr/>
            </a:lvl1pPr>
          </a:lstStyle>
          <a:p>
            <a:pPr>
              <a:defRPr/>
            </a:pPr>
            <a:fld id="{BEE14BF3-8F35-4750-B6FE-25A67B168A1A}" type="datetime1">
              <a:rPr lang="en-US" smtClean="0"/>
              <a:t>11/14/2018</a:t>
            </a:fld>
            <a:endParaRPr lang="en-US"/>
          </a:p>
        </p:txBody>
      </p:sp>
      <p:sp>
        <p:nvSpPr>
          <p:cNvPr id="5" name="Rectangle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3745F3CA-54F0-1340-A5FB-983A3046611E}" type="slidenum">
              <a:rPr lang="en-US"/>
              <a:pPr/>
              <a:t>‹#›</a:t>
            </a:fld>
            <a:endParaRPr lang="en-US"/>
          </a:p>
        </p:txBody>
      </p:sp>
      <p:sp>
        <p:nvSpPr>
          <p:cNvPr id="7" name="Rectangle 6"/>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54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542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625600" y="20447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908800" y="20447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908800" y="41783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1634067" y="6248400"/>
            <a:ext cx="2540000" cy="457200"/>
          </a:xfrm>
          <a:prstGeom prst="rect">
            <a:avLst/>
          </a:prstGeom>
          <a:ln/>
        </p:spPr>
        <p:txBody>
          <a:bodyPr/>
          <a:lstStyle>
            <a:lvl1pPr>
              <a:defRPr/>
            </a:lvl1pPr>
          </a:lstStyle>
          <a:p>
            <a:pPr>
              <a:defRPr/>
            </a:pPr>
            <a:fld id="{B64A7F1E-C1A3-42D1-9B85-B27F0B1FA3D3}" type="datetime1">
              <a:rPr lang="en-US" smtClean="0"/>
              <a:t>11/14/2018</a:t>
            </a:fld>
            <a:endParaRPr lang="en-US"/>
          </a:p>
        </p:txBody>
      </p:sp>
      <p:sp>
        <p:nvSpPr>
          <p:cNvPr id="7" name="Rectangle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637B45D2-DC06-934B-B857-6C8D338E4DE1}" type="slidenum">
              <a:rPr lang="en-US"/>
              <a:pPr/>
              <a:t>‹#›</a:t>
            </a:fld>
            <a:endParaRPr lang="en-US"/>
          </a:p>
        </p:txBody>
      </p:sp>
      <p:sp>
        <p:nvSpPr>
          <p:cNvPr id="9" name="Rectangle 8"/>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348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EC337B-CD3D-4AB5-A0E5-E8A9ABC66B30}"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3438326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3FA96-B265-4B2E-A975-E4DAC5E752D8}"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2496073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9EDA8-4CB2-4BB8-B9ED-B16FEB3C5122}"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1932248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CBE721-98A5-4CD5-A9FF-6BED667FC222}" type="datetime1">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3401269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40A55E-7F70-4642-9FFE-1C957D100F98}" type="datetime1">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870611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F2554-1DC2-42B7-9731-14F41BB0F799}" type="datetime1">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2412688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4029C-EE53-4CB0-A399-86838A09954B}" type="datetime1">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232207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8AD5F-FFF7-44FD-AC8F-0434B0032D0C}" type="datetime1">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1841218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9D487B-C59D-4B32-93C8-01A83CF843AB}" type="datetime1">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181416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E4E1595-EDC6-4504-9662-A396B6D015AD}" type="datetime1">
              <a:rPr lang="en-US" smtClean="0"/>
              <a:t>11/14/2018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1152856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ACF8B-1958-49C6-B3FF-ECC0F8FF9D1D}"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2872553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B81C73-5001-4A7A-A85F-35712B78F655}" type="datetime1">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340047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CE822E93-D635-46D1-87F3-537264F4A0B1}" type="datetime1">
              <a:rPr lang="en-US" smtClean="0"/>
              <a:t>11/14/2018</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73806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E3DF000-FFE7-4C2C-8212-75227FF4D52F}" type="datetime1">
              <a:rPr lang="en-US" smtClean="0"/>
              <a:t>11/14/2018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384647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B3A25C4-EE50-4F8A-A7D2-CC38EBDFD170}" type="datetime1">
              <a:rPr lang="en-US" smtClean="0"/>
              <a:t>11/14/2018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92930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CC1C3E2-1DC5-49C5-B8F4-A5DB8370E997}" type="datetime1">
              <a:rPr lang="en-US" smtClean="0"/>
              <a:t>11/14/2018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313506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050E856-3F23-4640-B1C6-81A079025572}" type="datetime1">
              <a:rPr lang="en-US" smtClean="0"/>
              <a:t>11/14/2018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70126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98282"/>
            <a:ext cx="10972800" cy="1143000"/>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5947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5891194"/>
            <a:ext cx="12192000" cy="966806"/>
          </a:xfrm>
          <a:prstGeom prst="rect">
            <a:avLst/>
          </a:prstGeom>
        </p:spPr>
      </p:pic>
      <p:sp>
        <p:nvSpPr>
          <p:cNvPr id="3" name="Rectangle 2"/>
          <p:cNvSpPr/>
          <p:nvPr userDrawn="1"/>
        </p:nvSpPr>
        <p:spPr>
          <a:xfrm>
            <a:off x="113122" y="5703216"/>
            <a:ext cx="1809946" cy="772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2952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7A892-91CF-4F02-B550-B84EF57F7A20}" type="datetime1">
              <a:rPr lang="en-US" smtClean="0"/>
              <a:t>11/14/2018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FB445-78A1-410E-937F-2FF06CC96D3D}" type="slidenum">
              <a:rPr lang="en-US" smtClean="0"/>
              <a:t>‹#›</a:t>
            </a:fld>
            <a:endParaRPr lang="en-US"/>
          </a:p>
        </p:txBody>
      </p:sp>
    </p:spTree>
    <p:extLst>
      <p:ext uri="{BB962C8B-B14F-4D97-AF65-F5344CB8AC3E}">
        <p14:creationId xmlns:p14="http://schemas.microsoft.com/office/powerpoint/2010/main" val="121822490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9427"/>
            <a:ext cx="12191999" cy="7494787"/>
          </a:xfrm>
          <a:prstGeom prst="rect">
            <a:avLst/>
          </a:prstGeom>
        </p:spPr>
      </p:pic>
      <p:sp>
        <p:nvSpPr>
          <p:cNvPr id="5" name="Rectangle 4"/>
          <p:cNvSpPr/>
          <p:nvPr/>
        </p:nvSpPr>
        <p:spPr>
          <a:xfrm>
            <a:off x="0" y="3174389"/>
            <a:ext cx="12192000" cy="1528176"/>
          </a:xfrm>
          <a:prstGeom prst="rect">
            <a:avLst/>
          </a:prstGeom>
          <a:solidFill>
            <a:srgbClr val="492F24">
              <a:alpha val="7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3465799"/>
            <a:ext cx="12191999"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5200" cap="small" dirty="0" smtClean="0">
                <a:solidFill>
                  <a:schemeClr val="bg1"/>
                </a:solidFill>
                <a:latin typeface="Book Antiqua" panose="02040602050305030304" pitchFamily="18" charset="0"/>
              </a:rPr>
              <a:t>Great Colleges To Work For Survey</a:t>
            </a:r>
            <a:endParaRPr lang="en-US" sz="5200" cap="small" dirty="0">
              <a:solidFill>
                <a:schemeClr val="bg1"/>
              </a:solidFill>
              <a:latin typeface="Book Antiqua" panose="02040602050305030304" pitchFamily="18" charset="0"/>
            </a:endParaRPr>
          </a:p>
        </p:txBody>
      </p:sp>
      <p:sp>
        <p:nvSpPr>
          <p:cNvPr id="9" name="TextBox 8"/>
          <p:cNvSpPr txBox="1"/>
          <p:nvPr/>
        </p:nvSpPr>
        <p:spPr>
          <a:xfrm>
            <a:off x="-1" y="3197838"/>
            <a:ext cx="12191999" cy="5078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700" cap="small" dirty="0" smtClean="0">
                <a:solidFill>
                  <a:srgbClr val="FFC000"/>
                </a:solidFill>
                <a:latin typeface="Book Antiqua" panose="02040602050305030304" pitchFamily="18" charset="0"/>
              </a:rPr>
              <a:t>University </a:t>
            </a:r>
            <a:r>
              <a:rPr lang="en-US" sz="2700" cap="small" dirty="0">
                <a:solidFill>
                  <a:srgbClr val="FFC000"/>
                </a:solidFill>
                <a:latin typeface="Book Antiqua" panose="02040602050305030304" pitchFamily="18" charset="0"/>
              </a:rPr>
              <a:t>of </a:t>
            </a:r>
            <a:r>
              <a:rPr lang="en-US" sz="2700" cap="small" dirty="0" smtClean="0">
                <a:solidFill>
                  <a:srgbClr val="FFC000"/>
                </a:solidFill>
                <a:latin typeface="Book Antiqua" panose="02040602050305030304" pitchFamily="18" charset="0"/>
              </a:rPr>
              <a:t>Wyoming</a:t>
            </a:r>
            <a:endParaRPr lang="en-US" sz="2700" cap="small" dirty="0">
              <a:solidFill>
                <a:srgbClr val="FFC000"/>
              </a:solidFill>
              <a:latin typeface="Book Antiqua" panose="02040602050305030304" pitchFamily="18" charset="0"/>
            </a:endParaRPr>
          </a:p>
        </p:txBody>
      </p:sp>
      <p:sp>
        <p:nvSpPr>
          <p:cNvPr id="10" name="TextBox 9"/>
          <p:cNvSpPr txBox="1"/>
          <p:nvPr/>
        </p:nvSpPr>
        <p:spPr>
          <a:xfrm>
            <a:off x="1" y="4280627"/>
            <a:ext cx="12191999"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600" cap="small" dirty="0" smtClean="0">
                <a:solidFill>
                  <a:schemeClr val="bg1"/>
                </a:solidFill>
                <a:latin typeface="Book Antiqua" panose="02040602050305030304" pitchFamily="18" charset="0"/>
              </a:rPr>
              <a:t>Preliminary Results and Discussion of the Process</a:t>
            </a:r>
            <a:endParaRPr lang="en-US" sz="1600" cap="small" dirty="0">
              <a:solidFill>
                <a:schemeClr val="bg1"/>
              </a:solidFill>
              <a:latin typeface="Book Antiqua" panose="02040602050305030304" pitchFamily="18" charset="0"/>
            </a:endParaRPr>
          </a:p>
        </p:txBody>
      </p:sp>
      <p:cxnSp>
        <p:nvCxnSpPr>
          <p:cNvPr id="7" name="Straight Connector 6"/>
          <p:cNvCxnSpPr/>
          <p:nvPr/>
        </p:nvCxnSpPr>
        <p:spPr>
          <a:xfrm>
            <a:off x="3347049" y="4280627"/>
            <a:ext cx="5486400" cy="0"/>
          </a:xfrm>
          <a:prstGeom prst="line">
            <a:avLst/>
          </a:prstGeom>
          <a:ln w="9525">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27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92F24"/>
                </a:solidFill>
                <a:latin typeface="Arial" panose="020B0604020202020204" pitchFamily="34" charset="0"/>
                <a:cs typeface="Arial" panose="020B0604020202020204" pitchFamily="34" charset="0"/>
              </a:rPr>
              <a:t>Conclusions</a:t>
            </a:r>
            <a:endParaRPr lang="en-US" b="1" dirty="0">
              <a:solidFill>
                <a:srgbClr val="492F2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38687"/>
            <a:ext cx="10972800" cy="4693763"/>
          </a:xfrm>
        </p:spPr>
        <p:txBody>
          <a:bodyPr/>
          <a:lstStyle/>
          <a:p>
            <a:pPr marL="233362" indent="0">
              <a:buNone/>
            </a:pPr>
            <a:r>
              <a:rPr lang="en-US" sz="2400" b="1" dirty="0">
                <a:latin typeface="Arial" panose="020B0604020202020204" pitchFamily="34" charset="0"/>
                <a:cs typeface="Arial" panose="020B0604020202020204" pitchFamily="34" charset="0"/>
              </a:rPr>
              <a:t>While at one level disheartening</a:t>
            </a:r>
            <a:r>
              <a:rPr lang="en-US" sz="2400" b="1" dirty="0" smtClean="0">
                <a:latin typeface="Arial" panose="020B0604020202020204" pitchFamily="34" charset="0"/>
                <a:cs typeface="Arial" panose="020B0604020202020204" pitchFamily="34" charset="0"/>
              </a:rPr>
              <a:t>, feedback </a:t>
            </a:r>
            <a:r>
              <a:rPr lang="en-US" sz="2400" b="1" dirty="0">
                <a:latin typeface="Arial" panose="020B0604020202020204" pitchFamily="34" charset="0"/>
                <a:cs typeface="Arial" panose="020B0604020202020204" pitchFamily="34" charset="0"/>
              </a:rPr>
              <a:t>in specific categories </a:t>
            </a:r>
            <a:r>
              <a:rPr lang="en-US" sz="2400" b="1" dirty="0" smtClean="0">
                <a:latin typeface="Arial" panose="020B0604020202020204" pitchFamily="34" charset="0"/>
                <a:cs typeface="Arial" panose="020B0604020202020204" pitchFamily="34" charset="0"/>
              </a:rPr>
              <a:t>points </a:t>
            </a:r>
            <a:r>
              <a:rPr lang="en-US" sz="2400" b="1" dirty="0">
                <a:latin typeface="Arial" panose="020B0604020202020204" pitchFamily="34" charset="0"/>
                <a:cs typeface="Arial" panose="020B0604020202020204" pitchFamily="34" charset="0"/>
              </a:rPr>
              <a:t>us toward key areas of concern </a:t>
            </a:r>
            <a:r>
              <a:rPr lang="en-US" sz="2400" b="1" dirty="0" smtClean="0">
                <a:latin typeface="Arial" panose="020B0604020202020204" pitchFamily="34" charset="0"/>
                <a:cs typeface="Arial" panose="020B0604020202020204" pitchFamily="34" charset="0"/>
              </a:rPr>
              <a:t>and allows us to </a:t>
            </a:r>
            <a:r>
              <a:rPr lang="en-US" sz="2400" b="1" dirty="0">
                <a:latin typeface="Arial" panose="020B0604020202020204" pitchFamily="34" charset="0"/>
                <a:cs typeface="Arial" panose="020B0604020202020204" pitchFamily="34" charset="0"/>
              </a:rPr>
              <a:t>direct efforts toward improving morale and workplace satisfaction. </a:t>
            </a:r>
            <a:endParaRPr lang="en-US" sz="1800" dirty="0" smtClean="0">
              <a:latin typeface="Arial" panose="020B0604020202020204" pitchFamily="34" charset="0"/>
              <a:cs typeface="Arial" panose="020B0604020202020204" pitchFamily="34" charset="0"/>
            </a:endParaRPr>
          </a:p>
          <a:p>
            <a:pPr marL="457200" indent="0">
              <a:buNone/>
            </a:pPr>
            <a:endParaRPr lang="en-US" sz="1800" dirty="0">
              <a:latin typeface="Arial" panose="020B0604020202020204" pitchFamily="34" charset="0"/>
              <a:cs typeface="Arial" panose="020B0604020202020204" pitchFamily="34" charset="0"/>
            </a:endParaRPr>
          </a:p>
          <a:p>
            <a:pPr marL="233362" indent="0">
              <a:buNone/>
            </a:pPr>
            <a:r>
              <a:rPr lang="en-US" sz="2400" b="1" dirty="0">
                <a:latin typeface="Arial" panose="020B0604020202020204" pitchFamily="34" charset="0"/>
                <a:cs typeface="Arial" panose="020B0604020202020204" pitchFamily="34" charset="0"/>
              </a:rPr>
              <a:t>We </a:t>
            </a:r>
            <a:r>
              <a:rPr lang="en-US" sz="2400" b="1" dirty="0" smtClean="0">
                <a:latin typeface="Arial" panose="020B0604020202020204" pitchFamily="34" charset="0"/>
                <a:cs typeface="Arial" panose="020B0604020202020204" pitchFamily="34" charset="0"/>
              </a:rPr>
              <a:t>have a lot of work to do.</a:t>
            </a:r>
            <a:endParaRPr lang="en-US" sz="2400" b="1" dirty="0">
              <a:latin typeface="Arial" panose="020B0604020202020204" pitchFamily="34" charset="0"/>
              <a:cs typeface="Arial" panose="020B0604020202020204" pitchFamily="34" charset="0"/>
            </a:endParaRPr>
          </a:p>
          <a:p>
            <a:pPr marL="742950" indent="-285750"/>
            <a:r>
              <a:rPr lang="en-US" sz="1800" dirty="0" smtClean="0">
                <a:latin typeface="Arial" panose="020B0604020202020204" pitchFamily="34" charset="0"/>
                <a:cs typeface="Arial" panose="020B0604020202020204" pitchFamily="34" charset="0"/>
              </a:rPr>
              <a:t>The quantitative findings show that we have a lot of areas to address. The qualitative data will provide additional depth for understanding the challenges. </a:t>
            </a:r>
          </a:p>
          <a:p>
            <a:pPr marL="742950" indent="-285750"/>
            <a:r>
              <a:rPr lang="en-US" sz="1800" dirty="0" smtClean="0">
                <a:latin typeface="Arial" panose="020B0604020202020204" pitchFamily="34" charset="0"/>
                <a:cs typeface="Arial" panose="020B0604020202020204" pitchFamily="34" charset="0"/>
              </a:rPr>
              <a:t>A Comprehensive Report, including suggested steps to address the challenges raised, is forthcoming and will be followed by a campus town hall discussion.</a:t>
            </a:r>
          </a:p>
          <a:p>
            <a:pPr marL="742950" indent="-285750"/>
            <a:r>
              <a:rPr lang="en-US" sz="1800" dirty="0" smtClean="0">
                <a:latin typeface="Arial" panose="020B0604020202020204" pitchFamily="34" charset="0"/>
                <a:cs typeface="Arial" panose="020B0604020202020204" pitchFamily="34" charset="0"/>
              </a:rPr>
              <a:t>The reports—along with dialogue with campus stakeholders through town halls and engagement with groups like the Faculty and Staff Senates—will inform an action plan and collaborative efforts to improve workplace satisfaction and morale.</a:t>
            </a:r>
          </a:p>
          <a:p>
            <a:pPr marL="742950" indent="-285750"/>
            <a:r>
              <a:rPr lang="en-US" sz="1800" dirty="0" smtClean="0">
                <a:latin typeface="Arial" panose="020B0604020202020204" pitchFamily="34" charset="0"/>
                <a:cs typeface="Arial" panose="020B0604020202020204" pitchFamily="34" charset="0"/>
              </a:rPr>
              <a:t>Administration, faculty, and staff will </a:t>
            </a:r>
            <a:r>
              <a:rPr lang="en-US" sz="1800" dirty="0">
                <a:latin typeface="Arial" panose="020B0604020202020204" pitchFamily="34" charset="0"/>
                <a:cs typeface="Arial" panose="020B0604020202020204" pitchFamily="34" charset="0"/>
              </a:rPr>
              <a:t>all have a role </a:t>
            </a:r>
            <a:r>
              <a:rPr lang="en-US" sz="1800" dirty="0" smtClean="0">
                <a:latin typeface="Arial" panose="020B0604020202020204" pitchFamily="34" charset="0"/>
                <a:cs typeface="Arial" panose="020B0604020202020204" pitchFamily="34" charset="0"/>
              </a:rPr>
              <a:t>to play </a:t>
            </a:r>
            <a:r>
              <a:rPr lang="en-US" sz="1800" dirty="0">
                <a:latin typeface="Arial" panose="020B0604020202020204" pitchFamily="34" charset="0"/>
                <a:cs typeface="Arial" panose="020B0604020202020204" pitchFamily="34" charset="0"/>
              </a:rPr>
              <a:t>in addressing these </a:t>
            </a:r>
            <a:r>
              <a:rPr lang="en-US" sz="1800" dirty="0" smtClean="0">
                <a:latin typeface="Arial" panose="020B0604020202020204" pitchFamily="34" charset="0"/>
                <a:cs typeface="Arial" panose="020B0604020202020204" pitchFamily="34" charset="0"/>
              </a:rPr>
              <a:t>results.</a:t>
            </a:r>
          </a:p>
          <a:p>
            <a:pPr marL="233362" indent="0">
              <a:buNone/>
            </a:pPr>
            <a:endParaRPr lang="en-US" sz="800" dirty="0">
              <a:latin typeface="Arial" panose="020B0604020202020204" pitchFamily="34" charset="0"/>
              <a:cs typeface="Arial" panose="020B0604020202020204" pitchFamily="34" charset="0"/>
            </a:endParaRPr>
          </a:p>
          <a:p>
            <a:pPr marL="233362" indent="0">
              <a:buNone/>
            </a:pP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536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92F24"/>
                </a:solidFill>
                <a:latin typeface="Arial" panose="020B0604020202020204" pitchFamily="34" charset="0"/>
                <a:cs typeface="Arial" panose="020B0604020202020204" pitchFamily="34" charset="0"/>
              </a:rPr>
              <a:t>About the Task Force</a:t>
            </a:r>
            <a:endParaRPr lang="en-US" b="1" dirty="0">
              <a:solidFill>
                <a:srgbClr val="492F2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38687"/>
            <a:ext cx="10972800" cy="4693763"/>
          </a:xfrm>
        </p:spPr>
        <p:txBody>
          <a:bodyPr/>
          <a:lstStyle/>
          <a:p>
            <a:pPr marL="233362" indent="0">
              <a:buNone/>
            </a:pPr>
            <a:r>
              <a:rPr lang="en-US" sz="2400" b="1" dirty="0" smtClean="0">
                <a:latin typeface="Arial" panose="020B0604020202020204" pitchFamily="34" charset="0"/>
                <a:cs typeface="Arial" panose="020B0604020202020204" pitchFamily="34" charset="0"/>
              </a:rPr>
              <a:t>The task force tasked with organizing the university’s participation in the survey, interpreting the results, and producing a report and action plan includes representatives from the faculty, staff, and administration.</a:t>
            </a:r>
          </a:p>
          <a:p>
            <a:pPr marL="233362" indent="0">
              <a:buNone/>
            </a:pPr>
            <a:endParaRPr lang="en-US" sz="1800" dirty="0" smtClean="0">
              <a:latin typeface="Arial" panose="020B0604020202020204" pitchFamily="34" charset="0"/>
              <a:cs typeface="Arial" panose="020B0604020202020204" pitchFamily="34" charset="0"/>
            </a:endParaRPr>
          </a:p>
          <a:p>
            <a:pPr marL="457200" indent="0">
              <a:buNone/>
            </a:pPr>
            <a:r>
              <a:rPr lang="en-US" sz="1800" b="1" dirty="0">
                <a:latin typeface="Arial" panose="020B0604020202020204" pitchFamily="34" charset="0"/>
                <a:cs typeface="Arial" panose="020B0604020202020204" pitchFamily="34" charset="0"/>
              </a:rPr>
              <a:t>Jeanne </a:t>
            </a:r>
            <a:r>
              <a:rPr lang="en-US" sz="1800" b="1" dirty="0" err="1">
                <a:latin typeface="Arial" panose="020B0604020202020204" pitchFamily="34" charset="0"/>
                <a:cs typeface="Arial" panose="020B0604020202020204" pitchFamily="34" charset="0"/>
              </a:rPr>
              <a:t>Durr</a:t>
            </a:r>
            <a:r>
              <a:rPr lang="en-US" sz="1800" dirty="0">
                <a:latin typeface="Arial" panose="020B0604020202020204" pitchFamily="34" charset="0"/>
                <a:cs typeface="Arial" panose="020B0604020202020204" pitchFamily="34" charset="0"/>
              </a:rPr>
              <a:t>, Associate Vice President for Human Resources</a:t>
            </a:r>
          </a:p>
          <a:p>
            <a:pPr marL="457200" indent="0">
              <a:buNone/>
            </a:pPr>
            <a:r>
              <a:rPr lang="en-US" sz="1800" b="1" dirty="0" smtClean="0">
                <a:latin typeface="Arial" panose="020B0604020202020204" pitchFamily="34" charset="0"/>
                <a:cs typeface="Arial" panose="020B0604020202020204" pitchFamily="34" charset="0"/>
              </a:rPr>
              <a:t>Dan Maxey</a:t>
            </a:r>
            <a:r>
              <a:rPr lang="en-US" sz="1800" dirty="0" smtClean="0">
                <a:latin typeface="Arial" panose="020B0604020202020204" pitchFamily="34" charset="0"/>
                <a:cs typeface="Arial" panose="020B0604020202020204" pitchFamily="34" charset="0"/>
              </a:rPr>
              <a:t>, Chief of Staff, Office of the President</a:t>
            </a:r>
          </a:p>
          <a:p>
            <a:pPr marL="457200" indent="0">
              <a:buNone/>
            </a:pPr>
            <a:r>
              <a:rPr lang="en-US" sz="1800" b="1" dirty="0" smtClean="0">
                <a:latin typeface="Arial" panose="020B0604020202020204" pitchFamily="34" charset="0"/>
                <a:cs typeface="Arial" panose="020B0604020202020204" pitchFamily="34" charset="0"/>
              </a:rPr>
              <a:t>Michael Barker</a:t>
            </a:r>
            <a:r>
              <a:rPr lang="en-US" sz="1800" dirty="0" smtClean="0">
                <a:latin typeface="Arial" panose="020B0604020202020204" pitchFamily="34" charset="0"/>
                <a:cs typeface="Arial" panose="020B0604020202020204" pitchFamily="34" charset="0"/>
              </a:rPr>
              <a:t>, Professor of Civil and Architectural Engineering </a:t>
            </a:r>
            <a:r>
              <a:rPr lang="en-US" sz="1800" i="1" dirty="0">
                <a:latin typeface="Arial" panose="020B0604020202020204" pitchFamily="34" charset="0"/>
                <a:cs typeface="Arial" panose="020B0604020202020204" pitchFamily="34" charset="0"/>
              </a:rPr>
              <a:t>(Faculty Senate appointment</a:t>
            </a:r>
            <a:r>
              <a:rPr lang="en-US" sz="1800" i="1" dirty="0" smtClean="0">
                <a:latin typeface="Arial" panose="020B0604020202020204" pitchFamily="34" charset="0"/>
                <a:cs typeface="Arial" panose="020B0604020202020204" pitchFamily="34" charset="0"/>
              </a:rPr>
              <a:t>)</a:t>
            </a:r>
          </a:p>
          <a:p>
            <a:pPr marL="457200" indent="0">
              <a:buNone/>
            </a:pPr>
            <a:r>
              <a:rPr lang="en-US" sz="1800" b="1" dirty="0" smtClean="0">
                <a:latin typeface="Arial" panose="020B0604020202020204" pitchFamily="34" charset="0"/>
                <a:cs typeface="Arial" panose="020B0604020202020204" pitchFamily="34" charset="0"/>
              </a:rPr>
              <a:t>Clifford Marks</a:t>
            </a:r>
            <a:r>
              <a:rPr lang="en-US" sz="1800" dirty="0" smtClean="0">
                <a:latin typeface="Arial" panose="020B0604020202020204" pitchFamily="34" charset="0"/>
                <a:cs typeface="Arial" panose="020B0604020202020204" pitchFamily="34" charset="0"/>
              </a:rPr>
              <a:t>, Associate Professor of English </a:t>
            </a:r>
            <a:r>
              <a:rPr lang="en-US" sz="1800" i="1" dirty="0" smtClean="0">
                <a:latin typeface="Arial" panose="020B0604020202020204" pitchFamily="34" charset="0"/>
                <a:cs typeface="Arial" panose="020B0604020202020204" pitchFamily="34" charset="0"/>
              </a:rPr>
              <a:t>(Faculty Senate appointment)</a:t>
            </a:r>
          </a:p>
          <a:p>
            <a:pPr marL="457200" indent="0">
              <a:buNone/>
            </a:pPr>
            <a:r>
              <a:rPr lang="en-US" sz="1800" b="1" dirty="0" smtClean="0">
                <a:latin typeface="Arial" panose="020B0604020202020204" pitchFamily="34" charset="0"/>
                <a:cs typeface="Arial" panose="020B0604020202020204" pitchFamily="34" charset="0"/>
              </a:rPr>
              <a:t>Chris Maki</a:t>
            </a:r>
            <a:r>
              <a:rPr lang="en-US" sz="1800" dirty="0" smtClean="0">
                <a:latin typeface="Arial" panose="020B0604020202020204" pitchFamily="34" charset="0"/>
                <a:cs typeface="Arial" panose="020B0604020202020204" pitchFamily="34" charset="0"/>
              </a:rPr>
              <a:t>, Manager of Space Allocation, Real Estate Operations </a:t>
            </a:r>
            <a:r>
              <a:rPr lang="en-US" sz="1800" i="1" dirty="0" smtClean="0">
                <a:latin typeface="Arial" panose="020B0604020202020204" pitchFamily="34" charset="0"/>
                <a:cs typeface="Arial" panose="020B0604020202020204" pitchFamily="34" charset="0"/>
              </a:rPr>
              <a:t>(Staff </a:t>
            </a:r>
            <a:r>
              <a:rPr lang="en-US" sz="1800" i="1" dirty="0">
                <a:latin typeface="Arial" panose="020B0604020202020204" pitchFamily="34" charset="0"/>
                <a:cs typeface="Arial" panose="020B0604020202020204" pitchFamily="34" charset="0"/>
              </a:rPr>
              <a:t>Senate appointment)</a:t>
            </a:r>
          </a:p>
          <a:p>
            <a:pPr marL="457200" indent="0">
              <a:buNone/>
            </a:pPr>
            <a:r>
              <a:rPr lang="en-US" sz="1800" b="1" dirty="0" smtClean="0">
                <a:latin typeface="Arial" panose="020B0604020202020204" pitchFamily="34" charset="0"/>
                <a:cs typeface="Arial" panose="020B0604020202020204" pitchFamily="34" charset="0"/>
              </a:rPr>
              <a:t>Carl Mehta</a:t>
            </a:r>
            <a:r>
              <a:rPr lang="en-US" sz="1800" dirty="0" smtClean="0">
                <a:latin typeface="Arial" panose="020B0604020202020204" pitchFamily="34" charset="0"/>
                <a:cs typeface="Arial" panose="020B0604020202020204" pitchFamily="34" charset="0"/>
              </a:rPr>
              <a:t>, Manager of Residence Life and Dining Services Contracts </a:t>
            </a:r>
            <a:r>
              <a:rPr lang="en-US" sz="1800" i="1" dirty="0" smtClean="0">
                <a:latin typeface="Arial" panose="020B0604020202020204" pitchFamily="34" charset="0"/>
                <a:cs typeface="Arial" panose="020B0604020202020204" pitchFamily="34" charset="0"/>
              </a:rPr>
              <a:t>(Staff </a:t>
            </a:r>
            <a:r>
              <a:rPr lang="en-US" sz="1800" i="1" dirty="0">
                <a:latin typeface="Arial" panose="020B0604020202020204" pitchFamily="34" charset="0"/>
                <a:cs typeface="Arial" panose="020B0604020202020204" pitchFamily="34" charset="0"/>
              </a:rPr>
              <a:t>Senate appointment</a:t>
            </a:r>
            <a:r>
              <a:rPr lang="en-US" sz="1800" i="1" dirty="0" smtClean="0">
                <a:latin typeface="Arial" panose="020B0604020202020204" pitchFamily="34" charset="0"/>
                <a:cs typeface="Arial" panose="020B0604020202020204" pitchFamily="34" charset="0"/>
              </a:rPr>
              <a:t>)</a:t>
            </a:r>
          </a:p>
          <a:p>
            <a:pPr marL="457200" indent="0">
              <a:buNone/>
            </a:pPr>
            <a:r>
              <a:rPr lang="en-US" sz="1800" b="1" dirty="0" smtClean="0">
                <a:latin typeface="Arial" panose="020B0604020202020204" pitchFamily="34" charset="0"/>
                <a:cs typeface="Arial" panose="020B0604020202020204" pitchFamily="34" charset="0"/>
              </a:rPr>
              <a:t>Emily Monago</a:t>
            </a:r>
            <a:r>
              <a:rPr lang="en-US" sz="1800" dirty="0" smtClean="0">
                <a:latin typeface="Arial" panose="020B0604020202020204" pitchFamily="34" charset="0"/>
                <a:cs typeface="Arial" panose="020B0604020202020204" pitchFamily="34" charset="0"/>
              </a:rPr>
              <a:t>, Chief Diversity Officer</a:t>
            </a:r>
          </a:p>
          <a:p>
            <a:pPr marL="457200" indent="0">
              <a:buNone/>
            </a:pPr>
            <a:r>
              <a:rPr lang="en-US" sz="1800" b="1" dirty="0" smtClean="0">
                <a:latin typeface="Arial" panose="020B0604020202020204" pitchFamily="34" charset="0"/>
                <a:cs typeface="Arial" panose="020B0604020202020204" pitchFamily="34" charset="0"/>
              </a:rPr>
              <a:t>Tami Benham-Deal</a:t>
            </a:r>
            <a:r>
              <a:rPr lang="en-US" sz="1800" dirty="0" smtClean="0">
                <a:latin typeface="Arial" panose="020B0604020202020204" pitchFamily="34" charset="0"/>
                <a:cs typeface="Arial" panose="020B0604020202020204" pitchFamily="34" charset="0"/>
              </a:rPr>
              <a:t>, Vice Provost</a:t>
            </a:r>
          </a:p>
          <a:p>
            <a:pPr marL="233362" indent="0">
              <a:buNone/>
            </a:pP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858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92F24"/>
                </a:solidFill>
                <a:latin typeface="Arial" panose="020B0604020202020204" pitchFamily="34" charset="0"/>
                <a:cs typeface="Arial" panose="020B0604020202020204" pitchFamily="34" charset="0"/>
              </a:rPr>
              <a:t>About the Survey</a:t>
            </a:r>
            <a:endParaRPr lang="en-US" b="1" dirty="0">
              <a:solidFill>
                <a:srgbClr val="492F2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38687"/>
            <a:ext cx="10972800" cy="4693763"/>
          </a:xfrm>
        </p:spPr>
        <p:txBody>
          <a:bodyPr/>
          <a:lstStyle/>
          <a:p>
            <a:pPr marL="457200" indent="-223838">
              <a:spcAft>
                <a:spcPts val="1800"/>
              </a:spcAft>
            </a:pPr>
            <a:r>
              <a:rPr lang="en-US" sz="1800" b="1" dirty="0">
                <a:latin typeface="Arial" panose="020B0604020202020204" pitchFamily="34" charset="0"/>
                <a:ea typeface="Book Antiqua" charset="0"/>
                <a:cs typeface="Arial" panose="020B0604020202020204" pitchFamily="34" charset="0"/>
              </a:rPr>
              <a:t>The </a:t>
            </a:r>
            <a:r>
              <a:rPr lang="en-US" sz="1800" b="1" dirty="0" smtClean="0">
                <a:latin typeface="Arial" panose="020B0604020202020204" pitchFamily="34" charset="0"/>
                <a:ea typeface="Book Antiqua" charset="0"/>
                <a:cs typeface="Arial" panose="020B0604020202020204" pitchFamily="34" charset="0"/>
              </a:rPr>
              <a:t>Chronicle Great </a:t>
            </a:r>
            <a:r>
              <a:rPr lang="en-US" sz="1800" b="1" dirty="0">
                <a:latin typeface="Arial" panose="020B0604020202020204" pitchFamily="34" charset="0"/>
                <a:ea typeface="Book Antiqua" charset="0"/>
                <a:cs typeface="Arial" panose="020B0604020202020204" pitchFamily="34" charset="0"/>
              </a:rPr>
              <a:t>Colleges to Work For </a:t>
            </a:r>
            <a:r>
              <a:rPr lang="en-US" sz="1800" dirty="0">
                <a:latin typeface="Arial" panose="020B0604020202020204" pitchFamily="34" charset="0"/>
                <a:ea typeface="Book Antiqua" charset="0"/>
                <a:cs typeface="Arial" panose="020B0604020202020204" pitchFamily="34" charset="0"/>
              </a:rPr>
              <a:t>program is an independently-administered, </a:t>
            </a:r>
            <a:r>
              <a:rPr lang="en-US" sz="1800" dirty="0" smtClean="0">
                <a:latin typeface="Arial" panose="020B0604020202020204" pitchFamily="34" charset="0"/>
                <a:ea typeface="Book Antiqua" charset="0"/>
                <a:cs typeface="Arial" panose="020B0604020202020204" pitchFamily="34" charset="0"/>
              </a:rPr>
              <a:t>national survey </a:t>
            </a:r>
            <a:r>
              <a:rPr lang="en-US" sz="1800" dirty="0">
                <a:latin typeface="Arial" panose="020B0604020202020204" pitchFamily="34" charset="0"/>
                <a:ea typeface="Book Antiqua" charset="0"/>
                <a:cs typeface="Arial" panose="020B0604020202020204" pitchFamily="34" charset="0"/>
              </a:rPr>
              <a:t>that provides institutions with insights on the quality of the </a:t>
            </a:r>
            <a:r>
              <a:rPr lang="en-US" sz="1800" dirty="0" smtClean="0">
                <a:latin typeface="Arial" panose="020B0604020202020204" pitchFamily="34" charset="0"/>
                <a:ea typeface="Book Antiqua" charset="0"/>
                <a:cs typeface="Arial" panose="020B0604020202020204" pitchFamily="34" charset="0"/>
              </a:rPr>
              <a:t>workplace experience </a:t>
            </a:r>
            <a:r>
              <a:rPr lang="en-US" sz="1800" dirty="0">
                <a:latin typeface="Arial" panose="020B0604020202020204" pitchFamily="34" charset="0"/>
                <a:ea typeface="Book Antiqua" charset="0"/>
                <a:cs typeface="Arial" panose="020B0604020202020204" pitchFamily="34" charset="0"/>
              </a:rPr>
              <a:t>and the competitiveness of their policies and </a:t>
            </a:r>
            <a:r>
              <a:rPr lang="en-US" sz="1800" dirty="0" smtClean="0">
                <a:latin typeface="Arial" panose="020B0604020202020204" pitchFamily="34" charset="0"/>
                <a:ea typeface="Book Antiqua" charset="0"/>
                <a:cs typeface="Arial" panose="020B0604020202020204" pitchFamily="34" charset="0"/>
              </a:rPr>
              <a:t>benefits</a:t>
            </a:r>
            <a:endParaRPr lang="en-US" sz="1800" dirty="0">
              <a:latin typeface="Arial" panose="020B0604020202020204" pitchFamily="34" charset="0"/>
              <a:ea typeface="Book Antiqua" charset="0"/>
              <a:cs typeface="Arial" panose="020B0604020202020204" pitchFamily="34" charset="0"/>
            </a:endParaRPr>
          </a:p>
          <a:p>
            <a:pPr marL="457200" indent="-223838">
              <a:spcAft>
                <a:spcPts val="1800"/>
              </a:spcAft>
            </a:pPr>
            <a:r>
              <a:rPr lang="en-US" sz="1800" dirty="0" smtClean="0">
                <a:latin typeface="Arial" panose="020B0604020202020204" pitchFamily="34" charset="0"/>
                <a:ea typeface="Book Antiqua" charset="0"/>
                <a:cs typeface="Arial" panose="020B0604020202020204" pitchFamily="34" charset="0"/>
              </a:rPr>
              <a:t>UW contracted to oversample in order to extend the opportunity to participate to </a:t>
            </a:r>
            <a:r>
              <a:rPr lang="en-US" sz="1800" b="1" dirty="0" smtClean="0">
                <a:latin typeface="Arial" panose="020B0604020202020204" pitchFamily="34" charset="0"/>
                <a:ea typeface="Book Antiqua" charset="0"/>
                <a:cs typeface="Arial" panose="020B0604020202020204" pitchFamily="34" charset="0"/>
              </a:rPr>
              <a:t>all full-time, benefits-eligible faculty and staff</a:t>
            </a:r>
          </a:p>
          <a:p>
            <a:pPr marL="457200" indent="-223838">
              <a:spcAft>
                <a:spcPts val="1800"/>
              </a:spcAft>
            </a:pPr>
            <a:r>
              <a:rPr lang="en-US" sz="1800" dirty="0" smtClean="0">
                <a:latin typeface="Arial" panose="020B0604020202020204" pitchFamily="34" charset="0"/>
                <a:cs typeface="Arial" panose="020B0604020202020204" pitchFamily="34" charset="0"/>
              </a:rPr>
              <a:t>Survey administered between </a:t>
            </a:r>
            <a:r>
              <a:rPr lang="en-US" sz="1800" b="1" dirty="0" smtClean="0">
                <a:latin typeface="Arial" panose="020B0604020202020204" pitchFamily="34" charset="0"/>
                <a:cs typeface="Arial" panose="020B0604020202020204" pitchFamily="34" charset="0"/>
              </a:rPr>
              <a:t>March 12 and April 6, 2018</a:t>
            </a:r>
          </a:p>
          <a:p>
            <a:pPr marL="457200" indent="-223838">
              <a:spcAft>
                <a:spcPts val="1800"/>
              </a:spcAft>
            </a:pPr>
            <a:r>
              <a:rPr lang="en-US" sz="1800" b="1" dirty="0" smtClean="0">
                <a:latin typeface="Arial" panose="020B0604020202020204" pitchFamily="34" charset="0"/>
                <a:cs typeface="Arial" panose="020B0604020202020204" pitchFamily="34" charset="0"/>
              </a:rPr>
              <a:t>UW achieved a 57%</a:t>
            </a:r>
            <a:r>
              <a:rPr lang="en-US" sz="1800" dirty="0" smtClean="0">
                <a:latin typeface="Arial" panose="020B0604020202020204" pitchFamily="34" charset="0"/>
                <a:cs typeface="Arial" panose="020B0604020202020204" pitchFamily="34" charset="0"/>
              </a:rPr>
              <a:t> participation rate in the 2018 survey</a:t>
            </a:r>
            <a:endParaRPr lang="en-US"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644581" y="4317476"/>
            <a:ext cx="2333450" cy="2032360"/>
          </a:xfrm>
          <a:prstGeom prst="rect">
            <a:avLst/>
          </a:prstGeom>
        </p:spPr>
      </p:pic>
    </p:spTree>
    <p:extLst>
      <p:ext uri="{BB962C8B-B14F-4D97-AF65-F5344CB8AC3E}">
        <p14:creationId xmlns:p14="http://schemas.microsoft.com/office/powerpoint/2010/main" val="2707307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92F24"/>
                </a:solidFill>
                <a:latin typeface="Arial" panose="020B0604020202020204" pitchFamily="34" charset="0"/>
                <a:cs typeface="Arial" panose="020B0604020202020204" pitchFamily="34" charset="0"/>
              </a:rPr>
              <a:t>Preliminary Report</a:t>
            </a:r>
            <a:endParaRPr lang="en-US" b="1" dirty="0">
              <a:solidFill>
                <a:srgbClr val="492F2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38687"/>
            <a:ext cx="10972800" cy="4693763"/>
          </a:xfrm>
        </p:spPr>
        <p:txBody>
          <a:bodyPr/>
          <a:lstStyle/>
          <a:p>
            <a:pPr marL="233362" indent="0">
              <a:buNone/>
            </a:pPr>
            <a:r>
              <a:rPr lang="en-US" sz="2400" b="1" dirty="0" smtClean="0">
                <a:latin typeface="Arial" panose="020B0604020202020204" pitchFamily="34" charset="0"/>
                <a:cs typeface="Arial" panose="020B0604020202020204" pitchFamily="34" charset="0"/>
              </a:rPr>
              <a:t>Reflects Responses to 60 Belief Statements in 15 Categories:</a:t>
            </a:r>
          </a:p>
          <a:p>
            <a:pPr marL="1027113" indent="-285750" fontAlgn="t"/>
            <a:r>
              <a:rPr lang="en-US" sz="1800" dirty="0">
                <a:latin typeface="Arial" panose="020B0604020202020204" pitchFamily="34" charset="0"/>
                <a:cs typeface="Arial" panose="020B0604020202020204" pitchFamily="34" charset="0"/>
              </a:rPr>
              <a:t>Job Satisfaction/Support</a:t>
            </a:r>
          </a:p>
          <a:p>
            <a:pPr marL="1027113" indent="-285750" fontAlgn="t"/>
            <a:r>
              <a:rPr lang="en-US" sz="1800" dirty="0">
                <a:latin typeface="Arial" panose="020B0604020202020204" pitchFamily="34" charset="0"/>
                <a:cs typeface="Arial" panose="020B0604020202020204" pitchFamily="34" charset="0"/>
              </a:rPr>
              <a:t>Teaching Environment</a:t>
            </a:r>
          </a:p>
          <a:p>
            <a:pPr marL="1027113" indent="-285750" fontAlgn="t"/>
            <a:r>
              <a:rPr lang="en-US" sz="1800" dirty="0">
                <a:latin typeface="Arial" panose="020B0604020202020204" pitchFamily="34" charset="0"/>
                <a:cs typeface="Arial" panose="020B0604020202020204" pitchFamily="34" charset="0"/>
              </a:rPr>
              <a:t>Professional Development</a:t>
            </a:r>
          </a:p>
          <a:p>
            <a:pPr marL="1027113" indent="-285750" fontAlgn="t"/>
            <a:r>
              <a:rPr lang="en-US" sz="1800" dirty="0">
                <a:latin typeface="Arial" panose="020B0604020202020204" pitchFamily="34" charset="0"/>
                <a:cs typeface="Arial" panose="020B0604020202020204" pitchFamily="34" charset="0"/>
              </a:rPr>
              <a:t>Compensation, Benefits &amp; Work/Life Balance</a:t>
            </a:r>
          </a:p>
          <a:p>
            <a:pPr marL="1027113" indent="-285750" fontAlgn="t"/>
            <a:r>
              <a:rPr lang="en-US" sz="1800" dirty="0">
                <a:latin typeface="Arial" panose="020B0604020202020204" pitchFamily="34" charset="0"/>
                <a:cs typeface="Arial" panose="020B0604020202020204" pitchFamily="34" charset="0"/>
              </a:rPr>
              <a:t>Facilities</a:t>
            </a:r>
          </a:p>
          <a:p>
            <a:pPr marL="1027113" indent="-285750" fontAlgn="t"/>
            <a:r>
              <a:rPr lang="en-US" sz="1800" dirty="0">
                <a:latin typeface="Arial" panose="020B0604020202020204" pitchFamily="34" charset="0"/>
                <a:cs typeface="Arial" panose="020B0604020202020204" pitchFamily="34" charset="0"/>
              </a:rPr>
              <a:t>Policies, Resources and Efficiency</a:t>
            </a:r>
          </a:p>
          <a:p>
            <a:pPr marL="1027113" indent="-285750" fontAlgn="t"/>
            <a:r>
              <a:rPr lang="en-US" sz="1800" dirty="0">
                <a:latin typeface="Arial" panose="020B0604020202020204" pitchFamily="34" charset="0"/>
                <a:cs typeface="Arial" panose="020B0604020202020204" pitchFamily="34" charset="0"/>
              </a:rPr>
              <a:t>Shared Governance</a:t>
            </a:r>
          </a:p>
          <a:p>
            <a:pPr marL="1027113" indent="-285750" fontAlgn="t"/>
            <a:r>
              <a:rPr lang="en-US" sz="1800" dirty="0">
                <a:latin typeface="Arial" panose="020B0604020202020204" pitchFamily="34" charset="0"/>
                <a:cs typeface="Arial" panose="020B0604020202020204" pitchFamily="34" charset="0"/>
              </a:rPr>
              <a:t>Pride</a:t>
            </a:r>
          </a:p>
          <a:p>
            <a:pPr marL="233362" indent="0">
              <a:buNone/>
            </a:pPr>
            <a:endParaRPr lang="en-US" sz="2400" b="1" dirty="0">
              <a:latin typeface="Arial" panose="020B0604020202020204" pitchFamily="34" charset="0"/>
              <a:cs typeface="Arial" panose="020B0604020202020204" pitchFamily="34" charset="0"/>
            </a:endParaRPr>
          </a:p>
          <a:p>
            <a:pPr marL="233362" indent="0">
              <a:buNone/>
            </a:pPr>
            <a:r>
              <a:rPr lang="en-US" sz="2400" b="1" dirty="0" smtClean="0">
                <a:latin typeface="Arial" panose="020B0604020202020204" pitchFamily="34" charset="0"/>
                <a:cs typeface="Arial" panose="020B0604020202020204" pitchFamily="34" charset="0"/>
              </a:rPr>
              <a:t>The task force is concluding work on a Comprehensive Report, which will include an analysis of additional </a:t>
            </a:r>
            <a:r>
              <a:rPr lang="en-US" sz="2400" b="1" dirty="0">
                <a:latin typeface="Arial" panose="020B0604020202020204" pitchFamily="34" charset="0"/>
                <a:cs typeface="Arial" panose="020B0604020202020204" pitchFamily="34" charset="0"/>
              </a:rPr>
              <a:t>o</a:t>
            </a:r>
            <a:r>
              <a:rPr lang="en-US" sz="2400" b="1" dirty="0" smtClean="0">
                <a:latin typeface="Arial" panose="020B0604020202020204" pitchFamily="34" charset="0"/>
                <a:cs typeface="Arial" panose="020B0604020202020204" pitchFamily="34" charset="0"/>
              </a:rPr>
              <a:t>pen-ended response data</a:t>
            </a:r>
          </a:p>
          <a:p>
            <a:pPr marL="233362" indent="0">
              <a:buNone/>
            </a:pPr>
            <a:endParaRPr lang="en-US" sz="800" dirty="0">
              <a:latin typeface="Arial" panose="020B0604020202020204" pitchFamily="34" charset="0"/>
              <a:cs typeface="Arial" panose="020B0604020202020204" pitchFamily="34" charset="0"/>
            </a:endParaRPr>
          </a:p>
          <a:p>
            <a:pPr marL="233362" indent="0">
              <a:buNone/>
            </a:pPr>
            <a:endParaRPr lang="en-US" sz="1800" i="1" dirty="0">
              <a:latin typeface="Arial" panose="020B0604020202020204" pitchFamily="34" charset="0"/>
              <a:cs typeface="Arial" panose="020B0604020202020204" pitchFamily="34" charset="0"/>
            </a:endParaRPr>
          </a:p>
        </p:txBody>
      </p:sp>
      <p:sp>
        <p:nvSpPr>
          <p:cNvPr id="6" name="Rectangle 5"/>
          <p:cNvSpPr/>
          <p:nvPr/>
        </p:nvSpPr>
        <p:spPr>
          <a:xfrm>
            <a:off x="5903328" y="1559214"/>
            <a:ext cx="6096000" cy="2031325"/>
          </a:xfrm>
          <a:prstGeom prst="rect">
            <a:avLst/>
          </a:prstGeom>
        </p:spPr>
        <p:txBody>
          <a:bodyPr>
            <a:spAutoFit/>
          </a:bodyPr>
          <a:lstStyle/>
          <a:p>
            <a:pPr marL="1027113" indent="-285750" fontAlgn="t">
              <a:buFont typeface="Arial" panose="020B0604020202020204" pitchFamily="34" charset="0"/>
              <a:buChar char="•"/>
              <a:tabLst>
                <a:tab pos="396875" algn="l"/>
              </a:tabLst>
            </a:pPr>
            <a:r>
              <a:rPr lang="en-US" dirty="0">
                <a:latin typeface="Arial" panose="020B0604020202020204" pitchFamily="34" charset="0"/>
                <a:cs typeface="Arial" panose="020B0604020202020204" pitchFamily="34" charset="0"/>
              </a:rPr>
              <a:t>Supervisors/Department Chairs</a:t>
            </a:r>
          </a:p>
          <a:p>
            <a:pPr marL="1027113"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Senior Leadership</a:t>
            </a:r>
          </a:p>
          <a:p>
            <a:pPr marL="1027113"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Faculty, Administration &amp; Staff Relations</a:t>
            </a:r>
          </a:p>
          <a:p>
            <a:pPr marL="1027113"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Communication</a:t>
            </a:r>
          </a:p>
          <a:p>
            <a:pPr marL="1027113"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Collaboration</a:t>
            </a:r>
          </a:p>
          <a:p>
            <a:pPr marL="1027113"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Fairness</a:t>
            </a:r>
          </a:p>
          <a:p>
            <a:pPr marL="1027113" indent="-285750" fontAlgn="t">
              <a:buFont typeface="Arial" panose="020B0604020202020204" pitchFamily="34" charset="0"/>
              <a:buChar char="•"/>
            </a:pPr>
            <a:r>
              <a:rPr lang="en-US" dirty="0">
                <a:latin typeface="Arial" panose="020B0604020202020204" pitchFamily="34" charset="0"/>
                <a:cs typeface="Arial" panose="020B0604020202020204" pitchFamily="34" charset="0"/>
              </a:rPr>
              <a:t>Respect &amp; </a:t>
            </a:r>
            <a:r>
              <a:rPr lang="en-US" dirty="0" smtClean="0">
                <a:latin typeface="Arial" panose="020B0604020202020204" pitchFamily="34" charset="0"/>
                <a:cs typeface="Arial" panose="020B0604020202020204" pitchFamily="34" charset="0"/>
              </a:rPr>
              <a:t>Appreciation0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545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92F24"/>
                </a:solidFill>
                <a:latin typeface="Arial" panose="020B0604020202020204" pitchFamily="34" charset="0"/>
                <a:cs typeface="Arial" panose="020B0604020202020204" pitchFamily="34" charset="0"/>
              </a:rPr>
              <a:t>About the Preliminary Report Data</a:t>
            </a:r>
            <a:endParaRPr lang="en-US" b="1" dirty="0">
              <a:solidFill>
                <a:srgbClr val="492F2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38687"/>
            <a:ext cx="10972800" cy="4693763"/>
          </a:xfrm>
        </p:spPr>
        <p:txBody>
          <a:bodyPr/>
          <a:lstStyle/>
          <a:p>
            <a:pPr marL="233362" indent="0">
              <a:buNone/>
            </a:pPr>
            <a:r>
              <a:rPr lang="en-US" sz="2400" b="1" dirty="0" smtClean="0">
                <a:latin typeface="Arial" panose="020B0604020202020204" pitchFamily="34" charset="0"/>
                <a:cs typeface="Arial" panose="020B0604020202020204" pitchFamily="34" charset="0"/>
              </a:rPr>
              <a:t>What the Numbers Mean</a:t>
            </a:r>
          </a:p>
          <a:p>
            <a:pPr marL="457200" indent="0">
              <a:buNone/>
            </a:pPr>
            <a:r>
              <a:rPr lang="en-US" sz="1800" dirty="0" smtClean="0">
                <a:latin typeface="Arial" panose="020B0604020202020204" pitchFamily="34" charset="0"/>
                <a:cs typeface="Arial" panose="020B0604020202020204" pitchFamily="34" charset="0"/>
              </a:rPr>
              <a:t>Figures reflected in the Preliminary Report represent the </a:t>
            </a:r>
            <a:r>
              <a:rPr lang="en-US" sz="1800" b="1" dirty="0" smtClean="0">
                <a:latin typeface="Arial" panose="020B0604020202020204" pitchFamily="34" charset="0"/>
                <a:cs typeface="Arial" panose="020B0604020202020204" pitchFamily="34" charset="0"/>
              </a:rPr>
              <a:t>aggregate percentage of employees who gave a positive response to a prompt</a:t>
            </a:r>
            <a:r>
              <a:rPr lang="en-US" sz="1800" dirty="0" smtClean="0">
                <a:latin typeface="Arial" panose="020B0604020202020204" pitchFamily="34" charset="0"/>
                <a:cs typeface="Arial" panose="020B0604020202020204" pitchFamily="34" charset="0"/>
              </a:rPr>
              <a:t>—agree or strongly agree.</a:t>
            </a:r>
          </a:p>
          <a:p>
            <a:pPr marL="233362" indent="0">
              <a:buNone/>
            </a:pPr>
            <a:endParaRPr lang="en-US" sz="800" dirty="0">
              <a:latin typeface="Arial" panose="020B0604020202020204" pitchFamily="34" charset="0"/>
              <a:cs typeface="Arial" panose="020B0604020202020204" pitchFamily="34" charset="0"/>
            </a:endParaRPr>
          </a:p>
          <a:p>
            <a:pPr marL="233362" indent="0">
              <a:buNone/>
            </a:pPr>
            <a:r>
              <a:rPr lang="en-US" sz="1800" i="1" dirty="0" smtClean="0">
                <a:solidFill>
                  <a:srgbClr val="0070C0"/>
                </a:solidFill>
                <a:latin typeface="Arial" panose="020B0604020202020204" pitchFamily="34" charset="0"/>
                <a:cs typeface="Arial" panose="020B0604020202020204" pitchFamily="34" charset="0"/>
              </a:rPr>
              <a:t>	So, a score of 60 would indicate that 60% of all respondents selected agree or strongly agree. The 	remaining respondents either selected neutral, disagree, or strongly disagree.</a:t>
            </a:r>
          </a:p>
          <a:p>
            <a:pPr marL="233362" indent="0">
              <a:buNone/>
            </a:pPr>
            <a:endParaRPr lang="en-US" sz="1800" i="1" dirty="0">
              <a:latin typeface="Arial" panose="020B0604020202020204" pitchFamily="34" charset="0"/>
              <a:cs typeface="Arial" panose="020B0604020202020204" pitchFamily="34" charset="0"/>
            </a:endParaRPr>
          </a:p>
          <a:p>
            <a:pPr marL="233362" indent="0">
              <a:buNone/>
            </a:pPr>
            <a:r>
              <a:rPr lang="en-US" sz="2400" b="1" dirty="0">
                <a:latin typeface="Arial" panose="020B0604020202020204" pitchFamily="34" charset="0"/>
                <a:cs typeface="Arial" panose="020B0604020202020204" pitchFamily="34" charset="0"/>
              </a:rPr>
              <a:t>Carnegie Research Comparison Group</a:t>
            </a:r>
          </a:p>
          <a:p>
            <a:pPr marL="233362" indent="0">
              <a:buNone/>
            </a:pPr>
            <a:r>
              <a:rPr lang="en-US" sz="1800" dirty="0">
                <a:latin typeface="Arial" panose="020B0604020202020204" pitchFamily="34" charset="0"/>
                <a:cs typeface="Arial" panose="020B0604020202020204" pitchFamily="34" charset="0"/>
              </a:rPr>
              <a:t>	Includes </a:t>
            </a:r>
            <a:r>
              <a:rPr lang="en-US" sz="1800" u="sng" dirty="0">
                <a:latin typeface="Arial" panose="020B0604020202020204" pitchFamily="34" charset="0"/>
                <a:cs typeface="Arial" panose="020B0604020202020204" pitchFamily="34" charset="0"/>
              </a:rPr>
              <a:t>38 other Carnegie Research institutions</a:t>
            </a:r>
            <a:r>
              <a:rPr lang="en-US" sz="1800" dirty="0">
                <a:latin typeface="Arial" panose="020B0604020202020204" pitchFamily="34" charset="0"/>
                <a:cs typeface="Arial" panose="020B0604020202020204" pitchFamily="34" charset="0"/>
              </a:rPr>
              <a:t>.</a:t>
            </a:r>
            <a:endParaRPr lang="en-US" sz="1800" i="1" dirty="0">
              <a:latin typeface="Arial" panose="020B0604020202020204" pitchFamily="34" charset="0"/>
              <a:cs typeface="Arial" panose="020B0604020202020204" pitchFamily="34" charset="0"/>
            </a:endParaRPr>
          </a:p>
          <a:p>
            <a:pPr marL="233362" indent="0">
              <a:buNone/>
            </a:pPr>
            <a:endParaRPr lang="en-US" sz="1800" i="1" dirty="0">
              <a:latin typeface="Arial" panose="020B0604020202020204" pitchFamily="34" charset="0"/>
              <a:cs typeface="Arial" panose="020B0604020202020204" pitchFamily="34" charset="0"/>
            </a:endParaRPr>
          </a:p>
          <a:p>
            <a:pPr marL="233362" indent="0">
              <a:buNone/>
            </a:pPr>
            <a:r>
              <a:rPr lang="en-US" sz="2400" b="1" dirty="0" smtClean="0">
                <a:latin typeface="Arial" panose="020B0604020202020204" pitchFamily="34" charset="0"/>
                <a:cs typeface="Arial" panose="020B0604020202020204" pitchFamily="34" charset="0"/>
              </a:rPr>
              <a:t>Honor Roll Comparison </a:t>
            </a:r>
            <a:r>
              <a:rPr lang="en-US" sz="2400" b="1" dirty="0">
                <a:latin typeface="Arial" panose="020B0604020202020204" pitchFamily="34" charset="0"/>
                <a:cs typeface="Arial" panose="020B0604020202020204" pitchFamily="34" charset="0"/>
              </a:rPr>
              <a:t>Group</a:t>
            </a:r>
          </a:p>
          <a:p>
            <a:pPr marL="233362" indent="0">
              <a:buNone/>
            </a:pPr>
            <a:r>
              <a:rPr lang="en-US" sz="1800" dirty="0">
                <a:latin typeface="Arial" panose="020B0604020202020204" pitchFamily="34" charset="0"/>
                <a:cs typeface="Arial" panose="020B0604020202020204" pitchFamily="34" charset="0"/>
              </a:rPr>
              <a:t>	Includes </a:t>
            </a:r>
            <a:r>
              <a:rPr lang="en-US" sz="1800" dirty="0" smtClean="0">
                <a:latin typeface="Arial" panose="020B0604020202020204" pitchFamily="34" charset="0"/>
                <a:cs typeface="Arial" panose="020B0604020202020204" pitchFamily="34" charset="0"/>
              </a:rPr>
              <a:t>the </a:t>
            </a:r>
            <a:r>
              <a:rPr lang="en-US" sz="1800" u="sng" dirty="0" smtClean="0">
                <a:latin typeface="Arial" panose="020B0604020202020204" pitchFamily="34" charset="0"/>
                <a:cs typeface="Arial" panose="020B0604020202020204" pitchFamily="34" charset="0"/>
              </a:rPr>
              <a:t>10 highest performing 4-year institutions with more than 10,000 students</a:t>
            </a:r>
            <a:r>
              <a:rPr lang="en-US" sz="1800" dirty="0" smtClean="0">
                <a:latin typeface="Arial" panose="020B0604020202020204" pitchFamily="34" charset="0"/>
                <a:cs typeface="Arial" panose="020B0604020202020204" pitchFamily="34" charset="0"/>
              </a:rPr>
              <a:t>.</a:t>
            </a:r>
            <a:endParaRPr lang="en-US" sz="1800" i="1" dirty="0">
              <a:latin typeface="Arial" panose="020B0604020202020204" pitchFamily="34" charset="0"/>
              <a:cs typeface="Arial" panose="020B0604020202020204" pitchFamily="34" charset="0"/>
            </a:endParaRPr>
          </a:p>
          <a:p>
            <a:pPr marL="233362" indent="0">
              <a:buNone/>
            </a:pP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76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92F24"/>
                </a:solidFill>
                <a:latin typeface="Arial" panose="020B0604020202020204" pitchFamily="34" charset="0"/>
                <a:cs typeface="Arial" panose="020B0604020202020204" pitchFamily="34" charset="0"/>
              </a:rPr>
              <a:t>About the </a:t>
            </a:r>
            <a:r>
              <a:rPr lang="en-US" b="1" dirty="0">
                <a:solidFill>
                  <a:srgbClr val="492F24"/>
                </a:solidFill>
                <a:latin typeface="Arial" panose="020B0604020202020204" pitchFamily="34" charset="0"/>
                <a:cs typeface="Arial" panose="020B0604020202020204" pitchFamily="34" charset="0"/>
              </a:rPr>
              <a:t>Preliminary Report Data</a:t>
            </a:r>
          </a:p>
        </p:txBody>
      </p:sp>
      <p:sp>
        <p:nvSpPr>
          <p:cNvPr id="3" name="Content Placeholder 2"/>
          <p:cNvSpPr>
            <a:spLocks noGrp="1"/>
          </p:cNvSpPr>
          <p:nvPr>
            <p:ph idx="1"/>
          </p:nvPr>
        </p:nvSpPr>
        <p:spPr>
          <a:xfrm>
            <a:off x="609600" y="1138687"/>
            <a:ext cx="10972800" cy="4693763"/>
          </a:xfrm>
        </p:spPr>
        <p:txBody>
          <a:bodyPr/>
          <a:lstStyle/>
          <a:p>
            <a:pPr marL="233362" indent="0">
              <a:buNone/>
            </a:pPr>
            <a:r>
              <a:rPr lang="en-US" sz="2400" b="1" dirty="0" smtClean="0">
                <a:latin typeface="Arial" panose="020B0604020202020204" pitchFamily="34" charset="0"/>
                <a:ea typeface="Book Antiqua" charset="0"/>
                <a:cs typeface="Arial" panose="020B0604020202020204" pitchFamily="34" charset="0"/>
              </a:rPr>
              <a:t>Employee Job Categories</a:t>
            </a:r>
          </a:p>
          <a:p>
            <a:pPr marL="233362" indent="0">
              <a:buNone/>
            </a:pPr>
            <a:r>
              <a:rPr lang="en-US" sz="800" b="1" dirty="0" smtClean="0">
                <a:solidFill>
                  <a:schemeClr val="bg1"/>
                </a:solidFill>
                <a:latin typeface="Arial" panose="020B0604020202020204" pitchFamily="34" charset="0"/>
                <a:ea typeface="Book Antiqua" charset="0"/>
                <a:cs typeface="Arial" panose="020B0604020202020204" pitchFamily="34" charset="0"/>
              </a:rPr>
              <a:t>	.</a:t>
            </a:r>
          </a:p>
          <a:p>
            <a:pPr marL="233362" indent="0">
              <a:buNone/>
            </a:pPr>
            <a:r>
              <a:rPr lang="en-US" sz="1800" b="1" dirty="0">
                <a:latin typeface="Arial" panose="020B0604020202020204" pitchFamily="34" charset="0"/>
                <a:ea typeface="Book Antiqua" charset="0"/>
                <a:cs typeface="Arial" panose="020B0604020202020204" pitchFamily="34" charset="0"/>
              </a:rPr>
              <a:t>	</a:t>
            </a:r>
            <a:r>
              <a:rPr lang="en-US" sz="1800" b="1" dirty="0" smtClean="0">
                <a:latin typeface="Arial" panose="020B0604020202020204" pitchFamily="34" charset="0"/>
                <a:ea typeface="Book Antiqua" charset="0"/>
                <a:cs typeface="Arial" panose="020B0604020202020204" pitchFamily="34" charset="0"/>
              </a:rPr>
              <a:t>Administrators </a:t>
            </a:r>
            <a:r>
              <a:rPr lang="en-US" sz="1800" dirty="0" smtClean="0">
                <a:latin typeface="Arial" panose="020B0604020202020204" pitchFamily="34" charset="0"/>
                <a:ea typeface="Book Antiqua" charset="0"/>
                <a:cs typeface="Arial" panose="020B0604020202020204" pitchFamily="34" charset="0"/>
              </a:rPr>
              <a:t>have assignments which require management of the institution, or a customarily 	recognized department or subdivision thereof. Assignments require the performance of work directly 	related to management policies or general business operations of the institution, department or 	subdivision.</a:t>
            </a:r>
          </a:p>
          <a:p>
            <a:pPr marL="233362" indent="0">
              <a:buNone/>
            </a:pPr>
            <a:r>
              <a:rPr lang="en-US" sz="800" b="1" dirty="0" smtClean="0">
                <a:solidFill>
                  <a:schemeClr val="bg1"/>
                </a:solidFill>
                <a:latin typeface="Arial" panose="020B0604020202020204" pitchFamily="34" charset="0"/>
                <a:ea typeface="Book Antiqua" charset="0"/>
                <a:cs typeface="Arial" panose="020B0604020202020204" pitchFamily="34" charset="0"/>
              </a:rPr>
              <a:t>	.</a:t>
            </a:r>
          </a:p>
          <a:p>
            <a:pPr marL="233362" indent="0">
              <a:buNone/>
            </a:pPr>
            <a:r>
              <a:rPr lang="en-US" sz="1800" b="1" dirty="0" smtClean="0">
                <a:latin typeface="Arial" panose="020B0604020202020204" pitchFamily="34" charset="0"/>
                <a:ea typeface="Book Antiqua" charset="0"/>
                <a:cs typeface="Arial" panose="020B0604020202020204" pitchFamily="34" charset="0"/>
              </a:rPr>
              <a:t>	Faculty</a:t>
            </a:r>
            <a:r>
              <a:rPr lang="en-US" sz="1800" dirty="0" smtClean="0">
                <a:latin typeface="Arial" panose="020B0604020202020204" pitchFamily="34" charset="0"/>
                <a:ea typeface="Book Antiqua" charset="0"/>
                <a:cs typeface="Arial" panose="020B0604020202020204" pitchFamily="34" charset="0"/>
              </a:rPr>
              <a:t> have assignments for the purpose of conducting instruction, research or public service as a 	principal activity (or activities).</a:t>
            </a:r>
          </a:p>
          <a:p>
            <a:pPr marL="233362" indent="0">
              <a:buNone/>
            </a:pPr>
            <a:r>
              <a:rPr lang="en-US" sz="800" b="1" dirty="0" smtClean="0">
                <a:solidFill>
                  <a:schemeClr val="bg1"/>
                </a:solidFill>
                <a:latin typeface="Arial" panose="020B0604020202020204" pitchFamily="34" charset="0"/>
                <a:ea typeface="Book Antiqua" charset="0"/>
                <a:cs typeface="Arial" panose="020B0604020202020204" pitchFamily="34" charset="0"/>
              </a:rPr>
              <a:t>	.</a:t>
            </a:r>
          </a:p>
          <a:p>
            <a:pPr marL="233362" indent="0">
              <a:buNone/>
            </a:pPr>
            <a:r>
              <a:rPr lang="en-US" sz="1800" b="1" dirty="0" smtClean="0">
                <a:latin typeface="Arial" panose="020B0604020202020204" pitchFamily="34" charset="0"/>
                <a:ea typeface="Book Antiqua" charset="0"/>
                <a:cs typeface="Arial" panose="020B0604020202020204" pitchFamily="34" charset="0"/>
              </a:rPr>
              <a:t>	Exempt Professional Staff</a:t>
            </a:r>
            <a:r>
              <a:rPr lang="en-US" sz="1800" dirty="0" smtClean="0">
                <a:latin typeface="Arial" panose="020B0604020202020204" pitchFamily="34" charset="0"/>
                <a:ea typeface="Book Antiqua" charset="0"/>
                <a:cs typeface="Arial" panose="020B0604020202020204" pitchFamily="34" charset="0"/>
              </a:rPr>
              <a:t> perform academic support, student service and institutional support and 	include professionals; those who exercise independent judgment and discretion in their roles; and/or 	those who manage other people. They are not subject to FLSA overtime provisions and are paid an 	annual salary for all hours worked. </a:t>
            </a:r>
          </a:p>
          <a:p>
            <a:pPr marL="233362" indent="0">
              <a:buNone/>
            </a:pPr>
            <a:r>
              <a:rPr lang="en-US" sz="800" b="1" dirty="0" smtClean="0">
                <a:solidFill>
                  <a:schemeClr val="bg1"/>
                </a:solidFill>
                <a:latin typeface="Arial" panose="020B0604020202020204" pitchFamily="34" charset="0"/>
                <a:ea typeface="Book Antiqua" charset="0"/>
                <a:cs typeface="Arial" panose="020B0604020202020204" pitchFamily="34" charset="0"/>
              </a:rPr>
              <a:t>	.</a:t>
            </a:r>
          </a:p>
          <a:p>
            <a:pPr marL="233362" indent="0">
              <a:buNone/>
            </a:pPr>
            <a:r>
              <a:rPr lang="en-US" sz="1800" b="1" dirty="0">
                <a:latin typeface="Arial" panose="020B0604020202020204" pitchFamily="34" charset="0"/>
                <a:ea typeface="Book Antiqua" charset="0"/>
                <a:cs typeface="Arial" panose="020B0604020202020204" pitchFamily="34" charset="0"/>
              </a:rPr>
              <a:t>	</a:t>
            </a:r>
            <a:r>
              <a:rPr lang="en-US" sz="1800" b="1" dirty="0" smtClean="0">
                <a:latin typeface="Arial" panose="020B0604020202020204" pitchFamily="34" charset="0"/>
                <a:ea typeface="Book Antiqua" charset="0"/>
                <a:cs typeface="Arial" panose="020B0604020202020204" pitchFamily="34" charset="0"/>
              </a:rPr>
              <a:t>Non-exempt Staff </a:t>
            </a:r>
            <a:r>
              <a:rPr lang="en-US" sz="1800" dirty="0" smtClean="0">
                <a:latin typeface="Arial" panose="020B0604020202020204" pitchFamily="34" charset="0"/>
                <a:ea typeface="Book Antiqua" charset="0"/>
                <a:cs typeface="Arial" panose="020B0604020202020204" pitchFamily="34" charset="0"/>
              </a:rPr>
              <a:t>are typically administrative, operational or production employees; either hourly or 	salaried.</a:t>
            </a:r>
          </a:p>
        </p:txBody>
      </p:sp>
    </p:spTree>
    <p:extLst>
      <p:ext uri="{BB962C8B-B14F-4D97-AF65-F5344CB8AC3E}">
        <p14:creationId xmlns:p14="http://schemas.microsoft.com/office/powerpoint/2010/main" val="3922753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3438"/>
            <a:ext cx="12192000" cy="5045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68122698"/>
              </p:ext>
            </p:extLst>
          </p:nvPr>
        </p:nvGraphicFramePr>
        <p:xfrm>
          <a:off x="1946715" y="268105"/>
          <a:ext cx="9916998" cy="5821095"/>
        </p:xfrm>
        <a:graphic>
          <a:graphicData uri="http://schemas.openxmlformats.org/drawingml/2006/table">
            <a:tbl>
              <a:tblPr firstRow="1" bandRow="1">
                <a:tableStyleId>{5C22544A-7EE6-4342-B048-85BDC9FD1C3A}</a:tableStyleId>
              </a:tblPr>
              <a:tblGrid>
                <a:gridCol w="4392890">
                  <a:extLst>
                    <a:ext uri="{9D8B030D-6E8A-4147-A177-3AD203B41FA5}">
                      <a16:colId xmlns:a16="http://schemas.microsoft.com/office/drawing/2014/main" xmlns="" val="3168131964"/>
                    </a:ext>
                  </a:extLst>
                </a:gridCol>
                <a:gridCol w="1864852">
                  <a:extLst>
                    <a:ext uri="{9D8B030D-6E8A-4147-A177-3AD203B41FA5}">
                      <a16:colId xmlns:a16="http://schemas.microsoft.com/office/drawing/2014/main" xmlns="" val="531253549"/>
                    </a:ext>
                  </a:extLst>
                </a:gridCol>
                <a:gridCol w="1915296">
                  <a:extLst>
                    <a:ext uri="{9D8B030D-6E8A-4147-A177-3AD203B41FA5}">
                      <a16:colId xmlns:a16="http://schemas.microsoft.com/office/drawing/2014/main" xmlns="" val="1639014870"/>
                    </a:ext>
                  </a:extLst>
                </a:gridCol>
                <a:gridCol w="1743960">
                  <a:extLst>
                    <a:ext uri="{9D8B030D-6E8A-4147-A177-3AD203B41FA5}">
                      <a16:colId xmlns:a16="http://schemas.microsoft.com/office/drawing/2014/main" xmlns="" val="1578981352"/>
                    </a:ext>
                  </a:extLst>
                </a:gridCol>
              </a:tblGrid>
              <a:tr h="335241">
                <a:tc>
                  <a:txBody>
                    <a:bodyPr/>
                    <a:lstStyle/>
                    <a:p>
                      <a:pPr algn="ctr"/>
                      <a:r>
                        <a:rPr lang="en-US" sz="1400" dirty="0" smtClean="0">
                          <a:solidFill>
                            <a:schemeClr val="bg1"/>
                          </a:solidFill>
                          <a:latin typeface="Arial" panose="020B0604020202020204" pitchFamily="34" charset="0"/>
                          <a:cs typeface="Arial" panose="020B0604020202020204" pitchFamily="34" charset="0"/>
                        </a:rPr>
                        <a:t>Category</a:t>
                      </a:r>
                      <a:endParaRPr lang="en-US" sz="14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UW Overall</a:t>
                      </a:r>
                    </a:p>
                    <a:p>
                      <a:pPr algn="ctr"/>
                      <a:r>
                        <a:rPr lang="en-US" sz="800" dirty="0" smtClean="0">
                          <a:solidFill>
                            <a:schemeClr val="bg1"/>
                          </a:solidFill>
                          <a:latin typeface="Arial" panose="020B0604020202020204" pitchFamily="34" charset="0"/>
                          <a:cs typeface="Arial" panose="020B0604020202020204" pitchFamily="34" charset="0"/>
                        </a:rPr>
                        <a:t>Full Data Set</a:t>
                      </a:r>
                      <a:endParaRPr lang="en-US" sz="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Carnegie</a:t>
                      </a:r>
                      <a:r>
                        <a:rPr lang="en-US" sz="1400" baseline="0" dirty="0" smtClean="0">
                          <a:solidFill>
                            <a:schemeClr val="bg1"/>
                          </a:solidFill>
                          <a:latin typeface="Arial" panose="020B0604020202020204" pitchFamily="34" charset="0"/>
                          <a:cs typeface="Arial" panose="020B0604020202020204" pitchFamily="34" charset="0"/>
                        </a:rPr>
                        <a:t> Research</a:t>
                      </a:r>
                      <a:endParaRPr lang="en-US" sz="14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Honor</a:t>
                      </a:r>
                      <a:r>
                        <a:rPr lang="en-US" sz="1400" baseline="0" dirty="0" smtClean="0">
                          <a:solidFill>
                            <a:schemeClr val="bg1"/>
                          </a:solidFill>
                          <a:latin typeface="Arial" panose="020B0604020202020204" pitchFamily="34" charset="0"/>
                          <a:cs typeface="Arial" panose="020B0604020202020204" pitchFamily="34" charset="0"/>
                        </a:rPr>
                        <a:t> Roll</a:t>
                      </a:r>
                      <a:endParaRPr lang="en-US" sz="1400" dirty="0">
                        <a:solidFill>
                          <a:schemeClr val="bg1"/>
                        </a:solidFill>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xmlns="" val="3740805710"/>
                  </a:ext>
                </a:extLst>
              </a:tr>
              <a:tr h="335241">
                <a:tc>
                  <a:txBody>
                    <a:bodyPr/>
                    <a:lstStyle/>
                    <a:p>
                      <a:pPr algn="r"/>
                      <a:r>
                        <a:rPr lang="en-US" sz="1400" dirty="0" smtClean="0">
                          <a:latin typeface="Arial" panose="020B0604020202020204" pitchFamily="34" charset="0"/>
                          <a:cs typeface="Arial" panose="020B0604020202020204" pitchFamily="34" charset="0"/>
                        </a:rPr>
                        <a:t>Job Satisfaction/Support</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61</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75</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82</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553927512"/>
                  </a:ext>
                </a:extLst>
              </a:tr>
              <a:tr h="335241">
                <a:tc>
                  <a:txBody>
                    <a:bodyPr/>
                    <a:lstStyle/>
                    <a:p>
                      <a:pPr algn="r"/>
                      <a:r>
                        <a:rPr lang="en-US" sz="1400" dirty="0" smtClean="0">
                          <a:latin typeface="Arial" panose="020B0604020202020204" pitchFamily="34" charset="0"/>
                          <a:cs typeface="Arial" panose="020B0604020202020204" pitchFamily="34" charset="0"/>
                        </a:rPr>
                        <a:t>Teaching Environment</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44</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68</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80</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281474047"/>
                  </a:ext>
                </a:extLst>
              </a:tr>
              <a:tr h="335241">
                <a:tc>
                  <a:txBody>
                    <a:bodyPr/>
                    <a:lstStyle/>
                    <a:p>
                      <a:pPr algn="r"/>
                      <a:r>
                        <a:rPr lang="en-US" sz="1400" dirty="0" smtClean="0">
                          <a:latin typeface="Arial" panose="020B0604020202020204" pitchFamily="34" charset="0"/>
                          <a:cs typeface="Arial" panose="020B0604020202020204" pitchFamily="34" charset="0"/>
                        </a:rPr>
                        <a:t>Professional Development</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54</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71</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79</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4200338394"/>
                  </a:ext>
                </a:extLst>
              </a:tr>
              <a:tr h="335241">
                <a:tc>
                  <a:txBody>
                    <a:bodyPr/>
                    <a:lstStyle/>
                    <a:p>
                      <a:pPr algn="r"/>
                      <a:r>
                        <a:rPr lang="en-US" sz="1400" dirty="0" smtClean="0">
                          <a:latin typeface="Arial" panose="020B0604020202020204" pitchFamily="34" charset="0"/>
                          <a:cs typeface="Arial" panose="020B0604020202020204" pitchFamily="34" charset="0"/>
                        </a:rPr>
                        <a:t>Compensation, Benefits &amp; Work/Life Balance</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54</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72</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79</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27519320"/>
                  </a:ext>
                </a:extLst>
              </a:tr>
              <a:tr h="335241">
                <a:tc>
                  <a:txBody>
                    <a:bodyPr/>
                    <a:lstStyle/>
                    <a:p>
                      <a:pPr algn="r"/>
                      <a:r>
                        <a:rPr lang="en-US" sz="1400" dirty="0" smtClean="0">
                          <a:latin typeface="Arial" panose="020B0604020202020204" pitchFamily="34" charset="0"/>
                          <a:cs typeface="Arial" panose="020B0604020202020204" pitchFamily="34" charset="0"/>
                        </a:rPr>
                        <a:t>Facilities</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60</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75</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83</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2806010592"/>
                  </a:ext>
                </a:extLst>
              </a:tr>
              <a:tr h="335241">
                <a:tc>
                  <a:txBody>
                    <a:bodyPr/>
                    <a:lstStyle/>
                    <a:p>
                      <a:pPr algn="r"/>
                      <a:r>
                        <a:rPr lang="en-US" sz="1400" dirty="0" smtClean="0">
                          <a:latin typeface="Arial" panose="020B0604020202020204" pitchFamily="34" charset="0"/>
                          <a:cs typeface="Arial" panose="020B0604020202020204" pitchFamily="34" charset="0"/>
                        </a:rPr>
                        <a:t>Policies, Resources</a:t>
                      </a:r>
                      <a:r>
                        <a:rPr lang="en-US" sz="1400" baseline="0" dirty="0" smtClean="0">
                          <a:latin typeface="Arial" panose="020B0604020202020204" pitchFamily="34" charset="0"/>
                          <a:cs typeface="Arial" panose="020B0604020202020204" pitchFamily="34" charset="0"/>
                        </a:rPr>
                        <a:t> and Efficiency</a:t>
                      </a: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39</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62</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74</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xmlns="" val="3136417524"/>
                  </a:ext>
                </a:extLst>
              </a:tr>
              <a:tr h="335241">
                <a:tc>
                  <a:txBody>
                    <a:bodyPr/>
                    <a:lstStyle/>
                    <a:p>
                      <a:pPr algn="r"/>
                      <a:r>
                        <a:rPr lang="en-US" sz="1400" dirty="0" smtClean="0">
                          <a:latin typeface="Arial" panose="020B0604020202020204" pitchFamily="34" charset="0"/>
                          <a:cs typeface="Arial" panose="020B0604020202020204" pitchFamily="34" charset="0"/>
                        </a:rPr>
                        <a:t>Shared Governance</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30</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62</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74</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xmlns="" val="3499331295"/>
                  </a:ext>
                </a:extLst>
              </a:tr>
              <a:tr h="335241">
                <a:tc>
                  <a:txBody>
                    <a:bodyPr/>
                    <a:lstStyle/>
                    <a:p>
                      <a:pPr algn="r"/>
                      <a:r>
                        <a:rPr lang="en-US" sz="1400" dirty="0" smtClean="0">
                          <a:latin typeface="Arial" panose="020B0604020202020204" pitchFamily="34" charset="0"/>
                          <a:cs typeface="Arial" panose="020B0604020202020204" pitchFamily="34" charset="0"/>
                        </a:rPr>
                        <a:t>Pride</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55</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77</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86</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459115453"/>
                  </a:ext>
                </a:extLst>
              </a:tr>
              <a:tr h="335241">
                <a:tc>
                  <a:txBody>
                    <a:bodyPr/>
                    <a:lstStyle/>
                    <a:p>
                      <a:pPr algn="r"/>
                      <a:r>
                        <a:rPr lang="en-US" sz="1400" dirty="0" smtClean="0">
                          <a:latin typeface="Arial" panose="020B0604020202020204" pitchFamily="34" charset="0"/>
                          <a:cs typeface="Arial" panose="020B0604020202020204" pitchFamily="34" charset="0"/>
                        </a:rPr>
                        <a:t>Supervisors/Department Chairs</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64</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74</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81</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3760547726"/>
                  </a:ext>
                </a:extLst>
              </a:tr>
              <a:tr h="335241">
                <a:tc>
                  <a:txBody>
                    <a:bodyPr/>
                    <a:lstStyle/>
                    <a:p>
                      <a:pPr algn="r"/>
                      <a:r>
                        <a:rPr lang="en-US" sz="1400" dirty="0" smtClean="0">
                          <a:latin typeface="Arial" panose="020B0604020202020204" pitchFamily="34" charset="0"/>
                          <a:cs typeface="Arial" panose="020B0604020202020204" pitchFamily="34" charset="0"/>
                        </a:rPr>
                        <a:t>Senior Leadership</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31</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62</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77</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328839019"/>
                  </a:ext>
                </a:extLst>
              </a:tr>
              <a:tr h="335241">
                <a:tc>
                  <a:txBody>
                    <a:bodyPr/>
                    <a:lstStyle/>
                    <a:p>
                      <a:pPr algn="r"/>
                      <a:r>
                        <a:rPr lang="en-US" sz="1400" dirty="0" smtClean="0">
                          <a:latin typeface="Arial" panose="020B0604020202020204" pitchFamily="34" charset="0"/>
                          <a:cs typeface="Arial" panose="020B0604020202020204" pitchFamily="34" charset="0"/>
                        </a:rPr>
                        <a:t>Faculty, Administration &amp; Staff Relations</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33</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62</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77</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2954473262"/>
                  </a:ext>
                </a:extLst>
              </a:tr>
              <a:tr h="335241">
                <a:tc>
                  <a:txBody>
                    <a:bodyPr/>
                    <a:lstStyle/>
                    <a:p>
                      <a:pPr algn="r"/>
                      <a:r>
                        <a:rPr lang="en-US" sz="1400" dirty="0" smtClean="0">
                          <a:latin typeface="Arial" panose="020B0604020202020204" pitchFamily="34" charset="0"/>
                          <a:cs typeface="Arial" panose="020B0604020202020204" pitchFamily="34" charset="0"/>
                        </a:rPr>
                        <a:t>Communication</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41</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59</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70</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xmlns="" val="3846138439"/>
                  </a:ext>
                </a:extLst>
              </a:tr>
              <a:tr h="335241">
                <a:tc>
                  <a:txBody>
                    <a:bodyPr/>
                    <a:lstStyle/>
                    <a:p>
                      <a:pPr algn="r"/>
                      <a:r>
                        <a:rPr lang="en-US" sz="1400" dirty="0" smtClean="0">
                          <a:latin typeface="Arial" panose="020B0604020202020204" pitchFamily="34" charset="0"/>
                          <a:cs typeface="Arial" panose="020B0604020202020204" pitchFamily="34" charset="0"/>
                        </a:rPr>
                        <a:t>Collaboration</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43</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63</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74</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xmlns="" val="2435326954"/>
                  </a:ext>
                </a:extLst>
              </a:tr>
              <a:tr h="335241">
                <a:tc>
                  <a:txBody>
                    <a:bodyPr/>
                    <a:lstStyle/>
                    <a:p>
                      <a:pPr algn="r"/>
                      <a:r>
                        <a:rPr lang="en-US" sz="1400" dirty="0" smtClean="0">
                          <a:latin typeface="Arial" panose="020B0604020202020204" pitchFamily="34" charset="0"/>
                          <a:cs typeface="Arial" panose="020B0604020202020204" pitchFamily="34" charset="0"/>
                        </a:rPr>
                        <a:t>Fairness</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43</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62</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71</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xmlns="" val="1986783118"/>
                  </a:ext>
                </a:extLst>
              </a:tr>
              <a:tr h="335241">
                <a:tc>
                  <a:txBody>
                    <a:bodyPr/>
                    <a:lstStyle/>
                    <a:p>
                      <a:pPr algn="r"/>
                      <a:r>
                        <a:rPr lang="en-US" sz="1400" dirty="0" smtClean="0">
                          <a:latin typeface="Arial" panose="020B0604020202020204" pitchFamily="34" charset="0"/>
                          <a:cs typeface="Arial" panose="020B0604020202020204" pitchFamily="34" charset="0"/>
                        </a:rPr>
                        <a:t>Respect &amp; Appreciation</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42</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65</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75</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873053113"/>
                  </a:ext>
                </a:extLst>
              </a:tr>
              <a:tr h="335241">
                <a:tc>
                  <a:txBody>
                    <a:bodyPr/>
                    <a:lstStyle/>
                    <a:p>
                      <a:pPr algn="r"/>
                      <a:r>
                        <a:rPr lang="en-US" b="1" dirty="0" smtClean="0">
                          <a:latin typeface="Arial" panose="020B0604020202020204" pitchFamily="34" charset="0"/>
                          <a:cs typeface="Arial" panose="020B0604020202020204" pitchFamily="34" charset="0"/>
                        </a:rPr>
                        <a:t>SURVEY</a:t>
                      </a:r>
                      <a:r>
                        <a:rPr lang="en-US" b="1" baseline="0" dirty="0" smtClean="0">
                          <a:latin typeface="Arial" panose="020B0604020202020204" pitchFamily="34" charset="0"/>
                          <a:cs typeface="Arial" panose="020B0604020202020204" pitchFamily="34" charset="0"/>
                        </a:rPr>
                        <a:t> AVERAGE</a:t>
                      </a:r>
                      <a:endParaRPr lang="en-US" b="1"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b="1" dirty="0" smtClean="0">
                          <a:solidFill>
                            <a:schemeClr val="bg1"/>
                          </a:solidFill>
                          <a:latin typeface="Arial" panose="020B0604020202020204" pitchFamily="34" charset="0"/>
                          <a:cs typeface="Arial" panose="020B0604020202020204" pitchFamily="34" charset="0"/>
                        </a:rPr>
                        <a:t>46</a:t>
                      </a:r>
                      <a:endParaRPr lang="en-US" b="1" dirty="0">
                        <a:solidFill>
                          <a:schemeClr val="bg1"/>
                        </a:solidFill>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en-US" b="1" dirty="0" smtClean="0">
                          <a:solidFill>
                            <a:schemeClr val="bg1"/>
                          </a:solidFill>
                          <a:latin typeface="Arial" panose="020B0604020202020204" pitchFamily="34" charset="0"/>
                          <a:cs typeface="Arial" panose="020B0604020202020204" pitchFamily="34" charset="0"/>
                        </a:rPr>
                        <a:t>67</a:t>
                      </a:r>
                      <a:endParaRPr lang="en-US"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b="1" dirty="0" smtClean="0">
                          <a:solidFill>
                            <a:schemeClr val="bg1"/>
                          </a:solidFill>
                          <a:latin typeface="Arial" panose="020B0604020202020204" pitchFamily="34" charset="0"/>
                          <a:cs typeface="Arial" panose="020B0604020202020204" pitchFamily="34" charset="0"/>
                        </a:rPr>
                        <a:t>77</a:t>
                      </a:r>
                      <a:endParaRPr lang="en-US"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82281681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43521967"/>
              </p:ext>
            </p:extLst>
          </p:nvPr>
        </p:nvGraphicFramePr>
        <p:xfrm>
          <a:off x="1946718" y="6206067"/>
          <a:ext cx="9916995" cy="426720"/>
        </p:xfrm>
        <a:graphic>
          <a:graphicData uri="http://schemas.openxmlformats.org/drawingml/2006/table">
            <a:tbl>
              <a:tblPr firstRow="1" bandRow="1">
                <a:tableStyleId>{5C22544A-7EE6-4342-B048-85BDC9FD1C3A}</a:tableStyleId>
              </a:tblPr>
              <a:tblGrid>
                <a:gridCol w="1983399">
                  <a:extLst>
                    <a:ext uri="{9D8B030D-6E8A-4147-A177-3AD203B41FA5}">
                      <a16:colId xmlns:a16="http://schemas.microsoft.com/office/drawing/2014/main" xmlns="" val="3161839456"/>
                    </a:ext>
                  </a:extLst>
                </a:gridCol>
                <a:gridCol w="1983399">
                  <a:extLst>
                    <a:ext uri="{9D8B030D-6E8A-4147-A177-3AD203B41FA5}">
                      <a16:colId xmlns:a16="http://schemas.microsoft.com/office/drawing/2014/main" xmlns="" val="1018113365"/>
                    </a:ext>
                  </a:extLst>
                </a:gridCol>
                <a:gridCol w="1983399">
                  <a:extLst>
                    <a:ext uri="{9D8B030D-6E8A-4147-A177-3AD203B41FA5}">
                      <a16:colId xmlns:a16="http://schemas.microsoft.com/office/drawing/2014/main" xmlns="" val="3190283090"/>
                    </a:ext>
                  </a:extLst>
                </a:gridCol>
                <a:gridCol w="1983399">
                  <a:extLst>
                    <a:ext uri="{9D8B030D-6E8A-4147-A177-3AD203B41FA5}">
                      <a16:colId xmlns:a16="http://schemas.microsoft.com/office/drawing/2014/main" xmlns="" val="788067564"/>
                    </a:ext>
                  </a:extLst>
                </a:gridCol>
                <a:gridCol w="1983399">
                  <a:extLst>
                    <a:ext uri="{9D8B030D-6E8A-4147-A177-3AD203B41FA5}">
                      <a16:colId xmlns:a16="http://schemas.microsoft.com/office/drawing/2014/main" xmlns="" val="1118527946"/>
                    </a:ext>
                  </a:extLst>
                </a:gridCol>
              </a:tblGrid>
              <a:tr h="370840">
                <a:tc>
                  <a:txBody>
                    <a:bodyPr/>
                    <a:lstStyle/>
                    <a:p>
                      <a:pPr algn="ctr"/>
                      <a:r>
                        <a:rPr lang="en-US" sz="1200" dirty="0" smtClean="0">
                          <a:solidFill>
                            <a:schemeClr val="tx1"/>
                          </a:solidFill>
                          <a:latin typeface="Arial" panose="020B0604020202020204" pitchFamily="34" charset="0"/>
                          <a:cs typeface="Arial" panose="020B0604020202020204" pitchFamily="34" charset="0"/>
                        </a:rPr>
                        <a:t>Poor</a:t>
                      </a:r>
                    </a:p>
                    <a:p>
                      <a:pPr algn="ctr"/>
                      <a:r>
                        <a:rPr lang="en-US" sz="1000" dirty="0" smtClean="0">
                          <a:solidFill>
                            <a:schemeClr val="tx1"/>
                          </a:solidFill>
                          <a:latin typeface="Arial" panose="020B0604020202020204" pitchFamily="34" charset="0"/>
                          <a:cs typeface="Arial" panose="020B0604020202020204" pitchFamily="34" charset="0"/>
                        </a:rPr>
                        <a:t>0%-44%</a:t>
                      </a:r>
                      <a:endParaRPr lang="en-US" sz="1000" dirty="0">
                        <a:solidFill>
                          <a:schemeClr val="tx1"/>
                        </a:solidFill>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200" dirty="0" smtClean="0">
                          <a:latin typeface="Arial" panose="020B0604020202020204" pitchFamily="34" charset="0"/>
                          <a:cs typeface="Arial" panose="020B0604020202020204" pitchFamily="34" charset="0"/>
                        </a:rPr>
                        <a:t>Warrants Attention</a:t>
                      </a:r>
                    </a:p>
                    <a:p>
                      <a:pPr algn="ctr"/>
                      <a:r>
                        <a:rPr lang="en-US" sz="1000" dirty="0" smtClean="0">
                          <a:latin typeface="Arial" panose="020B0604020202020204" pitchFamily="34" charset="0"/>
                          <a:cs typeface="Arial" panose="020B0604020202020204" pitchFamily="34" charset="0"/>
                        </a:rPr>
                        <a:t>45%-54%</a:t>
                      </a:r>
                      <a:endParaRPr lang="en-US" sz="1000" dirty="0">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Fair to Mediocre</a:t>
                      </a:r>
                    </a:p>
                    <a:p>
                      <a:pPr algn="ctr"/>
                      <a:r>
                        <a:rPr lang="en-US" sz="1000" dirty="0" smtClean="0">
                          <a:solidFill>
                            <a:schemeClr val="tx1"/>
                          </a:solidFill>
                          <a:latin typeface="Arial" panose="020B0604020202020204" pitchFamily="34" charset="0"/>
                          <a:cs typeface="Arial" panose="020B0604020202020204" pitchFamily="34" charset="0"/>
                        </a:rPr>
                        <a:t>55%-64%</a:t>
                      </a:r>
                      <a:endParaRPr lang="en-US" sz="10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200" dirty="0" smtClean="0">
                          <a:latin typeface="Arial" panose="020B0604020202020204" pitchFamily="34" charset="0"/>
                          <a:cs typeface="Arial" panose="020B0604020202020204" pitchFamily="34" charset="0"/>
                        </a:rPr>
                        <a:t>Good</a:t>
                      </a:r>
                    </a:p>
                    <a:p>
                      <a:pPr algn="ctr"/>
                      <a:r>
                        <a:rPr lang="en-US" sz="1000" dirty="0" smtClean="0">
                          <a:latin typeface="Arial" panose="020B0604020202020204" pitchFamily="34" charset="0"/>
                          <a:cs typeface="Arial" panose="020B0604020202020204" pitchFamily="34" charset="0"/>
                        </a:rPr>
                        <a:t>65%-74%</a:t>
                      </a:r>
                      <a:endParaRPr lang="en-US" sz="1000" dirty="0">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200" dirty="0" smtClean="0">
                          <a:latin typeface="Arial" panose="020B0604020202020204" pitchFamily="34" charset="0"/>
                          <a:cs typeface="Arial" panose="020B0604020202020204" pitchFamily="34" charset="0"/>
                        </a:rPr>
                        <a:t>Very</a:t>
                      </a:r>
                      <a:r>
                        <a:rPr lang="en-US" sz="1200" baseline="0" dirty="0" smtClean="0">
                          <a:latin typeface="Arial" panose="020B0604020202020204" pitchFamily="34" charset="0"/>
                          <a:cs typeface="Arial" panose="020B0604020202020204" pitchFamily="34" charset="0"/>
                        </a:rPr>
                        <a:t> Good to Excellent</a:t>
                      </a:r>
                    </a:p>
                    <a:p>
                      <a:pPr algn="ctr"/>
                      <a:r>
                        <a:rPr lang="en-US" sz="1000" baseline="0" dirty="0" smtClean="0">
                          <a:latin typeface="Arial" panose="020B0604020202020204" pitchFamily="34" charset="0"/>
                          <a:cs typeface="Arial" panose="020B0604020202020204" pitchFamily="34" charset="0"/>
                        </a:rPr>
                        <a:t>75%-100%</a:t>
                      </a:r>
                      <a:endParaRPr lang="en-US" sz="1000" dirty="0">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570754425"/>
                  </a:ext>
                </a:extLst>
              </a:tr>
            </a:tbl>
          </a:graphicData>
        </a:graphic>
      </p:graphicFrame>
      <p:sp>
        <p:nvSpPr>
          <p:cNvPr id="2" name="TextBox 1"/>
          <p:cNvSpPr txBox="1"/>
          <p:nvPr/>
        </p:nvSpPr>
        <p:spPr>
          <a:xfrm>
            <a:off x="120770" y="189781"/>
            <a:ext cx="1733909" cy="221599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University of Wyoming</a:t>
            </a:r>
          </a:p>
          <a:p>
            <a:endParaRPr lang="en-US"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Topline Survey Results Summary with Comparison to Carnegie Research and Honor Roll Institutions</a:t>
            </a:r>
            <a:endParaRPr lang="en-US" sz="1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98407" y="5514353"/>
            <a:ext cx="1284128" cy="1118434"/>
          </a:xfrm>
          <a:prstGeom prst="rect">
            <a:avLst/>
          </a:prstGeom>
        </p:spPr>
      </p:pic>
    </p:spTree>
    <p:extLst>
      <p:ext uri="{BB962C8B-B14F-4D97-AF65-F5344CB8AC3E}">
        <p14:creationId xmlns:p14="http://schemas.microsoft.com/office/powerpoint/2010/main" val="4036213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53438"/>
            <a:ext cx="12192000" cy="5045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68122698"/>
              </p:ext>
            </p:extLst>
          </p:nvPr>
        </p:nvGraphicFramePr>
        <p:xfrm>
          <a:off x="1946715" y="268105"/>
          <a:ext cx="9916998" cy="5821095"/>
        </p:xfrm>
        <a:graphic>
          <a:graphicData uri="http://schemas.openxmlformats.org/drawingml/2006/table">
            <a:tbl>
              <a:tblPr firstRow="1" bandRow="1">
                <a:tableStyleId>{5C22544A-7EE6-4342-B048-85BDC9FD1C3A}</a:tableStyleId>
              </a:tblPr>
              <a:tblGrid>
                <a:gridCol w="4392890">
                  <a:extLst>
                    <a:ext uri="{9D8B030D-6E8A-4147-A177-3AD203B41FA5}">
                      <a16:colId xmlns:a16="http://schemas.microsoft.com/office/drawing/2014/main" xmlns="" val="3168131964"/>
                    </a:ext>
                  </a:extLst>
                </a:gridCol>
                <a:gridCol w="1864852">
                  <a:extLst>
                    <a:ext uri="{9D8B030D-6E8A-4147-A177-3AD203B41FA5}">
                      <a16:colId xmlns:a16="http://schemas.microsoft.com/office/drawing/2014/main" xmlns="" val="531253549"/>
                    </a:ext>
                  </a:extLst>
                </a:gridCol>
                <a:gridCol w="1915296">
                  <a:extLst>
                    <a:ext uri="{9D8B030D-6E8A-4147-A177-3AD203B41FA5}">
                      <a16:colId xmlns:a16="http://schemas.microsoft.com/office/drawing/2014/main" xmlns="" val="1639014870"/>
                    </a:ext>
                  </a:extLst>
                </a:gridCol>
                <a:gridCol w="1743960">
                  <a:extLst>
                    <a:ext uri="{9D8B030D-6E8A-4147-A177-3AD203B41FA5}">
                      <a16:colId xmlns:a16="http://schemas.microsoft.com/office/drawing/2014/main" xmlns="" val="1578981352"/>
                    </a:ext>
                  </a:extLst>
                </a:gridCol>
              </a:tblGrid>
              <a:tr h="335241">
                <a:tc>
                  <a:txBody>
                    <a:bodyPr/>
                    <a:lstStyle/>
                    <a:p>
                      <a:pPr algn="ctr"/>
                      <a:r>
                        <a:rPr lang="en-US" sz="1400" dirty="0" smtClean="0">
                          <a:solidFill>
                            <a:schemeClr val="bg1"/>
                          </a:solidFill>
                          <a:latin typeface="Arial" panose="020B0604020202020204" pitchFamily="34" charset="0"/>
                          <a:cs typeface="Arial" panose="020B0604020202020204" pitchFamily="34" charset="0"/>
                        </a:rPr>
                        <a:t>Category</a:t>
                      </a:r>
                      <a:endParaRPr lang="en-US" sz="14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UW Overall</a:t>
                      </a:r>
                    </a:p>
                    <a:p>
                      <a:pPr algn="ctr"/>
                      <a:r>
                        <a:rPr lang="en-US" sz="800" dirty="0" smtClean="0">
                          <a:solidFill>
                            <a:schemeClr val="bg1"/>
                          </a:solidFill>
                          <a:latin typeface="Arial" panose="020B0604020202020204" pitchFamily="34" charset="0"/>
                          <a:cs typeface="Arial" panose="020B0604020202020204" pitchFamily="34" charset="0"/>
                        </a:rPr>
                        <a:t>Full Data Set</a:t>
                      </a:r>
                      <a:endParaRPr lang="en-US" sz="8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Carnegie</a:t>
                      </a:r>
                      <a:r>
                        <a:rPr lang="en-US" sz="1400" baseline="0" dirty="0" smtClean="0">
                          <a:solidFill>
                            <a:schemeClr val="bg1"/>
                          </a:solidFill>
                          <a:latin typeface="Arial" panose="020B0604020202020204" pitchFamily="34" charset="0"/>
                          <a:cs typeface="Arial" panose="020B0604020202020204" pitchFamily="34" charset="0"/>
                        </a:rPr>
                        <a:t> Research</a:t>
                      </a:r>
                      <a:endParaRPr lang="en-US" sz="14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Honor</a:t>
                      </a:r>
                      <a:r>
                        <a:rPr lang="en-US" sz="1400" baseline="0" dirty="0" smtClean="0">
                          <a:solidFill>
                            <a:schemeClr val="bg1"/>
                          </a:solidFill>
                          <a:latin typeface="Arial" panose="020B0604020202020204" pitchFamily="34" charset="0"/>
                          <a:cs typeface="Arial" panose="020B0604020202020204" pitchFamily="34" charset="0"/>
                        </a:rPr>
                        <a:t> Roll</a:t>
                      </a:r>
                      <a:endParaRPr lang="en-US" sz="1400" dirty="0">
                        <a:solidFill>
                          <a:schemeClr val="bg1"/>
                        </a:solidFill>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xmlns="" val="3740805710"/>
                  </a:ext>
                </a:extLst>
              </a:tr>
              <a:tr h="335241">
                <a:tc>
                  <a:txBody>
                    <a:bodyPr/>
                    <a:lstStyle/>
                    <a:p>
                      <a:pPr algn="r"/>
                      <a:r>
                        <a:rPr lang="en-US" sz="1400" dirty="0" smtClean="0">
                          <a:latin typeface="Arial" panose="020B0604020202020204" pitchFamily="34" charset="0"/>
                          <a:cs typeface="Arial" panose="020B0604020202020204" pitchFamily="34" charset="0"/>
                        </a:rPr>
                        <a:t>Job Satisfaction/Support</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61</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75</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82</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553927512"/>
                  </a:ext>
                </a:extLst>
              </a:tr>
              <a:tr h="335241">
                <a:tc>
                  <a:txBody>
                    <a:bodyPr/>
                    <a:lstStyle/>
                    <a:p>
                      <a:pPr algn="r"/>
                      <a:r>
                        <a:rPr lang="en-US" sz="1400" dirty="0" smtClean="0">
                          <a:latin typeface="Arial" panose="020B0604020202020204" pitchFamily="34" charset="0"/>
                          <a:cs typeface="Arial" panose="020B0604020202020204" pitchFamily="34" charset="0"/>
                        </a:rPr>
                        <a:t>Teaching Environment</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44</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68</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80</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281474047"/>
                  </a:ext>
                </a:extLst>
              </a:tr>
              <a:tr h="335241">
                <a:tc>
                  <a:txBody>
                    <a:bodyPr/>
                    <a:lstStyle/>
                    <a:p>
                      <a:pPr algn="r"/>
                      <a:r>
                        <a:rPr lang="en-US" sz="1400" dirty="0" smtClean="0">
                          <a:latin typeface="Arial" panose="020B0604020202020204" pitchFamily="34" charset="0"/>
                          <a:cs typeface="Arial" panose="020B0604020202020204" pitchFamily="34" charset="0"/>
                        </a:rPr>
                        <a:t>Professional Development</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54</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71</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79</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4200338394"/>
                  </a:ext>
                </a:extLst>
              </a:tr>
              <a:tr h="335241">
                <a:tc>
                  <a:txBody>
                    <a:bodyPr/>
                    <a:lstStyle/>
                    <a:p>
                      <a:pPr algn="r"/>
                      <a:r>
                        <a:rPr lang="en-US" sz="1400" dirty="0" smtClean="0">
                          <a:latin typeface="Arial" panose="020B0604020202020204" pitchFamily="34" charset="0"/>
                          <a:cs typeface="Arial" panose="020B0604020202020204" pitchFamily="34" charset="0"/>
                        </a:rPr>
                        <a:t>Compensation, Benefits &amp; Work/Life Balance</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54</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72</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79</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27519320"/>
                  </a:ext>
                </a:extLst>
              </a:tr>
              <a:tr h="335241">
                <a:tc>
                  <a:txBody>
                    <a:bodyPr/>
                    <a:lstStyle/>
                    <a:p>
                      <a:pPr algn="r"/>
                      <a:r>
                        <a:rPr lang="en-US" sz="1400" dirty="0" smtClean="0">
                          <a:latin typeface="Arial" panose="020B0604020202020204" pitchFamily="34" charset="0"/>
                          <a:cs typeface="Arial" panose="020B0604020202020204" pitchFamily="34" charset="0"/>
                        </a:rPr>
                        <a:t>Facilities</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60</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75</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83</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2806010592"/>
                  </a:ext>
                </a:extLst>
              </a:tr>
              <a:tr h="335241">
                <a:tc>
                  <a:txBody>
                    <a:bodyPr/>
                    <a:lstStyle/>
                    <a:p>
                      <a:pPr algn="r"/>
                      <a:r>
                        <a:rPr lang="en-US" sz="1400" dirty="0" smtClean="0">
                          <a:latin typeface="Arial" panose="020B0604020202020204" pitchFamily="34" charset="0"/>
                          <a:cs typeface="Arial" panose="020B0604020202020204" pitchFamily="34" charset="0"/>
                        </a:rPr>
                        <a:t>Policies, Resources</a:t>
                      </a:r>
                      <a:r>
                        <a:rPr lang="en-US" sz="1400" baseline="0" dirty="0" smtClean="0">
                          <a:latin typeface="Arial" panose="020B0604020202020204" pitchFamily="34" charset="0"/>
                          <a:cs typeface="Arial" panose="020B0604020202020204" pitchFamily="34" charset="0"/>
                        </a:rPr>
                        <a:t> and Efficiency</a:t>
                      </a: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39</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62</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74</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xmlns="" val="3136417524"/>
                  </a:ext>
                </a:extLst>
              </a:tr>
              <a:tr h="335241">
                <a:tc>
                  <a:txBody>
                    <a:bodyPr/>
                    <a:lstStyle/>
                    <a:p>
                      <a:pPr algn="r"/>
                      <a:r>
                        <a:rPr lang="en-US" sz="1400" dirty="0" smtClean="0">
                          <a:latin typeface="Arial" panose="020B0604020202020204" pitchFamily="34" charset="0"/>
                          <a:cs typeface="Arial" panose="020B0604020202020204" pitchFamily="34" charset="0"/>
                        </a:rPr>
                        <a:t>Shared Governance</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30</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62</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74</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xmlns="" val="3499331295"/>
                  </a:ext>
                </a:extLst>
              </a:tr>
              <a:tr h="335241">
                <a:tc>
                  <a:txBody>
                    <a:bodyPr/>
                    <a:lstStyle/>
                    <a:p>
                      <a:pPr algn="r"/>
                      <a:r>
                        <a:rPr lang="en-US" sz="1400" dirty="0" smtClean="0">
                          <a:latin typeface="Arial" panose="020B0604020202020204" pitchFamily="34" charset="0"/>
                          <a:cs typeface="Arial" panose="020B0604020202020204" pitchFamily="34" charset="0"/>
                        </a:rPr>
                        <a:t>Pride</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55</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77</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86</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459115453"/>
                  </a:ext>
                </a:extLst>
              </a:tr>
              <a:tr h="335241">
                <a:tc>
                  <a:txBody>
                    <a:bodyPr/>
                    <a:lstStyle/>
                    <a:p>
                      <a:pPr algn="r"/>
                      <a:r>
                        <a:rPr lang="en-US" sz="1400" dirty="0" smtClean="0">
                          <a:latin typeface="Arial" panose="020B0604020202020204" pitchFamily="34" charset="0"/>
                          <a:cs typeface="Arial" panose="020B0604020202020204" pitchFamily="34" charset="0"/>
                        </a:rPr>
                        <a:t>Supervisors/Department Chairs</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64</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74</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81</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3760547726"/>
                  </a:ext>
                </a:extLst>
              </a:tr>
              <a:tr h="335241">
                <a:tc>
                  <a:txBody>
                    <a:bodyPr/>
                    <a:lstStyle/>
                    <a:p>
                      <a:pPr algn="r"/>
                      <a:r>
                        <a:rPr lang="en-US" sz="1400" dirty="0" smtClean="0">
                          <a:latin typeface="Arial" panose="020B0604020202020204" pitchFamily="34" charset="0"/>
                          <a:cs typeface="Arial" panose="020B0604020202020204" pitchFamily="34" charset="0"/>
                        </a:rPr>
                        <a:t>Senior Leadership</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31</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62</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77</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328839019"/>
                  </a:ext>
                </a:extLst>
              </a:tr>
              <a:tr h="335241">
                <a:tc>
                  <a:txBody>
                    <a:bodyPr/>
                    <a:lstStyle/>
                    <a:p>
                      <a:pPr algn="r"/>
                      <a:r>
                        <a:rPr lang="en-US" sz="1400" dirty="0" smtClean="0">
                          <a:latin typeface="Arial" panose="020B0604020202020204" pitchFamily="34" charset="0"/>
                          <a:cs typeface="Arial" panose="020B0604020202020204" pitchFamily="34" charset="0"/>
                        </a:rPr>
                        <a:t>Faculty, Administration &amp; Staff Relations</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33</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62</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77</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2954473262"/>
                  </a:ext>
                </a:extLst>
              </a:tr>
              <a:tr h="335241">
                <a:tc>
                  <a:txBody>
                    <a:bodyPr/>
                    <a:lstStyle/>
                    <a:p>
                      <a:pPr algn="r"/>
                      <a:r>
                        <a:rPr lang="en-US" sz="1400" dirty="0" smtClean="0">
                          <a:latin typeface="Arial" panose="020B0604020202020204" pitchFamily="34" charset="0"/>
                          <a:cs typeface="Arial" panose="020B0604020202020204" pitchFamily="34" charset="0"/>
                        </a:rPr>
                        <a:t>Communication</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41</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59</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70</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xmlns="" val="3846138439"/>
                  </a:ext>
                </a:extLst>
              </a:tr>
              <a:tr h="335241">
                <a:tc>
                  <a:txBody>
                    <a:bodyPr/>
                    <a:lstStyle/>
                    <a:p>
                      <a:pPr algn="r"/>
                      <a:r>
                        <a:rPr lang="en-US" sz="1400" dirty="0" smtClean="0">
                          <a:latin typeface="Arial" panose="020B0604020202020204" pitchFamily="34" charset="0"/>
                          <a:cs typeface="Arial" panose="020B0604020202020204" pitchFamily="34" charset="0"/>
                        </a:rPr>
                        <a:t>Collaboration</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43</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63</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74</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xmlns="" val="2435326954"/>
                  </a:ext>
                </a:extLst>
              </a:tr>
              <a:tr h="335241">
                <a:tc>
                  <a:txBody>
                    <a:bodyPr/>
                    <a:lstStyle/>
                    <a:p>
                      <a:pPr algn="r"/>
                      <a:r>
                        <a:rPr lang="en-US" sz="1400" dirty="0" smtClean="0">
                          <a:latin typeface="Arial" panose="020B0604020202020204" pitchFamily="34" charset="0"/>
                          <a:cs typeface="Arial" panose="020B0604020202020204" pitchFamily="34" charset="0"/>
                        </a:rPr>
                        <a:t>Fairness</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43</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latin typeface="Arial" panose="020B0604020202020204" pitchFamily="34" charset="0"/>
                          <a:cs typeface="Arial" panose="020B0604020202020204" pitchFamily="34" charset="0"/>
                        </a:rPr>
                        <a:t>62</a:t>
                      </a:r>
                      <a:endParaRPr lang="en-US" sz="1400"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71</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xmlns="" val="1986783118"/>
                  </a:ext>
                </a:extLst>
              </a:tr>
              <a:tr h="335241">
                <a:tc>
                  <a:txBody>
                    <a:bodyPr/>
                    <a:lstStyle/>
                    <a:p>
                      <a:pPr algn="r"/>
                      <a:r>
                        <a:rPr lang="en-US" sz="1400" dirty="0" smtClean="0">
                          <a:latin typeface="Arial" panose="020B0604020202020204" pitchFamily="34" charset="0"/>
                          <a:cs typeface="Arial" panose="020B0604020202020204" pitchFamily="34" charset="0"/>
                        </a:rPr>
                        <a:t>Respect &amp; Appreciation</a:t>
                      </a:r>
                      <a:endParaRPr 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400" b="1" dirty="0" smtClean="0">
                          <a:latin typeface="Arial" panose="020B0604020202020204" pitchFamily="34" charset="0"/>
                          <a:cs typeface="Arial" panose="020B0604020202020204" pitchFamily="34" charset="0"/>
                        </a:rPr>
                        <a:t>42</a:t>
                      </a:r>
                      <a:endParaRPr lang="en-US" sz="14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65</a:t>
                      </a:r>
                      <a:endParaRPr lang="en-US"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75</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873053113"/>
                  </a:ext>
                </a:extLst>
              </a:tr>
              <a:tr h="335241">
                <a:tc>
                  <a:txBody>
                    <a:bodyPr/>
                    <a:lstStyle/>
                    <a:p>
                      <a:pPr algn="r"/>
                      <a:r>
                        <a:rPr lang="en-US" b="1" dirty="0" smtClean="0">
                          <a:latin typeface="Arial" panose="020B0604020202020204" pitchFamily="34" charset="0"/>
                          <a:cs typeface="Arial" panose="020B0604020202020204" pitchFamily="34" charset="0"/>
                        </a:rPr>
                        <a:t>SURVEY</a:t>
                      </a:r>
                      <a:r>
                        <a:rPr lang="en-US" b="1" baseline="0" dirty="0" smtClean="0">
                          <a:latin typeface="Arial" panose="020B0604020202020204" pitchFamily="34" charset="0"/>
                          <a:cs typeface="Arial" panose="020B0604020202020204" pitchFamily="34" charset="0"/>
                        </a:rPr>
                        <a:t> AVERAGE</a:t>
                      </a:r>
                      <a:endParaRPr lang="en-US" b="1"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b="1" dirty="0" smtClean="0">
                          <a:solidFill>
                            <a:schemeClr val="bg1"/>
                          </a:solidFill>
                          <a:latin typeface="Arial" panose="020B0604020202020204" pitchFamily="34" charset="0"/>
                          <a:cs typeface="Arial" panose="020B0604020202020204" pitchFamily="34" charset="0"/>
                        </a:rPr>
                        <a:t>46</a:t>
                      </a:r>
                      <a:endParaRPr lang="en-US" b="1" dirty="0">
                        <a:solidFill>
                          <a:schemeClr val="bg1"/>
                        </a:solidFill>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en-US" b="1" dirty="0" smtClean="0">
                          <a:solidFill>
                            <a:schemeClr val="bg1"/>
                          </a:solidFill>
                          <a:latin typeface="Arial" panose="020B0604020202020204" pitchFamily="34" charset="0"/>
                          <a:cs typeface="Arial" panose="020B0604020202020204" pitchFamily="34" charset="0"/>
                        </a:rPr>
                        <a:t>67</a:t>
                      </a:r>
                      <a:endParaRPr lang="en-US"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b="1" dirty="0" smtClean="0">
                          <a:solidFill>
                            <a:schemeClr val="bg1"/>
                          </a:solidFill>
                          <a:latin typeface="Arial" panose="020B0604020202020204" pitchFamily="34" charset="0"/>
                          <a:cs typeface="Arial" panose="020B0604020202020204" pitchFamily="34" charset="0"/>
                        </a:rPr>
                        <a:t>77</a:t>
                      </a:r>
                      <a:endParaRPr lang="en-US" b="1"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82281681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43521967"/>
              </p:ext>
            </p:extLst>
          </p:nvPr>
        </p:nvGraphicFramePr>
        <p:xfrm>
          <a:off x="1946718" y="6206067"/>
          <a:ext cx="9916995" cy="426720"/>
        </p:xfrm>
        <a:graphic>
          <a:graphicData uri="http://schemas.openxmlformats.org/drawingml/2006/table">
            <a:tbl>
              <a:tblPr firstRow="1" bandRow="1">
                <a:tableStyleId>{5C22544A-7EE6-4342-B048-85BDC9FD1C3A}</a:tableStyleId>
              </a:tblPr>
              <a:tblGrid>
                <a:gridCol w="1983399">
                  <a:extLst>
                    <a:ext uri="{9D8B030D-6E8A-4147-A177-3AD203B41FA5}">
                      <a16:colId xmlns:a16="http://schemas.microsoft.com/office/drawing/2014/main" xmlns="" val="3161839456"/>
                    </a:ext>
                  </a:extLst>
                </a:gridCol>
                <a:gridCol w="1983399">
                  <a:extLst>
                    <a:ext uri="{9D8B030D-6E8A-4147-A177-3AD203B41FA5}">
                      <a16:colId xmlns:a16="http://schemas.microsoft.com/office/drawing/2014/main" xmlns="" val="1018113365"/>
                    </a:ext>
                  </a:extLst>
                </a:gridCol>
                <a:gridCol w="1983399">
                  <a:extLst>
                    <a:ext uri="{9D8B030D-6E8A-4147-A177-3AD203B41FA5}">
                      <a16:colId xmlns:a16="http://schemas.microsoft.com/office/drawing/2014/main" xmlns="" val="3190283090"/>
                    </a:ext>
                  </a:extLst>
                </a:gridCol>
                <a:gridCol w="1983399">
                  <a:extLst>
                    <a:ext uri="{9D8B030D-6E8A-4147-A177-3AD203B41FA5}">
                      <a16:colId xmlns:a16="http://schemas.microsoft.com/office/drawing/2014/main" xmlns="" val="788067564"/>
                    </a:ext>
                  </a:extLst>
                </a:gridCol>
                <a:gridCol w="1983399">
                  <a:extLst>
                    <a:ext uri="{9D8B030D-6E8A-4147-A177-3AD203B41FA5}">
                      <a16:colId xmlns:a16="http://schemas.microsoft.com/office/drawing/2014/main" xmlns="" val="1118527946"/>
                    </a:ext>
                  </a:extLst>
                </a:gridCol>
              </a:tblGrid>
              <a:tr h="370840">
                <a:tc>
                  <a:txBody>
                    <a:bodyPr/>
                    <a:lstStyle/>
                    <a:p>
                      <a:pPr algn="ctr"/>
                      <a:r>
                        <a:rPr lang="en-US" sz="1200" dirty="0" smtClean="0">
                          <a:solidFill>
                            <a:schemeClr val="tx1"/>
                          </a:solidFill>
                          <a:latin typeface="Arial" panose="020B0604020202020204" pitchFamily="34" charset="0"/>
                          <a:cs typeface="Arial" panose="020B0604020202020204" pitchFamily="34" charset="0"/>
                        </a:rPr>
                        <a:t>Poor</a:t>
                      </a:r>
                    </a:p>
                    <a:p>
                      <a:pPr algn="ctr"/>
                      <a:r>
                        <a:rPr lang="en-US" sz="1000" dirty="0" smtClean="0">
                          <a:solidFill>
                            <a:schemeClr val="tx1"/>
                          </a:solidFill>
                          <a:latin typeface="Arial" panose="020B0604020202020204" pitchFamily="34" charset="0"/>
                          <a:cs typeface="Arial" panose="020B0604020202020204" pitchFamily="34" charset="0"/>
                        </a:rPr>
                        <a:t>0%-44%</a:t>
                      </a:r>
                      <a:endParaRPr lang="en-US" sz="1000" dirty="0">
                        <a:solidFill>
                          <a:schemeClr val="tx1"/>
                        </a:solidFill>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algn="ctr"/>
                      <a:r>
                        <a:rPr lang="en-US" sz="1200" dirty="0" smtClean="0">
                          <a:latin typeface="Arial" panose="020B0604020202020204" pitchFamily="34" charset="0"/>
                          <a:cs typeface="Arial" panose="020B0604020202020204" pitchFamily="34" charset="0"/>
                        </a:rPr>
                        <a:t>Warrants Attention</a:t>
                      </a:r>
                    </a:p>
                    <a:p>
                      <a:pPr algn="ctr"/>
                      <a:r>
                        <a:rPr lang="en-US" sz="1000" dirty="0" smtClean="0">
                          <a:latin typeface="Arial" panose="020B0604020202020204" pitchFamily="34" charset="0"/>
                          <a:cs typeface="Arial" panose="020B0604020202020204" pitchFamily="34" charset="0"/>
                        </a:rPr>
                        <a:t>45%-54%</a:t>
                      </a:r>
                      <a:endParaRPr lang="en-US" sz="1000" dirty="0">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Fair to Mediocre</a:t>
                      </a:r>
                    </a:p>
                    <a:p>
                      <a:pPr algn="ctr"/>
                      <a:r>
                        <a:rPr lang="en-US" sz="1000" dirty="0" smtClean="0">
                          <a:solidFill>
                            <a:schemeClr val="tx1"/>
                          </a:solidFill>
                          <a:latin typeface="Arial" panose="020B0604020202020204" pitchFamily="34" charset="0"/>
                          <a:cs typeface="Arial" panose="020B0604020202020204" pitchFamily="34" charset="0"/>
                        </a:rPr>
                        <a:t>55%-64%</a:t>
                      </a:r>
                      <a:endParaRPr lang="en-US" sz="10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sz="1200" dirty="0" smtClean="0">
                          <a:latin typeface="Arial" panose="020B0604020202020204" pitchFamily="34" charset="0"/>
                          <a:cs typeface="Arial" panose="020B0604020202020204" pitchFamily="34" charset="0"/>
                        </a:rPr>
                        <a:t>Good</a:t>
                      </a:r>
                    </a:p>
                    <a:p>
                      <a:pPr algn="ctr"/>
                      <a:r>
                        <a:rPr lang="en-US" sz="1000" dirty="0" smtClean="0">
                          <a:latin typeface="Arial" panose="020B0604020202020204" pitchFamily="34" charset="0"/>
                          <a:cs typeface="Arial" panose="020B0604020202020204" pitchFamily="34" charset="0"/>
                        </a:rPr>
                        <a:t>65%-74%</a:t>
                      </a:r>
                      <a:endParaRPr lang="en-US" sz="1000" dirty="0">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algn="ctr"/>
                      <a:r>
                        <a:rPr lang="en-US" sz="1200" dirty="0" smtClean="0">
                          <a:latin typeface="Arial" panose="020B0604020202020204" pitchFamily="34" charset="0"/>
                          <a:cs typeface="Arial" panose="020B0604020202020204" pitchFamily="34" charset="0"/>
                        </a:rPr>
                        <a:t>Very</a:t>
                      </a:r>
                      <a:r>
                        <a:rPr lang="en-US" sz="1200" baseline="0" dirty="0" smtClean="0">
                          <a:latin typeface="Arial" panose="020B0604020202020204" pitchFamily="34" charset="0"/>
                          <a:cs typeface="Arial" panose="020B0604020202020204" pitchFamily="34" charset="0"/>
                        </a:rPr>
                        <a:t> Good to Excellent</a:t>
                      </a:r>
                    </a:p>
                    <a:p>
                      <a:pPr algn="ctr"/>
                      <a:r>
                        <a:rPr lang="en-US" sz="1000" baseline="0" dirty="0" smtClean="0">
                          <a:latin typeface="Arial" panose="020B0604020202020204" pitchFamily="34" charset="0"/>
                          <a:cs typeface="Arial" panose="020B0604020202020204" pitchFamily="34" charset="0"/>
                        </a:rPr>
                        <a:t>75%-100%</a:t>
                      </a:r>
                      <a:endParaRPr lang="en-US" sz="1000" dirty="0">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570754425"/>
                  </a:ext>
                </a:extLst>
              </a:tr>
            </a:tbl>
          </a:graphicData>
        </a:graphic>
      </p:graphicFrame>
      <p:sp>
        <p:nvSpPr>
          <p:cNvPr id="2" name="TextBox 1"/>
          <p:cNvSpPr txBox="1"/>
          <p:nvPr/>
        </p:nvSpPr>
        <p:spPr>
          <a:xfrm>
            <a:off x="120770" y="189781"/>
            <a:ext cx="1733909" cy="4154984"/>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University of Wyoming</a:t>
            </a:r>
          </a:p>
          <a:p>
            <a:endParaRPr lang="en-US"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Topline Survey Results Summary with Comparison to Carnegie Research and Honor Roll Institutions</a:t>
            </a:r>
          </a:p>
          <a:p>
            <a:endParaRPr lang="en-US" sz="1400" dirty="0">
              <a:latin typeface="Arial" panose="020B0604020202020204" pitchFamily="34" charset="0"/>
              <a:cs typeface="Arial" panose="020B0604020202020204" pitchFamily="34" charset="0"/>
            </a:endParaRPr>
          </a:p>
          <a:p>
            <a:r>
              <a:rPr lang="en-US" sz="1400" b="1" dirty="0" smtClean="0">
                <a:solidFill>
                  <a:srgbClr val="FFC000"/>
                </a:solidFill>
                <a:latin typeface="Arial" panose="020B0604020202020204" pitchFamily="34" charset="0"/>
                <a:cs typeface="Arial" panose="020B0604020202020204" pitchFamily="34" charset="0"/>
              </a:rPr>
              <a:t>HIGHLIGHTED AREAS REFLECT DIFFERENCE OF 20+ POINTS WHEN COMPARED WITH CARNEGIE GROUP</a:t>
            </a:r>
            <a:endParaRPr lang="en-US" sz="1400" b="1" dirty="0">
              <a:solidFill>
                <a:srgbClr val="FFC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98407" y="5514353"/>
            <a:ext cx="1284128" cy="1118434"/>
          </a:xfrm>
          <a:prstGeom prst="rect">
            <a:avLst/>
          </a:prstGeom>
        </p:spPr>
      </p:pic>
      <p:sp>
        <p:nvSpPr>
          <p:cNvPr id="3" name="Rectangle 2"/>
          <p:cNvSpPr/>
          <p:nvPr/>
        </p:nvSpPr>
        <p:spPr>
          <a:xfrm>
            <a:off x="2318859" y="2362642"/>
            <a:ext cx="9544854" cy="993034"/>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324617" y="3696854"/>
            <a:ext cx="9544854" cy="676738"/>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321744" y="4703258"/>
            <a:ext cx="9544854" cy="343195"/>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327498" y="5373234"/>
            <a:ext cx="9544854" cy="343195"/>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33252" y="1022663"/>
            <a:ext cx="9544854" cy="343195"/>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27498" y="1022663"/>
            <a:ext cx="7435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-24</a:t>
            </a:r>
          </a:p>
        </p:txBody>
      </p:sp>
      <p:sp>
        <p:nvSpPr>
          <p:cNvPr id="13" name="TextBox 12"/>
          <p:cNvSpPr txBox="1"/>
          <p:nvPr/>
        </p:nvSpPr>
        <p:spPr>
          <a:xfrm>
            <a:off x="2324625" y="2339622"/>
            <a:ext cx="7435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23</a:t>
            </a:r>
            <a:endParaRPr lang="en-US" sz="1600" dirty="0">
              <a:latin typeface="Arial" panose="020B0604020202020204" pitchFamily="34" charset="0"/>
              <a:cs typeface="Arial" panose="020B0604020202020204" pitchFamily="34" charset="0"/>
            </a:endParaRPr>
          </a:p>
        </p:txBody>
      </p:sp>
      <p:sp>
        <p:nvSpPr>
          <p:cNvPr id="14" name="TextBox 13"/>
          <p:cNvSpPr txBox="1"/>
          <p:nvPr/>
        </p:nvSpPr>
        <p:spPr>
          <a:xfrm>
            <a:off x="2318858" y="2686038"/>
            <a:ext cx="7435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29</a:t>
            </a:r>
            <a:endParaRPr lang="en-US" sz="1600" dirty="0">
              <a:latin typeface="Arial" panose="020B0604020202020204" pitchFamily="34" charset="0"/>
              <a:cs typeface="Arial" panose="020B0604020202020204" pitchFamily="34" charset="0"/>
            </a:endParaRPr>
          </a:p>
        </p:txBody>
      </p:sp>
      <p:sp>
        <p:nvSpPr>
          <p:cNvPr id="15" name="TextBox 14"/>
          <p:cNvSpPr txBox="1"/>
          <p:nvPr/>
        </p:nvSpPr>
        <p:spPr>
          <a:xfrm>
            <a:off x="2321717" y="3009434"/>
            <a:ext cx="7435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22</a:t>
            </a:r>
            <a:endParaRPr lang="en-US" sz="1600" dirty="0">
              <a:latin typeface="Arial" panose="020B0604020202020204" pitchFamily="34" charset="0"/>
              <a:cs typeface="Arial" panose="020B0604020202020204" pitchFamily="34" charset="0"/>
            </a:endParaRPr>
          </a:p>
        </p:txBody>
      </p:sp>
      <p:sp>
        <p:nvSpPr>
          <p:cNvPr id="16" name="TextBox 15"/>
          <p:cNvSpPr txBox="1"/>
          <p:nvPr/>
        </p:nvSpPr>
        <p:spPr>
          <a:xfrm>
            <a:off x="2318858" y="3695070"/>
            <a:ext cx="743506"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-31</a:t>
            </a:r>
            <a:endParaRPr lang="en-US" sz="1600" dirty="0">
              <a:latin typeface="Arial" panose="020B0604020202020204" pitchFamily="34" charset="0"/>
              <a:cs typeface="Arial" panose="020B0604020202020204" pitchFamily="34" charset="0"/>
            </a:endParaRPr>
          </a:p>
        </p:txBody>
      </p:sp>
      <p:sp>
        <p:nvSpPr>
          <p:cNvPr id="17" name="TextBox 16"/>
          <p:cNvSpPr txBox="1"/>
          <p:nvPr/>
        </p:nvSpPr>
        <p:spPr>
          <a:xfrm>
            <a:off x="2318858" y="4024234"/>
            <a:ext cx="7435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29</a:t>
            </a:r>
            <a:endParaRPr lang="en-US" sz="1600" dirty="0">
              <a:latin typeface="Arial" panose="020B0604020202020204" pitchFamily="34" charset="0"/>
              <a:cs typeface="Arial" panose="020B0604020202020204" pitchFamily="34" charset="0"/>
            </a:endParaRPr>
          </a:p>
        </p:txBody>
      </p:sp>
      <p:sp>
        <p:nvSpPr>
          <p:cNvPr id="18" name="TextBox 17"/>
          <p:cNvSpPr txBox="1"/>
          <p:nvPr/>
        </p:nvSpPr>
        <p:spPr>
          <a:xfrm>
            <a:off x="2324617" y="4700373"/>
            <a:ext cx="743506"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-20</a:t>
            </a:r>
            <a:endParaRPr lang="en-US" sz="1600" dirty="0">
              <a:latin typeface="Arial" panose="020B0604020202020204" pitchFamily="34" charset="0"/>
              <a:cs typeface="Arial" panose="020B0604020202020204" pitchFamily="34" charset="0"/>
            </a:endParaRPr>
          </a:p>
        </p:txBody>
      </p:sp>
      <p:sp>
        <p:nvSpPr>
          <p:cNvPr id="19" name="TextBox 18"/>
          <p:cNvSpPr txBox="1"/>
          <p:nvPr/>
        </p:nvSpPr>
        <p:spPr>
          <a:xfrm>
            <a:off x="2327498" y="5391023"/>
            <a:ext cx="7435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23</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600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92F24"/>
                </a:solidFill>
                <a:latin typeface="Arial" panose="020B0604020202020204" pitchFamily="34" charset="0"/>
                <a:cs typeface="Arial" panose="020B0604020202020204" pitchFamily="34" charset="0"/>
              </a:rPr>
              <a:t>Qualitative Analysis Themes</a:t>
            </a:r>
            <a:endParaRPr lang="en-US" b="1" dirty="0">
              <a:solidFill>
                <a:srgbClr val="492F2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138687"/>
            <a:ext cx="10972800" cy="4693763"/>
          </a:xfrm>
        </p:spPr>
        <p:txBody>
          <a:bodyPr/>
          <a:lstStyle/>
          <a:p>
            <a:pPr marL="233362" indent="0">
              <a:buNone/>
            </a:pPr>
            <a:r>
              <a:rPr lang="en-US" sz="2400" b="1" dirty="0" smtClean="0">
                <a:latin typeface="Arial" panose="020B0604020202020204" pitchFamily="34" charset="0"/>
                <a:cs typeface="Arial" panose="020B0604020202020204" pitchFamily="34" charset="0"/>
              </a:rPr>
              <a:t>Production of a Comprehensive Report is concluding, but several key themes have emerged in the analysis of qualitative data:</a:t>
            </a:r>
          </a:p>
          <a:p>
            <a:pPr marL="576262"/>
            <a:r>
              <a:rPr lang="en-US" sz="1800" b="1" dirty="0" smtClean="0">
                <a:latin typeface="Arial" panose="020B0604020202020204" pitchFamily="34" charset="0"/>
                <a:cs typeface="Arial" panose="020B0604020202020204" pitchFamily="34" charset="0"/>
              </a:rPr>
              <a:t>Morale, Respect, and Appreciation: </a:t>
            </a:r>
            <a:r>
              <a:rPr lang="en-US" sz="1800" dirty="0" smtClean="0">
                <a:latin typeface="Arial" panose="020B0604020202020204" pitchFamily="34" charset="0"/>
                <a:cs typeface="Arial" panose="020B0604020202020204" pitchFamily="34" charset="0"/>
              </a:rPr>
              <a:t>Strong points of pride, but being eroded by</a:t>
            </a:r>
            <a:r>
              <a:rPr lang="en-US" sz="1800" b="1"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lasting effects of budget cuts, perceptions of pace/scope of change, feeling unappreciated and less connected to institution as a whole.</a:t>
            </a:r>
          </a:p>
          <a:p>
            <a:pPr marL="576262"/>
            <a:r>
              <a:rPr lang="en-US" sz="1800" b="1" dirty="0">
                <a:latin typeface="Arial" panose="020B0604020202020204" pitchFamily="34" charset="0"/>
                <a:cs typeface="Arial" panose="020B0604020202020204" pitchFamily="34" charset="0"/>
              </a:rPr>
              <a:t>Compensation: </a:t>
            </a:r>
            <a:r>
              <a:rPr lang="en-US" sz="1800" dirty="0">
                <a:latin typeface="Arial" panose="020B0604020202020204" pitchFamily="34" charset="0"/>
                <a:cs typeface="Arial" panose="020B0604020202020204" pitchFamily="34" charset="0"/>
              </a:rPr>
              <a:t>Few </a:t>
            </a:r>
            <a:r>
              <a:rPr lang="en-US" sz="1800" dirty="0" smtClean="0">
                <a:latin typeface="Arial" panose="020B0604020202020204" pitchFamily="34" charset="0"/>
                <a:cs typeface="Arial" panose="020B0604020202020204" pitchFamily="34" charset="0"/>
              </a:rPr>
              <a:t>outside administration </a:t>
            </a:r>
            <a:r>
              <a:rPr lang="en-US" sz="1800" dirty="0">
                <a:latin typeface="Arial" panose="020B0604020202020204" pitchFamily="34" charset="0"/>
                <a:cs typeface="Arial" panose="020B0604020202020204" pitchFamily="34" charset="0"/>
              </a:rPr>
              <a:t>were happy with their </a:t>
            </a:r>
            <a:r>
              <a:rPr lang="en-US" sz="1800" dirty="0" smtClean="0">
                <a:latin typeface="Arial" panose="020B0604020202020204" pitchFamily="34" charset="0"/>
                <a:cs typeface="Arial" panose="020B0604020202020204" pitchFamily="34" charset="0"/>
              </a:rPr>
              <a:t>salaries.</a:t>
            </a:r>
          </a:p>
          <a:p>
            <a:pPr marL="576262"/>
            <a:r>
              <a:rPr lang="en-US" sz="1800" b="1" dirty="0" smtClean="0">
                <a:latin typeface="Arial" panose="020B0604020202020204" pitchFamily="34" charset="0"/>
                <a:cs typeface="Arial" panose="020B0604020202020204" pitchFamily="34" charset="0"/>
              </a:rPr>
              <a:t>Resources and Staffing</a:t>
            </a:r>
            <a:r>
              <a:rPr lang="en-US" sz="1800" b="1"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Availability of resources and current staffing </a:t>
            </a:r>
            <a:r>
              <a:rPr lang="en-US" sz="1800" dirty="0">
                <a:latin typeface="Arial" panose="020B0604020202020204" pitchFamily="34" charset="0"/>
                <a:cs typeface="Arial" panose="020B0604020202020204" pitchFamily="34" charset="0"/>
              </a:rPr>
              <a:t>levels </a:t>
            </a:r>
            <a:r>
              <a:rPr lang="en-US" sz="1800" dirty="0" smtClean="0">
                <a:latin typeface="Arial" panose="020B0604020202020204" pitchFamily="34" charset="0"/>
                <a:cs typeface="Arial" panose="020B0604020202020204" pitchFamily="34" charset="0"/>
              </a:rPr>
              <a:t>felt to be affecting quality of work, sense of being paid fairly, and general satisfaction.</a:t>
            </a:r>
          </a:p>
          <a:p>
            <a:pPr marL="576262"/>
            <a:r>
              <a:rPr lang="en-US" sz="1800" b="1" dirty="0" smtClean="0">
                <a:latin typeface="Arial" panose="020B0604020202020204" pitchFamily="34" charset="0"/>
                <a:cs typeface="Arial" panose="020B0604020202020204" pitchFamily="34" charset="0"/>
              </a:rPr>
              <a:t>Different Sentiments </a:t>
            </a:r>
            <a:r>
              <a:rPr lang="en-US" sz="1800" b="1" dirty="0">
                <a:latin typeface="Arial" panose="020B0604020202020204" pitchFamily="34" charset="0"/>
                <a:cs typeface="Arial" panose="020B0604020202020204" pitchFamily="34" charset="0"/>
              </a:rPr>
              <a:t>about Direct Supervisors and Senior </a:t>
            </a:r>
            <a:r>
              <a:rPr lang="en-US" sz="1800" b="1" dirty="0" smtClean="0">
                <a:latin typeface="Arial" panose="020B0604020202020204" pitchFamily="34" charset="0"/>
                <a:cs typeface="Arial" panose="020B0604020202020204" pitchFamily="34" charset="0"/>
              </a:rPr>
              <a:t>Leadership: </a:t>
            </a:r>
            <a:r>
              <a:rPr lang="en-US" sz="1800" dirty="0" smtClean="0">
                <a:latin typeface="Arial" panose="020B0604020202020204" pitchFamily="34" charset="0"/>
                <a:cs typeface="Arial" panose="020B0604020202020204" pitchFamily="34" charset="0"/>
              </a:rPr>
              <a:t>General satisfaction with direct supervisors; less favorable views of senior administration tied </a:t>
            </a:r>
            <a:r>
              <a:rPr lang="en-US" sz="1800" dirty="0">
                <a:latin typeface="Arial" panose="020B0604020202020204" pitchFamily="34" charset="0"/>
                <a:cs typeface="Arial" panose="020B0604020202020204" pitchFamily="34" charset="0"/>
              </a:rPr>
              <a:t>to perceptions of an overly top-heavy institution, a lack of transparency in decision making, and </a:t>
            </a:r>
            <a:r>
              <a:rPr lang="en-US" sz="1800" dirty="0" smtClean="0">
                <a:latin typeface="Arial" panose="020B0604020202020204" pitchFamily="34" charset="0"/>
                <a:cs typeface="Arial" panose="020B0604020202020204" pitchFamily="34" charset="0"/>
              </a:rPr>
              <a:t>dishonest </a:t>
            </a:r>
            <a:r>
              <a:rPr lang="en-US" sz="1800" dirty="0">
                <a:latin typeface="Arial" panose="020B0604020202020204" pitchFamily="34" charset="0"/>
                <a:cs typeface="Arial" panose="020B0604020202020204" pitchFamily="34" charset="0"/>
              </a:rPr>
              <a:t>communication</a:t>
            </a:r>
            <a:endParaRPr lang="en-US" sz="1800" dirty="0" smtClean="0">
              <a:latin typeface="Arial" panose="020B0604020202020204" pitchFamily="34" charset="0"/>
              <a:cs typeface="Arial" panose="020B0604020202020204" pitchFamily="34" charset="0"/>
            </a:endParaRPr>
          </a:p>
          <a:p>
            <a:pPr marL="576262"/>
            <a:r>
              <a:rPr lang="en-US" sz="1800" b="1" dirty="0" smtClean="0">
                <a:latin typeface="Arial" panose="020B0604020202020204" pitchFamily="34" charset="0"/>
                <a:cs typeface="Arial" panose="020B0604020202020204" pitchFamily="34" charset="0"/>
              </a:rPr>
              <a:t>Communication and Transparency: </a:t>
            </a:r>
            <a:r>
              <a:rPr lang="en-US" sz="1800" dirty="0" smtClean="0">
                <a:latin typeface="Arial" panose="020B0604020202020204" pitchFamily="34" charset="0"/>
                <a:cs typeface="Arial" panose="020B0604020202020204" pitchFamily="34" charset="0"/>
              </a:rPr>
              <a:t>Respondents, including administrators, felt better communication across campus, particularly on budget, policies, and change, is needed.</a:t>
            </a:r>
            <a:endParaRPr lang="en-US" sz="1800" b="1" dirty="0" smtClean="0">
              <a:latin typeface="Arial" panose="020B0604020202020204" pitchFamily="34" charset="0"/>
              <a:cs typeface="Arial" panose="020B0604020202020204" pitchFamily="34" charset="0"/>
            </a:endParaRPr>
          </a:p>
          <a:p>
            <a:pPr marL="576262"/>
            <a:r>
              <a:rPr lang="en-US" sz="1800" b="1" dirty="0">
                <a:latin typeface="Arial" panose="020B0604020202020204" pitchFamily="34" charset="0"/>
                <a:cs typeface="Arial" panose="020B0604020202020204" pitchFamily="34" charset="0"/>
              </a:rPr>
              <a:t>Decision Making and Shared Governance: </a:t>
            </a:r>
            <a:r>
              <a:rPr lang="en-US" sz="1800" dirty="0">
                <a:latin typeface="Arial" panose="020B0604020202020204" pitchFamily="34" charset="0"/>
                <a:cs typeface="Arial" panose="020B0604020202020204" pitchFamily="34" charset="0"/>
              </a:rPr>
              <a:t>In general, employees were satisfied </a:t>
            </a:r>
            <a:r>
              <a:rPr lang="en-US" sz="1800" dirty="0" smtClean="0">
                <a:latin typeface="Arial" panose="020B0604020202020204" pitchFamily="34" charset="0"/>
                <a:cs typeface="Arial" panose="020B0604020202020204" pitchFamily="34" charset="0"/>
              </a:rPr>
              <a:t>with </a:t>
            </a:r>
            <a:r>
              <a:rPr lang="en-US" sz="1800" dirty="0">
                <a:latin typeface="Arial" panose="020B0604020202020204" pitchFamily="34" charset="0"/>
                <a:cs typeface="Arial" panose="020B0604020202020204" pitchFamily="34" charset="0"/>
              </a:rPr>
              <a:t>ability to give input to support decision making at the department </a:t>
            </a:r>
            <a:r>
              <a:rPr lang="en-US" sz="1800" dirty="0" smtClean="0">
                <a:latin typeface="Arial" panose="020B0604020202020204" pitchFamily="34" charset="0"/>
                <a:cs typeface="Arial" panose="020B0604020202020204" pitchFamily="34" charset="0"/>
              </a:rPr>
              <a:t>level, but dissatisfied </a:t>
            </a:r>
            <a:r>
              <a:rPr lang="en-US" sz="1800" dirty="0">
                <a:latin typeface="Arial" panose="020B0604020202020204" pitchFamily="34" charset="0"/>
                <a:cs typeface="Arial" panose="020B0604020202020204" pitchFamily="34" charset="0"/>
              </a:rPr>
              <a:t>with shared governance at </a:t>
            </a:r>
            <a:r>
              <a:rPr lang="en-US" sz="1800" dirty="0" smtClean="0">
                <a:latin typeface="Arial" panose="020B0604020202020204" pitchFamily="34" charset="0"/>
                <a:cs typeface="Arial" panose="020B0604020202020204" pitchFamily="34" charset="0"/>
              </a:rPr>
              <a:t>institutional </a:t>
            </a:r>
            <a:r>
              <a:rPr lang="en-US" sz="1800" dirty="0">
                <a:latin typeface="Arial" panose="020B0604020202020204" pitchFamily="34" charset="0"/>
                <a:cs typeface="Arial" panose="020B0604020202020204" pitchFamily="34" charset="0"/>
              </a:rPr>
              <a:t>level.</a:t>
            </a:r>
            <a:r>
              <a:rPr lang="en-US" sz="1800" b="1" dirty="0">
                <a:latin typeface="Arial" panose="020B0604020202020204" pitchFamily="34" charset="0"/>
                <a:cs typeface="Arial" panose="020B0604020202020204" pitchFamily="34" charset="0"/>
              </a:rPr>
              <a:t> </a:t>
            </a:r>
          </a:p>
          <a:p>
            <a:pPr marL="576262"/>
            <a:endParaRPr lang="en-US" sz="1800" b="1" dirty="0" smtClean="0">
              <a:latin typeface="Arial" panose="020B0604020202020204" pitchFamily="34" charset="0"/>
              <a:cs typeface="Arial" panose="020B0604020202020204" pitchFamily="34" charset="0"/>
            </a:endParaRPr>
          </a:p>
          <a:p>
            <a:pPr marL="576262"/>
            <a:endParaRPr lang="en-US" sz="2400" b="1" dirty="0" smtClean="0">
              <a:latin typeface="Arial" panose="020B0604020202020204" pitchFamily="34" charset="0"/>
              <a:cs typeface="Arial" panose="020B0604020202020204" pitchFamily="34" charset="0"/>
            </a:endParaRPr>
          </a:p>
          <a:p>
            <a:pPr marL="233362" indent="0">
              <a:buNone/>
            </a:pPr>
            <a:endParaRPr lang="en-US" sz="1800" dirty="0" smtClean="0">
              <a:latin typeface="Arial" panose="020B0604020202020204" pitchFamily="34" charset="0"/>
              <a:cs typeface="Arial" panose="020B0604020202020204" pitchFamily="34" charset="0"/>
            </a:endParaRPr>
          </a:p>
          <a:p>
            <a:pPr marL="233362" indent="0">
              <a:buNone/>
            </a:pPr>
            <a:endParaRPr lang="en-US" sz="800" dirty="0">
              <a:latin typeface="Arial" panose="020B0604020202020204" pitchFamily="34" charset="0"/>
              <a:cs typeface="Arial" panose="020B0604020202020204" pitchFamily="34" charset="0"/>
            </a:endParaRPr>
          </a:p>
          <a:p>
            <a:pPr marL="233362" indent="0">
              <a:buNone/>
            </a:pP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332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Line" id="{46C7858F-A61D-456D-8FE6-B6E3DAF85D2E}" vid="{38ACF808-6BA9-43B1-9A2D-0AF1323659B7}"/>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Theme-Line</Template>
  <TotalTime>41538</TotalTime>
  <Words>1000</Words>
  <Application>Microsoft Office PowerPoint</Application>
  <PresentationFormat>Widescreen</PresentationFormat>
  <Paragraphs>252</Paragraphs>
  <Slides>10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Book Antiqua</vt:lpstr>
      <vt:lpstr>Calibri</vt:lpstr>
      <vt:lpstr>Calibri Light</vt:lpstr>
      <vt:lpstr>Cambria</vt:lpstr>
      <vt:lpstr>Theme-Line</vt:lpstr>
      <vt:lpstr>1_Custom Design</vt:lpstr>
      <vt:lpstr>Custom Design</vt:lpstr>
      <vt:lpstr>PowerPoint Presentation</vt:lpstr>
      <vt:lpstr>About the Task Force</vt:lpstr>
      <vt:lpstr>About the Survey</vt:lpstr>
      <vt:lpstr>Preliminary Report</vt:lpstr>
      <vt:lpstr>About the Preliminary Report Data</vt:lpstr>
      <vt:lpstr>About the Preliminary Report Data</vt:lpstr>
      <vt:lpstr>PowerPoint Presentation</vt:lpstr>
      <vt:lpstr>PowerPoint Presentation</vt:lpstr>
      <vt:lpstr>Qualitative Analysis Themes</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dc:title>
  <dc:creator>Jennifer Petty</dc:creator>
  <cp:lastModifiedBy>MacKenzie A Sewell</cp:lastModifiedBy>
  <cp:revision>205</cp:revision>
  <cp:lastPrinted>2018-11-09T00:26:16Z</cp:lastPrinted>
  <dcterms:created xsi:type="dcterms:W3CDTF">2017-08-24T16:53:27Z</dcterms:created>
  <dcterms:modified xsi:type="dcterms:W3CDTF">2018-11-14T16:37:10Z</dcterms:modified>
</cp:coreProperties>
</file>