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5"/>
  </p:notesMasterIdLst>
  <p:sldIdLst>
    <p:sldId id="256" r:id="rId2"/>
    <p:sldId id="262" r:id="rId3"/>
    <p:sldId id="271" r:id="rId4"/>
    <p:sldId id="263" r:id="rId5"/>
    <p:sldId id="264" r:id="rId6"/>
    <p:sldId id="269" r:id="rId7"/>
    <p:sldId id="274" r:id="rId8"/>
    <p:sldId id="280" r:id="rId9"/>
    <p:sldId id="277" r:id="rId10"/>
    <p:sldId id="267" r:id="rId11"/>
    <p:sldId id="278" r:id="rId12"/>
    <p:sldId id="258" r:id="rId13"/>
    <p:sldId id="272"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10" autoAdjust="0"/>
    <p:restoredTop sz="80795" autoAdjust="0"/>
  </p:normalViewPr>
  <p:slideViewPr>
    <p:cSldViewPr snapToGrid="0" snapToObjects="1">
      <p:cViewPr varScale="1">
        <p:scale>
          <a:sx n="107" d="100"/>
          <a:sy n="107" d="100"/>
        </p:scale>
        <p:origin x="135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bg1"/>
              </a:solidFill>
            </a:ln>
          </c:spPr>
          <c:dPt>
            <c:idx val="0"/>
            <c:bubble3D val="0"/>
            <c:spPr>
              <a:solidFill>
                <a:schemeClr val="bg1">
                  <a:lumMod val="50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1-BC4B-8742-A465-5011EFAB8A37}"/>
              </c:ext>
            </c:extLst>
          </c:dPt>
          <c:dPt>
            <c:idx val="1"/>
            <c:bubble3D val="0"/>
            <c:spPr>
              <a:solidFill>
                <a:srgbClr val="FFC000"/>
              </a:solidFill>
              <a:ln w="19050">
                <a:solidFill>
                  <a:schemeClr val="bg1"/>
                </a:solidFill>
              </a:ln>
              <a:effectLst/>
            </c:spPr>
            <c:extLst xmlns:c16r2="http://schemas.microsoft.com/office/drawing/2015/06/chart">
              <c:ext xmlns:c16="http://schemas.microsoft.com/office/drawing/2014/chart" uri="{C3380CC4-5D6E-409C-BE32-E72D297353CC}">
                <c16:uniqueId val="{00000003-BC4B-8742-A465-5011EFAB8A37}"/>
              </c:ext>
            </c:extLst>
          </c:dPt>
          <c:dPt>
            <c:idx val="2"/>
            <c:bubble3D val="0"/>
            <c:spPr>
              <a:solidFill>
                <a:schemeClr val="bg1">
                  <a:lumMod val="7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5-BC4B-8742-A465-5011EFAB8A37}"/>
              </c:ext>
            </c:extLst>
          </c:dPt>
          <c:dPt>
            <c:idx val="3"/>
            <c:bubble3D val="0"/>
            <c:spPr>
              <a:solidFill>
                <a:schemeClr val="accent4">
                  <a:lumMod val="7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7-BC4B-8742-A465-5011EFAB8A37}"/>
              </c:ext>
            </c:extLst>
          </c:dPt>
          <c:dPt>
            <c:idx val="4"/>
            <c:bubble3D val="0"/>
            <c:spPr>
              <a:solidFill>
                <a:schemeClr val="accent4">
                  <a:lumMod val="50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9-BC4B-8742-A465-5011EFAB8A37}"/>
              </c:ext>
            </c:extLst>
          </c:dPt>
          <c:dLbls>
            <c:dLbl>
              <c:idx val="1"/>
              <c:layout>
                <c:manualLayout>
                  <c:x val="-0.16711138555550001"/>
                  <c:y val="8.2242551539464595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BC4B-8742-A465-5011EFAB8A37}"/>
                </c:ext>
                <c:ext xmlns:c15="http://schemas.microsoft.com/office/drawing/2012/chart" uri="{CE6537A1-D6FC-4f65-9D91-7224C49458BB}"/>
              </c:extLst>
            </c:dLbl>
            <c:dLbl>
              <c:idx val="2"/>
              <c:layout>
                <c:manualLayout>
                  <c:x val="0.12706591186527799"/>
                  <c:y val="-0.18054132613954199"/>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BC4B-8742-A465-5011EFAB8A37}"/>
                </c:ext>
                <c:ext xmlns:c15="http://schemas.microsoft.com/office/drawing/2012/chart" uri="{CE6537A1-D6FC-4f65-9D91-7224C49458BB}"/>
              </c:extLst>
            </c:dLbl>
            <c:dLbl>
              <c:idx val="3"/>
              <c:spPr>
                <a:noFill/>
                <a:ln>
                  <a:noFill/>
                </a:ln>
                <a:effectLst/>
              </c:spPr>
              <c:txPr>
                <a:bodyPr rot="0" spcFirstLastPara="1" vertOverflow="ellipsis" vert="horz" wrap="square" anchor="ctr" anchorCtr="1"/>
                <a:lstStyle/>
                <a:p>
                  <a:pPr>
                    <a:defRPr sz="1500" b="0" i="0" u="none" strike="noStrike" kern="1200" baseline="0">
                      <a:solidFill>
                        <a:schemeClr val="bg1"/>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Sheet1!$A$1:$A$5</c:f>
              <c:strCache>
                <c:ptCount val="5"/>
                <c:pt idx="0">
                  <c:v>Platinum</c:v>
                </c:pt>
                <c:pt idx="1">
                  <c:v>Gold</c:v>
                </c:pt>
                <c:pt idx="2">
                  <c:v>Silver</c:v>
                </c:pt>
                <c:pt idx="3">
                  <c:v>Bronze</c:v>
                </c:pt>
                <c:pt idx="4">
                  <c:v>Reporter</c:v>
                </c:pt>
              </c:strCache>
            </c:strRef>
          </c:cat>
          <c:val>
            <c:numRef>
              <c:f>Sheet1!$B$1:$B$5</c:f>
              <c:numCache>
                <c:formatCode>General</c:formatCode>
                <c:ptCount val="5"/>
                <c:pt idx="0">
                  <c:v>4</c:v>
                </c:pt>
                <c:pt idx="1">
                  <c:v>112</c:v>
                </c:pt>
                <c:pt idx="2">
                  <c:v>156</c:v>
                </c:pt>
                <c:pt idx="3">
                  <c:v>40</c:v>
                </c:pt>
                <c:pt idx="4">
                  <c:v>14</c:v>
                </c:pt>
              </c:numCache>
            </c:numRef>
          </c:val>
          <c:extLst xmlns:c16r2="http://schemas.microsoft.com/office/drawing/2015/06/chart">
            <c:ext xmlns:c16="http://schemas.microsoft.com/office/drawing/2014/chart" uri="{C3380CC4-5D6E-409C-BE32-E72D297353CC}">
              <c16:uniqueId val="{0000000A-BC4B-8742-A465-5011EFAB8A3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5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113C42-58BA-864F-A041-990B92D09A69}" type="datetimeFigureOut">
              <a:rPr lang="en-US" smtClean="0"/>
              <a:t>11/14/2018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391EA4-592E-4343-93B8-841D851C9353}" type="slidenum">
              <a:rPr lang="en-US" smtClean="0"/>
              <a:t>‹#›</a:t>
            </a:fld>
            <a:endParaRPr lang="en-US"/>
          </a:p>
        </p:txBody>
      </p:sp>
    </p:spTree>
    <p:extLst>
      <p:ext uri="{BB962C8B-B14F-4D97-AF65-F5344CB8AC3E}">
        <p14:creationId xmlns:p14="http://schemas.microsoft.com/office/powerpoint/2010/main" val="17140925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President Nichols</a:t>
            </a:r>
            <a:r>
              <a:rPr lang="en-US" baseline="0" dirty="0"/>
              <a:t> and Provost Miller have asked the Campus Sustainability Committee to provide some oversight and guidance in meeting UW’s sustainability goals. </a:t>
            </a:r>
          </a:p>
          <a:p>
            <a:pPr marL="171450" indent="-171450">
              <a:buFont typeface="Arial"/>
              <a:buChar char="•"/>
            </a:pPr>
            <a:r>
              <a:rPr lang="en-US" baseline="0" dirty="0"/>
              <a:t>Rachael </a:t>
            </a:r>
            <a:r>
              <a:rPr lang="en-US" baseline="0" dirty="0" err="1"/>
              <a:t>Budowle</a:t>
            </a:r>
            <a:r>
              <a:rPr lang="en-US" baseline="0" dirty="0"/>
              <a:t> and Nicole Korfanta co-chair the committee, which includes students, staff, and faculty from across campus.</a:t>
            </a:r>
          </a:p>
          <a:p>
            <a:pPr marL="171450" indent="-171450">
              <a:buFont typeface="Arial"/>
              <a:buChar char="•"/>
            </a:pPr>
            <a:endParaRPr lang="en-US" baseline="0" dirty="0"/>
          </a:p>
          <a:p>
            <a:pPr marL="0" indent="0">
              <a:buFont typeface="Arial"/>
              <a:buNone/>
            </a:pPr>
            <a:r>
              <a:rPr lang="en-US" baseline="0" dirty="0"/>
              <a:t>President Nichols also provided funding to hire two student interns to lead the effort this year.</a:t>
            </a:r>
          </a:p>
          <a:p>
            <a:pPr marL="171450" indent="-171450">
              <a:buFont typeface="Arial"/>
              <a:buChar char="•"/>
            </a:pPr>
            <a:r>
              <a:rPr lang="en-US" baseline="0" dirty="0"/>
              <a:t>Slade </a:t>
            </a:r>
            <a:r>
              <a:rPr lang="en-US" baseline="0" dirty="0" err="1"/>
              <a:t>Scheaffer</a:t>
            </a:r>
            <a:r>
              <a:rPr lang="en-US" baseline="0" dirty="0"/>
              <a:t> (lead STARS student coordinator)</a:t>
            </a:r>
          </a:p>
          <a:p>
            <a:pPr marL="171450" indent="-171450">
              <a:buFont typeface="Arial"/>
              <a:buChar char="•"/>
            </a:pPr>
            <a:r>
              <a:rPr lang="en-US" baseline="0" dirty="0"/>
              <a:t>Sam </a:t>
            </a:r>
            <a:r>
              <a:rPr lang="en-US" baseline="0" dirty="0" err="1"/>
              <a:t>Richins</a:t>
            </a:r>
            <a:endParaRPr lang="en-US" baseline="0" dirty="0"/>
          </a:p>
          <a:p>
            <a:pPr marL="171450" indent="-171450">
              <a:buFont typeface="Arial"/>
              <a:buChar char="•"/>
            </a:pPr>
            <a:r>
              <a:rPr lang="en-US" baseline="0" dirty="0" err="1"/>
              <a:t>Daya</a:t>
            </a:r>
            <a:r>
              <a:rPr lang="en-US" baseline="0" dirty="0"/>
              <a:t> </a:t>
            </a:r>
            <a:r>
              <a:rPr lang="en-US" baseline="0" dirty="0" err="1"/>
              <a:t>Udupam</a:t>
            </a:r>
            <a:endParaRPr lang="en-US" baseline="0" dirty="0"/>
          </a:p>
          <a:p>
            <a:pPr marL="0" indent="0">
              <a:buFont typeface="Arial"/>
              <a:buNone/>
            </a:pPr>
            <a:endParaRPr lang="en-US" baseline="0" dirty="0"/>
          </a:p>
          <a:p>
            <a:pPr marL="0" indent="0">
              <a:buFont typeface="Arial"/>
              <a:buNone/>
            </a:pPr>
            <a:r>
              <a:rPr lang="en-US" baseline="0" dirty="0"/>
              <a:t>We have additional funding from a grant from the Rocky Mountain Power Foundation for the third intern.</a:t>
            </a:r>
          </a:p>
        </p:txBody>
      </p:sp>
      <p:sp>
        <p:nvSpPr>
          <p:cNvPr id="4" name="Slide Number Placeholder 3"/>
          <p:cNvSpPr>
            <a:spLocks noGrp="1"/>
          </p:cNvSpPr>
          <p:nvPr>
            <p:ph type="sldNum" sz="quarter" idx="10"/>
          </p:nvPr>
        </p:nvSpPr>
        <p:spPr/>
        <p:txBody>
          <a:bodyPr/>
          <a:lstStyle/>
          <a:p>
            <a:fld id="{E9391EA4-592E-4343-93B8-841D851C9353}" type="slidenum">
              <a:rPr lang="en-US" smtClean="0"/>
              <a:t>2</a:t>
            </a:fld>
            <a:endParaRPr lang="en-US"/>
          </a:p>
        </p:txBody>
      </p:sp>
    </p:spTree>
    <p:extLst>
      <p:ext uri="{BB962C8B-B14F-4D97-AF65-F5344CB8AC3E}">
        <p14:creationId xmlns:p14="http://schemas.microsoft.com/office/powerpoint/2010/main" val="3065990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4 of UW’s strategic</a:t>
            </a:r>
            <a:r>
              <a:rPr lang="en-US" baseline="0" dirty="0"/>
              <a:t> plan, Breaking Through, is to foster a high-performing university. One performance indicator for that goal is a campus sustainability ranking of Bronze within STARS.</a:t>
            </a:r>
          </a:p>
          <a:p>
            <a:endParaRPr lang="en-US" baseline="0" dirty="0"/>
          </a:p>
          <a:p>
            <a:r>
              <a:rPr lang="en-US" baseline="0" dirty="0"/>
              <a:t>STARS allows us to document the sustainability work we’re already engaging in and to identify the gaps / places where we want to do more.</a:t>
            </a:r>
            <a:endParaRPr lang="en-US" dirty="0"/>
          </a:p>
        </p:txBody>
      </p:sp>
      <p:sp>
        <p:nvSpPr>
          <p:cNvPr id="4" name="Slide Number Placeholder 3"/>
          <p:cNvSpPr>
            <a:spLocks noGrp="1"/>
          </p:cNvSpPr>
          <p:nvPr>
            <p:ph type="sldNum" sz="quarter" idx="10"/>
          </p:nvPr>
        </p:nvSpPr>
        <p:spPr/>
        <p:txBody>
          <a:bodyPr/>
          <a:lstStyle/>
          <a:p>
            <a:fld id="{E9391EA4-592E-4343-93B8-841D851C9353}" type="slidenum">
              <a:rPr lang="en-US" smtClean="0"/>
              <a:t>4</a:t>
            </a:fld>
            <a:endParaRPr lang="en-US"/>
          </a:p>
        </p:txBody>
      </p:sp>
    </p:spTree>
    <p:extLst>
      <p:ext uri="{BB962C8B-B14F-4D97-AF65-F5344CB8AC3E}">
        <p14:creationId xmlns:p14="http://schemas.microsoft.com/office/powerpoint/2010/main" val="3300519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About STARS</a:t>
            </a:r>
          </a:p>
          <a:p>
            <a:pPr marL="628650" lvl="1" indent="-171450">
              <a:buFont typeface="Arial"/>
              <a:buChar char="•"/>
            </a:pPr>
            <a:r>
              <a:rPr lang="en-US" dirty="0"/>
              <a:t>STARS—the Sustainability Tracking, Assessment, and Rating Systems— is the</a:t>
            </a:r>
            <a:r>
              <a:rPr lang="en-US" baseline="0" dirty="0"/>
              <a:t> most commonly used sustainability tracking tool used by university and college campuses. About half of UW’s close and stretch peers participate in STARS, and many of our regional competitors such as CSU, are part of STARS.</a:t>
            </a:r>
          </a:p>
          <a:p>
            <a:pPr marL="171450" indent="-171450">
              <a:buFont typeface="Arial"/>
              <a:buChar char="•"/>
            </a:pPr>
            <a:r>
              <a:rPr lang="en-US" baseline="0" dirty="0"/>
              <a:t>Levels</a:t>
            </a:r>
          </a:p>
          <a:p>
            <a:pPr marL="628650" lvl="1" indent="-171450">
              <a:buFont typeface="Arial"/>
              <a:buChar char="•"/>
            </a:pPr>
            <a:r>
              <a:rPr lang="en-US" baseline="0" dirty="0"/>
              <a:t>Administered by the Association for the Advancement of Sustainability in Higher Education, campuses are rated as bronze, silver, gold, or platinum. Campuses may also start out as reporter institutions to use the tool and submit data without be scored. A little over 80% of campuses are gold or silver certified.</a:t>
            </a:r>
          </a:p>
          <a:p>
            <a:pPr marL="171450" indent="-171450">
              <a:buFont typeface="Arial"/>
              <a:buChar char="•"/>
            </a:pPr>
            <a:r>
              <a:rPr lang="en-US" baseline="0" dirty="0"/>
              <a:t>WY is aiming for STARS-Bronze, at least initially, which other campuses report as being quite achievable.</a:t>
            </a:r>
          </a:p>
        </p:txBody>
      </p:sp>
      <p:sp>
        <p:nvSpPr>
          <p:cNvPr id="4" name="Slide Number Placeholder 3"/>
          <p:cNvSpPr>
            <a:spLocks noGrp="1"/>
          </p:cNvSpPr>
          <p:nvPr>
            <p:ph type="sldNum" sz="quarter" idx="10"/>
          </p:nvPr>
        </p:nvSpPr>
        <p:spPr/>
        <p:txBody>
          <a:bodyPr/>
          <a:lstStyle/>
          <a:p>
            <a:fld id="{E9391EA4-592E-4343-93B8-841D851C9353}" type="slidenum">
              <a:rPr lang="en-US" smtClean="0"/>
              <a:t>5</a:t>
            </a:fld>
            <a:endParaRPr lang="en-US"/>
          </a:p>
        </p:txBody>
      </p:sp>
    </p:spTree>
    <p:extLst>
      <p:ext uri="{BB962C8B-B14F-4D97-AF65-F5344CB8AC3E}">
        <p14:creationId xmlns:p14="http://schemas.microsoft.com/office/powerpoint/2010/main" val="59232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1" baseline="0" dirty="0"/>
          </a:p>
        </p:txBody>
      </p:sp>
      <p:sp>
        <p:nvSpPr>
          <p:cNvPr id="4" name="Slide Number Placeholder 3"/>
          <p:cNvSpPr>
            <a:spLocks noGrp="1"/>
          </p:cNvSpPr>
          <p:nvPr>
            <p:ph type="sldNum" sz="quarter" idx="10"/>
          </p:nvPr>
        </p:nvSpPr>
        <p:spPr/>
        <p:txBody>
          <a:bodyPr/>
          <a:lstStyle/>
          <a:p>
            <a:fld id="{E9391EA4-592E-4343-93B8-841D851C9353}" type="slidenum">
              <a:rPr lang="en-US" smtClean="0"/>
              <a:t>6</a:t>
            </a:fld>
            <a:endParaRPr lang="en-US"/>
          </a:p>
        </p:txBody>
      </p:sp>
    </p:spTree>
    <p:extLst>
      <p:ext uri="{BB962C8B-B14F-4D97-AF65-F5344CB8AC3E}">
        <p14:creationId xmlns:p14="http://schemas.microsoft.com/office/powerpoint/2010/main" val="1405552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91EA4-592E-4343-93B8-841D851C9353}" type="slidenum">
              <a:rPr lang="en-US" smtClean="0"/>
              <a:t>7</a:t>
            </a:fld>
            <a:endParaRPr lang="en-US"/>
          </a:p>
        </p:txBody>
      </p:sp>
    </p:spTree>
    <p:extLst>
      <p:ext uri="{BB962C8B-B14F-4D97-AF65-F5344CB8AC3E}">
        <p14:creationId xmlns:p14="http://schemas.microsoft.com/office/powerpoint/2010/main" val="1209058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91EA4-592E-4343-93B8-841D851C9353}" type="slidenum">
              <a:rPr lang="en-US" smtClean="0"/>
              <a:t>8</a:t>
            </a:fld>
            <a:endParaRPr lang="en-US"/>
          </a:p>
        </p:txBody>
      </p:sp>
    </p:spTree>
    <p:extLst>
      <p:ext uri="{BB962C8B-B14F-4D97-AF65-F5344CB8AC3E}">
        <p14:creationId xmlns:p14="http://schemas.microsoft.com/office/powerpoint/2010/main" val="2172299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91EA4-592E-4343-93B8-841D851C9353}" type="slidenum">
              <a:rPr lang="en-US" smtClean="0"/>
              <a:t>9</a:t>
            </a:fld>
            <a:endParaRPr lang="en-US"/>
          </a:p>
        </p:txBody>
      </p:sp>
    </p:spTree>
    <p:extLst>
      <p:ext uri="{BB962C8B-B14F-4D97-AF65-F5344CB8AC3E}">
        <p14:creationId xmlns:p14="http://schemas.microsoft.com/office/powerpoint/2010/main" val="80547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9391EA4-592E-4343-93B8-841D851C9353}" type="slidenum">
              <a:rPr lang="en-US" smtClean="0"/>
              <a:t>10</a:t>
            </a:fld>
            <a:endParaRPr lang="en-US"/>
          </a:p>
        </p:txBody>
      </p:sp>
    </p:spTree>
    <p:extLst>
      <p:ext uri="{BB962C8B-B14F-4D97-AF65-F5344CB8AC3E}">
        <p14:creationId xmlns:p14="http://schemas.microsoft.com/office/powerpoint/2010/main" val="1161452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Campus Sustainability Committee spent last year hatching a plan to get this done.</a:t>
            </a:r>
          </a:p>
          <a:p>
            <a:r>
              <a:rPr lang="en-US" dirty="0"/>
              <a:t>This year we plan to submit a preliminary report to see where UW shakes out, to iron out our data collection processes, and do some planning around which credits we want to pursue.</a:t>
            </a:r>
          </a:p>
          <a:p>
            <a:r>
              <a:rPr lang="en-US" dirty="0"/>
              <a:t>Next year we will submit our data for a score.</a:t>
            </a:r>
          </a:p>
          <a:p>
            <a:r>
              <a:rPr lang="en-US" dirty="0"/>
              <a:t>We have up to two years to keep working toward sustainability goals.</a:t>
            </a:r>
          </a:p>
          <a:p>
            <a:r>
              <a:rPr lang="en-US" dirty="0"/>
              <a:t>We can choose whether to submit a STARS report annually or every three years, which is the minimum to maintain a STARS rating.</a:t>
            </a:r>
          </a:p>
          <a:p>
            <a:endParaRPr lang="en-US" dirty="0"/>
          </a:p>
          <a:p>
            <a:r>
              <a:rPr lang="en-US" dirty="0"/>
              <a:t>The CSC is committee to provide oversight and guidance to complete STARS but even more importantly, want to continue to move the ball forward on real sustainability progress at UW.</a:t>
            </a:r>
          </a:p>
          <a:p>
            <a:endParaRPr lang="en-US" dirty="0"/>
          </a:p>
        </p:txBody>
      </p:sp>
      <p:sp>
        <p:nvSpPr>
          <p:cNvPr id="4" name="Slide Number Placeholder 3"/>
          <p:cNvSpPr>
            <a:spLocks noGrp="1"/>
          </p:cNvSpPr>
          <p:nvPr>
            <p:ph type="sldNum" sz="quarter" idx="10"/>
          </p:nvPr>
        </p:nvSpPr>
        <p:spPr/>
        <p:txBody>
          <a:bodyPr/>
          <a:lstStyle/>
          <a:p>
            <a:fld id="{E9391EA4-592E-4343-93B8-841D851C9353}" type="slidenum">
              <a:rPr lang="en-US" smtClean="0"/>
              <a:t>13</a:t>
            </a:fld>
            <a:endParaRPr lang="en-US"/>
          </a:p>
        </p:txBody>
      </p:sp>
    </p:spTree>
    <p:extLst>
      <p:ext uri="{BB962C8B-B14F-4D97-AF65-F5344CB8AC3E}">
        <p14:creationId xmlns:p14="http://schemas.microsoft.com/office/powerpoint/2010/main" val="2093884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3F5F46FB-D0CC-C549-B575-98006463B86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6D4BB-2B98-AC43-B3EA-7F67797FE7D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5F46FB-D0CC-C549-B575-98006463B86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6D4BB-2B98-AC43-B3EA-7F67797FE7D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5F46FB-D0CC-C549-B575-98006463B86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6D4BB-2B98-AC43-B3EA-7F67797FE7D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5F46FB-D0CC-C549-B575-98006463B86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6D4BB-2B98-AC43-B3EA-7F67797FE7D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3F5F46FB-D0CC-C549-B575-98006463B86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6D4BB-2B98-AC43-B3EA-7F67797FE7D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5F46FB-D0CC-C549-B575-98006463B866}"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66D4BB-2B98-AC43-B3EA-7F67797FE7D2}"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5F46FB-D0CC-C549-B575-98006463B866}"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66D4BB-2B98-AC43-B3EA-7F67797FE7D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5F46FB-D0CC-C549-B575-98006463B866}"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66D4BB-2B98-AC43-B3EA-7F67797FE7D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5F46FB-D0CC-C549-B575-98006463B866}"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66D4BB-2B98-AC43-B3EA-7F67797FE7D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3F5F46FB-D0CC-C549-B575-98006463B866}" type="datetimeFigureOut">
              <a:rPr lang="en-US" smtClean="0"/>
              <a:t>11/14/2018</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7866D4BB-2B98-AC43-B3EA-7F67797FE7D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5F46FB-D0CC-C549-B575-98006463B866}"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66D4BB-2B98-AC43-B3EA-7F67797FE7D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3F5F46FB-D0CC-C549-B575-98006463B866}" type="datetimeFigureOut">
              <a:rPr lang="en-US" smtClean="0"/>
              <a:t>11/14/2018</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7866D4BB-2B98-AC43-B3EA-7F67797FE7D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EA8BA99-C4C0-49BD-B609-5E6ECE402311}"/>
              </a:ext>
            </a:extLst>
          </p:cNvPr>
          <p:cNvPicPr>
            <a:picLocks noChangeAspect="1"/>
          </p:cNvPicPr>
          <p:nvPr/>
        </p:nvPicPr>
        <p:blipFill rotWithShape="1">
          <a:blip r:embed="rId2"/>
          <a:srcRect l="8389" t="194" r="22832"/>
          <a:stretch/>
        </p:blipFill>
        <p:spPr>
          <a:xfrm>
            <a:off x="2041864" y="0"/>
            <a:ext cx="7102136" cy="6858000"/>
          </a:xfrm>
          <a:prstGeom prst="rect">
            <a:avLst/>
          </a:prstGeom>
        </p:spPr>
      </p:pic>
      <p:sp>
        <p:nvSpPr>
          <p:cNvPr id="8" name="Freeform: Shape 7">
            <a:extLst>
              <a:ext uri="{FF2B5EF4-FFF2-40B4-BE49-F238E27FC236}">
                <a16:creationId xmlns:a16="http://schemas.microsoft.com/office/drawing/2014/main" xmlns="" id="{113F2732-21CB-4CFC-91FC-38899AF44BB8}"/>
              </a:ext>
            </a:extLst>
          </p:cNvPr>
          <p:cNvSpPr/>
          <p:nvPr/>
        </p:nvSpPr>
        <p:spPr>
          <a:xfrm>
            <a:off x="-21172" y="-8878"/>
            <a:ext cx="7771378" cy="5073057"/>
          </a:xfrm>
          <a:custGeom>
            <a:avLst/>
            <a:gdLst>
              <a:gd name="connsiteX0" fmla="*/ 3417 w 7771378"/>
              <a:gd name="connsiteY0" fmla="*/ 2636668 h 5069150"/>
              <a:gd name="connsiteX1" fmla="*/ 2063036 w 7771378"/>
              <a:gd name="connsiteY1" fmla="*/ 5069150 h 5069150"/>
              <a:gd name="connsiteX2" fmla="*/ 7771378 w 7771378"/>
              <a:gd name="connsiteY2" fmla="*/ 0 h 5069150"/>
              <a:gd name="connsiteX3" fmla="*/ 3417 w 7771378"/>
              <a:gd name="connsiteY3" fmla="*/ 0 h 5069150"/>
              <a:gd name="connsiteX4" fmla="*/ 3417 w 7771378"/>
              <a:gd name="connsiteY4" fmla="*/ 2636668 h 5069150"/>
              <a:gd name="connsiteX0" fmla="*/ 3417 w 7771378"/>
              <a:gd name="connsiteY0" fmla="*/ 2636668 h 5073057"/>
              <a:gd name="connsiteX1" fmla="*/ 2063036 w 7771378"/>
              <a:gd name="connsiteY1" fmla="*/ 5073057 h 5073057"/>
              <a:gd name="connsiteX2" fmla="*/ 7771378 w 7771378"/>
              <a:gd name="connsiteY2" fmla="*/ 0 h 5073057"/>
              <a:gd name="connsiteX3" fmla="*/ 3417 w 7771378"/>
              <a:gd name="connsiteY3" fmla="*/ 0 h 5073057"/>
              <a:gd name="connsiteX4" fmla="*/ 3417 w 7771378"/>
              <a:gd name="connsiteY4" fmla="*/ 2636668 h 507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378" h="5073057">
                <a:moveTo>
                  <a:pt x="3417" y="2636668"/>
                </a:moveTo>
                <a:lnTo>
                  <a:pt x="2063036" y="5073057"/>
                </a:lnTo>
                <a:lnTo>
                  <a:pt x="7771378" y="0"/>
                </a:lnTo>
                <a:lnTo>
                  <a:pt x="3417" y="0"/>
                </a:lnTo>
                <a:cubicBezTo>
                  <a:pt x="458" y="867053"/>
                  <a:pt x="-2502" y="1734105"/>
                  <a:pt x="3417" y="2636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15942">
            <a:off x="857955" y="1675723"/>
            <a:ext cx="6469727" cy="1204306"/>
          </a:xfrm>
        </p:spPr>
        <p:txBody>
          <a:bodyPr/>
          <a:lstStyle/>
          <a:p>
            <a:r>
              <a:rPr lang="en-US" sz="4000" b="1" spc="300" dirty="0"/>
              <a:t>AASHE STARS</a:t>
            </a:r>
            <a:r>
              <a:rPr lang="en-US" sz="2800" dirty="0"/>
              <a:t/>
            </a:r>
            <a:br>
              <a:rPr lang="en-US" sz="2800" dirty="0"/>
            </a:br>
            <a:r>
              <a:rPr lang="en-US" sz="2800" dirty="0"/>
              <a:t>Advancing Sustainability at UW</a:t>
            </a:r>
          </a:p>
        </p:txBody>
      </p:sp>
      <p:sp>
        <p:nvSpPr>
          <p:cNvPr id="10" name="Freeform: Shape 9">
            <a:extLst>
              <a:ext uri="{FF2B5EF4-FFF2-40B4-BE49-F238E27FC236}">
                <a16:creationId xmlns:a16="http://schemas.microsoft.com/office/drawing/2014/main" xmlns="" id="{B264F044-9F0B-4C10-A973-D4082931CC77}"/>
              </a:ext>
            </a:extLst>
          </p:cNvPr>
          <p:cNvSpPr/>
          <p:nvPr/>
        </p:nvSpPr>
        <p:spPr>
          <a:xfrm>
            <a:off x="2041864" y="8320"/>
            <a:ext cx="7100858" cy="6871317"/>
          </a:xfrm>
          <a:custGeom>
            <a:avLst/>
            <a:gdLst>
              <a:gd name="connsiteX0" fmla="*/ 5690586 w 7102136"/>
              <a:gd name="connsiteY0" fmla="*/ 0 h 6871317"/>
              <a:gd name="connsiteX1" fmla="*/ 0 w 7102136"/>
              <a:gd name="connsiteY1" fmla="*/ 5069150 h 6871317"/>
              <a:gd name="connsiteX2" fmla="*/ 1509204 w 7102136"/>
              <a:gd name="connsiteY2" fmla="*/ 6871317 h 6871317"/>
              <a:gd name="connsiteX3" fmla="*/ 7102136 w 7102136"/>
              <a:gd name="connsiteY3" fmla="*/ 6871317 h 6871317"/>
              <a:gd name="connsiteX4" fmla="*/ 7102136 w 7102136"/>
              <a:gd name="connsiteY4" fmla="*/ 0 h 6871317"/>
              <a:gd name="connsiteX5" fmla="*/ 5690586 w 7102136"/>
              <a:gd name="connsiteY5" fmla="*/ 0 h 6871317"/>
              <a:gd name="connsiteX0" fmla="*/ 5694493 w 7106043"/>
              <a:gd name="connsiteY0" fmla="*/ 0 h 6871317"/>
              <a:gd name="connsiteX1" fmla="*/ 0 w 7106043"/>
              <a:gd name="connsiteY1" fmla="*/ 5073058 h 6871317"/>
              <a:gd name="connsiteX2" fmla="*/ 1513111 w 7106043"/>
              <a:gd name="connsiteY2" fmla="*/ 6871317 h 6871317"/>
              <a:gd name="connsiteX3" fmla="*/ 7106043 w 7106043"/>
              <a:gd name="connsiteY3" fmla="*/ 6871317 h 6871317"/>
              <a:gd name="connsiteX4" fmla="*/ 7106043 w 7106043"/>
              <a:gd name="connsiteY4" fmla="*/ 0 h 6871317"/>
              <a:gd name="connsiteX5" fmla="*/ 5694493 w 7106043"/>
              <a:gd name="connsiteY5" fmla="*/ 0 h 687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6043" h="6871317">
                <a:moveTo>
                  <a:pt x="5694493" y="0"/>
                </a:moveTo>
                <a:lnTo>
                  <a:pt x="0" y="5073058"/>
                </a:lnTo>
                <a:lnTo>
                  <a:pt x="1513111" y="6871317"/>
                </a:lnTo>
                <a:lnTo>
                  <a:pt x="7106043" y="6871317"/>
                </a:lnTo>
                <a:lnTo>
                  <a:pt x="7106043" y="0"/>
                </a:lnTo>
                <a:lnTo>
                  <a:pt x="5694493" y="0"/>
                </a:lnTo>
                <a:close/>
              </a:path>
            </a:pathLst>
          </a:custGeom>
          <a:gradFill>
            <a:gsLst>
              <a:gs pos="40000">
                <a:srgbClr val="FFD35C"/>
              </a:gs>
              <a:gs pos="14000">
                <a:srgbClr val="FFE292"/>
              </a:gs>
              <a:gs pos="0">
                <a:schemeClr val="bg1"/>
              </a:gs>
              <a:gs pos="100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5C45E1E8-D1A7-49D6-885C-769ED76E3022}"/>
              </a:ext>
            </a:extLst>
          </p:cNvPr>
          <p:cNvSpPr/>
          <p:nvPr/>
        </p:nvSpPr>
        <p:spPr>
          <a:xfrm>
            <a:off x="-24959" y="5055249"/>
            <a:ext cx="3606334" cy="1824388"/>
          </a:xfrm>
          <a:custGeom>
            <a:avLst/>
            <a:gdLst>
              <a:gd name="connsiteX0" fmla="*/ 0 w 3551068"/>
              <a:gd name="connsiteY0" fmla="*/ 1811044 h 1819922"/>
              <a:gd name="connsiteX1" fmla="*/ 2041864 w 3551068"/>
              <a:gd name="connsiteY1" fmla="*/ 0 h 1819922"/>
              <a:gd name="connsiteX2" fmla="*/ 3551068 w 3551068"/>
              <a:gd name="connsiteY2" fmla="*/ 1819922 h 1819922"/>
              <a:gd name="connsiteX3" fmla="*/ 0 w 3551068"/>
              <a:gd name="connsiteY3" fmla="*/ 1811044 h 1819922"/>
              <a:gd name="connsiteX0" fmla="*/ 0 w 3551068"/>
              <a:gd name="connsiteY0" fmla="*/ 1800995 h 1809873"/>
              <a:gd name="connsiteX1" fmla="*/ 2021767 w 3551068"/>
              <a:gd name="connsiteY1" fmla="*/ 0 h 1809873"/>
              <a:gd name="connsiteX2" fmla="*/ 3551068 w 3551068"/>
              <a:gd name="connsiteY2" fmla="*/ 1809873 h 1809873"/>
              <a:gd name="connsiteX3" fmla="*/ 0 w 3551068"/>
              <a:gd name="connsiteY3" fmla="*/ 1800995 h 1809873"/>
              <a:gd name="connsiteX0" fmla="*/ 0 w 3551068"/>
              <a:gd name="connsiteY0" fmla="*/ 1797088 h 1805966"/>
              <a:gd name="connsiteX1" fmla="*/ 2025675 w 3551068"/>
              <a:gd name="connsiteY1" fmla="*/ 0 h 1805966"/>
              <a:gd name="connsiteX2" fmla="*/ 3551068 w 3551068"/>
              <a:gd name="connsiteY2" fmla="*/ 1805966 h 1805966"/>
              <a:gd name="connsiteX3" fmla="*/ 0 w 3551068"/>
              <a:gd name="connsiteY3" fmla="*/ 1797088 h 1805966"/>
              <a:gd name="connsiteX0" fmla="*/ 0 w 3551068"/>
              <a:gd name="connsiteY0" fmla="*/ 1785365 h 1794243"/>
              <a:gd name="connsiteX1" fmla="*/ 2029583 w 3551068"/>
              <a:gd name="connsiteY1" fmla="*/ 0 h 1794243"/>
              <a:gd name="connsiteX2" fmla="*/ 3551068 w 3551068"/>
              <a:gd name="connsiteY2" fmla="*/ 1794243 h 1794243"/>
              <a:gd name="connsiteX3" fmla="*/ 0 w 3551068"/>
              <a:gd name="connsiteY3" fmla="*/ 1785365 h 1794243"/>
              <a:gd name="connsiteX0" fmla="*/ 0 w 3576189"/>
              <a:gd name="connsiteY0" fmla="*/ 1785365 h 1819364"/>
              <a:gd name="connsiteX1" fmla="*/ 2029583 w 3576189"/>
              <a:gd name="connsiteY1" fmla="*/ 0 h 1819364"/>
              <a:gd name="connsiteX2" fmla="*/ 3576189 w 3576189"/>
              <a:gd name="connsiteY2" fmla="*/ 1819364 h 1819364"/>
              <a:gd name="connsiteX3" fmla="*/ 0 w 3576189"/>
              <a:gd name="connsiteY3" fmla="*/ 1785365 h 1819364"/>
              <a:gd name="connsiteX0" fmla="*/ 0 w 3576189"/>
              <a:gd name="connsiteY0" fmla="*/ 1790389 h 1824388"/>
              <a:gd name="connsiteX1" fmla="*/ 2034607 w 3576189"/>
              <a:gd name="connsiteY1" fmla="*/ 0 h 1824388"/>
              <a:gd name="connsiteX2" fmla="*/ 3576189 w 3576189"/>
              <a:gd name="connsiteY2" fmla="*/ 1824388 h 1824388"/>
              <a:gd name="connsiteX3" fmla="*/ 0 w 3576189"/>
              <a:gd name="connsiteY3" fmla="*/ 1790389 h 1824388"/>
              <a:gd name="connsiteX0" fmla="*/ 0 w 3601310"/>
              <a:gd name="connsiteY0" fmla="*/ 1810486 h 1824388"/>
              <a:gd name="connsiteX1" fmla="*/ 2059728 w 3601310"/>
              <a:gd name="connsiteY1" fmla="*/ 0 h 1824388"/>
              <a:gd name="connsiteX2" fmla="*/ 3601310 w 3601310"/>
              <a:gd name="connsiteY2" fmla="*/ 1824388 h 1824388"/>
              <a:gd name="connsiteX3" fmla="*/ 0 w 3601310"/>
              <a:gd name="connsiteY3" fmla="*/ 1810486 h 1824388"/>
              <a:gd name="connsiteX0" fmla="*/ 0 w 3606334"/>
              <a:gd name="connsiteY0" fmla="*/ 1815511 h 1824388"/>
              <a:gd name="connsiteX1" fmla="*/ 2064752 w 3606334"/>
              <a:gd name="connsiteY1" fmla="*/ 0 h 1824388"/>
              <a:gd name="connsiteX2" fmla="*/ 3606334 w 3606334"/>
              <a:gd name="connsiteY2" fmla="*/ 1824388 h 1824388"/>
              <a:gd name="connsiteX3" fmla="*/ 0 w 3606334"/>
              <a:gd name="connsiteY3" fmla="*/ 1815511 h 1824388"/>
            </a:gdLst>
            <a:ahLst/>
            <a:cxnLst>
              <a:cxn ang="0">
                <a:pos x="connsiteX0" y="connsiteY0"/>
              </a:cxn>
              <a:cxn ang="0">
                <a:pos x="connsiteX1" y="connsiteY1"/>
              </a:cxn>
              <a:cxn ang="0">
                <a:pos x="connsiteX2" y="connsiteY2"/>
              </a:cxn>
              <a:cxn ang="0">
                <a:pos x="connsiteX3" y="connsiteY3"/>
              </a:cxn>
            </a:cxnLst>
            <a:rect l="l" t="t" r="r" b="b"/>
            <a:pathLst>
              <a:path w="3606334" h="1824388">
                <a:moveTo>
                  <a:pt x="0" y="1815511"/>
                </a:moveTo>
                <a:lnTo>
                  <a:pt x="2064752" y="0"/>
                </a:lnTo>
                <a:lnTo>
                  <a:pt x="3606334" y="1824388"/>
                </a:lnTo>
                <a:lnTo>
                  <a:pt x="0" y="181551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3540AC4E-36F8-4BD4-AF62-29A351D78B4E}"/>
              </a:ext>
            </a:extLst>
          </p:cNvPr>
          <p:cNvPicPr>
            <a:picLocks noChangeAspect="1"/>
          </p:cNvPicPr>
          <p:nvPr/>
        </p:nvPicPr>
        <p:blipFill rotWithShape="1">
          <a:blip r:embed="rId3"/>
          <a:srcRect l="4082" t="11742" r="3863" b="23915"/>
          <a:stretch/>
        </p:blipFill>
        <p:spPr>
          <a:xfrm rot="19115910">
            <a:off x="405736" y="1988531"/>
            <a:ext cx="2768429" cy="774007"/>
          </a:xfrm>
          <a:prstGeom prst="rect">
            <a:avLst/>
          </a:prstGeom>
        </p:spPr>
      </p:pic>
    </p:spTree>
    <p:extLst>
      <p:ext uri="{BB962C8B-B14F-4D97-AF65-F5344CB8AC3E}">
        <p14:creationId xmlns:p14="http://schemas.microsoft.com/office/powerpoint/2010/main" val="411949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9CBE6-6D34-4070-BBDA-1A0685BFFBBB}"/>
              </a:ext>
            </a:extLst>
          </p:cNvPr>
          <p:cNvSpPr>
            <a:spLocks noGrp="1"/>
          </p:cNvSpPr>
          <p:nvPr>
            <p:ph type="title"/>
          </p:nvPr>
        </p:nvSpPr>
        <p:spPr/>
        <p:txBody>
          <a:bodyPr/>
          <a:lstStyle/>
          <a:p>
            <a:r>
              <a:rPr lang="en-US" dirty="0"/>
              <a:t>CAMPUS engagement</a:t>
            </a:r>
          </a:p>
        </p:txBody>
      </p:sp>
      <p:sp>
        <p:nvSpPr>
          <p:cNvPr id="3" name="Content Placeholder 2">
            <a:extLst>
              <a:ext uri="{FF2B5EF4-FFF2-40B4-BE49-F238E27FC236}">
                <a16:creationId xmlns:a16="http://schemas.microsoft.com/office/drawing/2014/main" xmlns="" id="{2552D7AF-D2FC-4ED0-A567-245B0675F4AA}"/>
              </a:ext>
            </a:extLst>
          </p:cNvPr>
          <p:cNvSpPr>
            <a:spLocks noGrp="1"/>
          </p:cNvSpPr>
          <p:nvPr>
            <p:ph idx="1"/>
          </p:nvPr>
        </p:nvSpPr>
        <p:spPr>
          <a:xfrm>
            <a:off x="822960" y="1218962"/>
            <a:ext cx="7520940" cy="2277617"/>
          </a:xfrm>
        </p:spPr>
        <p:txBody>
          <a:bodyPr vert="horz" lIns="91440" tIns="45720" rIns="91440" bIns="45720" rtlCol="0" anchor="t">
            <a:normAutofit/>
          </a:bodyPr>
          <a:lstStyle/>
          <a:p>
            <a:pPr lvl="1">
              <a:buFont typeface="Arial" panose="020B0604020202020204" pitchFamily="34" charset="0"/>
              <a:buChar char="•"/>
            </a:pPr>
            <a:r>
              <a:rPr lang="en-US" sz="1800" dirty="0"/>
              <a:t>Timely data collection and reporting</a:t>
            </a:r>
          </a:p>
          <a:p>
            <a:pPr lvl="1">
              <a:buFont typeface="Arial" panose="020B0604020202020204" pitchFamily="34" charset="0"/>
              <a:buChar char="•"/>
            </a:pPr>
            <a:r>
              <a:rPr lang="en-US" sz="1800" dirty="0"/>
              <a:t>Sustainability planning</a:t>
            </a:r>
          </a:p>
          <a:p>
            <a:pPr lvl="1">
              <a:buFont typeface="Arial" panose="020B0604020202020204" pitchFamily="34" charset="0"/>
              <a:buChar char="•"/>
            </a:pPr>
            <a:r>
              <a:rPr lang="en-US" sz="1800" dirty="0"/>
              <a:t>Identifying credits to pursue: </a:t>
            </a:r>
          </a:p>
          <a:p>
            <a:pPr marL="406400" lvl="2" indent="0">
              <a:buNone/>
            </a:pPr>
            <a:r>
              <a:rPr lang="en-US" sz="1800" dirty="0"/>
              <a:t>Credits to pursue right now</a:t>
            </a:r>
          </a:p>
          <a:p>
            <a:pPr marL="406400" lvl="2" indent="0">
              <a:buNone/>
            </a:pPr>
            <a:r>
              <a:rPr lang="en-US" sz="1800" dirty="0"/>
              <a:t>Near-reach credits to pursue with a little more effort/resources</a:t>
            </a:r>
          </a:p>
          <a:p>
            <a:pPr marL="406400" lvl="2" indent="0">
              <a:buNone/>
            </a:pPr>
            <a:r>
              <a:rPr lang="en-US" sz="1800" dirty="0"/>
              <a:t>Far-reach credits worth pursuing with a big lift</a:t>
            </a:r>
          </a:p>
          <a:p>
            <a:pPr marL="401955" lvl="2" indent="-164465">
              <a:buChar char="•"/>
            </a:pPr>
            <a:endParaRPr lang="en-US" dirty="0"/>
          </a:p>
        </p:txBody>
      </p:sp>
      <p:pic>
        <p:nvPicPr>
          <p:cNvPr id="5" name="Picture 4">
            <a:extLst>
              <a:ext uri="{FF2B5EF4-FFF2-40B4-BE49-F238E27FC236}">
                <a16:creationId xmlns:a16="http://schemas.microsoft.com/office/drawing/2014/main" xmlns="" id="{66855BAC-B332-A247-8AC3-76DC57A5655F}"/>
              </a:ext>
            </a:extLst>
          </p:cNvPr>
          <p:cNvPicPr>
            <a:picLocks noChangeAspect="1"/>
          </p:cNvPicPr>
          <p:nvPr/>
        </p:nvPicPr>
        <p:blipFill>
          <a:blip r:embed="rId3"/>
          <a:stretch>
            <a:fillRect/>
          </a:stretch>
        </p:blipFill>
        <p:spPr>
          <a:xfrm>
            <a:off x="0" y="3496579"/>
            <a:ext cx="9144000" cy="2772163"/>
          </a:xfrm>
          <a:prstGeom prst="rect">
            <a:avLst/>
          </a:prstGeom>
          <a:ln w="12700">
            <a:solidFill>
              <a:schemeClr val="bg1"/>
            </a:solidFill>
          </a:ln>
        </p:spPr>
      </p:pic>
    </p:spTree>
    <p:extLst>
      <p:ext uri="{BB962C8B-B14F-4D97-AF65-F5344CB8AC3E}">
        <p14:creationId xmlns:p14="http://schemas.microsoft.com/office/powerpoint/2010/main" val="320572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9CBE6-6D34-4070-BBDA-1A0685BFFBBB}"/>
              </a:ext>
            </a:extLst>
          </p:cNvPr>
          <p:cNvSpPr>
            <a:spLocks noGrp="1"/>
          </p:cNvSpPr>
          <p:nvPr>
            <p:ph type="title"/>
          </p:nvPr>
        </p:nvSpPr>
        <p:spPr/>
        <p:txBody>
          <a:bodyPr/>
          <a:lstStyle/>
          <a:p>
            <a:r>
              <a:rPr lang="en-US" dirty="0"/>
              <a:t>Thank you</a:t>
            </a:r>
          </a:p>
        </p:txBody>
      </p:sp>
      <p:pic>
        <p:nvPicPr>
          <p:cNvPr id="5" name="Picture 4">
            <a:extLst>
              <a:ext uri="{FF2B5EF4-FFF2-40B4-BE49-F238E27FC236}">
                <a16:creationId xmlns:a16="http://schemas.microsoft.com/office/drawing/2014/main" xmlns="" id="{66855BAC-B332-A247-8AC3-76DC57A5655F}"/>
              </a:ext>
            </a:extLst>
          </p:cNvPr>
          <p:cNvPicPr>
            <a:picLocks noChangeAspect="1"/>
          </p:cNvPicPr>
          <p:nvPr/>
        </p:nvPicPr>
        <p:blipFill>
          <a:blip r:embed="rId2"/>
          <a:stretch>
            <a:fillRect/>
          </a:stretch>
        </p:blipFill>
        <p:spPr>
          <a:xfrm>
            <a:off x="0" y="3496579"/>
            <a:ext cx="9144000" cy="2772163"/>
          </a:xfrm>
          <a:prstGeom prst="rect">
            <a:avLst/>
          </a:prstGeom>
          <a:ln w="12700">
            <a:solidFill>
              <a:schemeClr val="bg1"/>
            </a:solidFill>
          </a:ln>
        </p:spPr>
      </p:pic>
    </p:spTree>
    <p:extLst>
      <p:ext uri="{BB962C8B-B14F-4D97-AF65-F5344CB8AC3E}">
        <p14:creationId xmlns:p14="http://schemas.microsoft.com/office/powerpoint/2010/main" val="248097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D7AC84-AD17-4AA5-BD89-D4EF25E9934B}"/>
              </a:ext>
            </a:extLst>
          </p:cNvPr>
          <p:cNvSpPr>
            <a:spLocks noGrp="1"/>
          </p:cNvSpPr>
          <p:nvPr>
            <p:ph type="title"/>
          </p:nvPr>
        </p:nvSpPr>
        <p:spPr/>
        <p:txBody>
          <a:bodyPr/>
          <a:lstStyle/>
          <a:p>
            <a:r>
              <a:rPr lang="en-US" dirty="0"/>
              <a:t>Peer institutions</a:t>
            </a:r>
          </a:p>
        </p:txBody>
      </p:sp>
      <p:sp>
        <p:nvSpPr>
          <p:cNvPr id="5" name="Rectangle 4">
            <a:extLst>
              <a:ext uri="{FF2B5EF4-FFF2-40B4-BE49-F238E27FC236}">
                <a16:creationId xmlns:a16="http://schemas.microsoft.com/office/drawing/2014/main" xmlns="" id="{9007047C-F15A-4AA2-934B-CAC9A321CF8A}"/>
              </a:ext>
            </a:extLst>
          </p:cNvPr>
          <p:cNvSpPr/>
          <p:nvPr/>
        </p:nvSpPr>
        <p:spPr>
          <a:xfrm>
            <a:off x="1990163" y="914400"/>
            <a:ext cx="4841493" cy="569062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CD6E4BF0-04C7-40E1-8BE1-E4D5AA32EAD6}"/>
              </a:ext>
            </a:extLst>
          </p:cNvPr>
          <p:cNvPicPr>
            <a:picLocks noChangeAspect="1"/>
          </p:cNvPicPr>
          <p:nvPr/>
        </p:nvPicPr>
        <p:blipFill>
          <a:blip r:embed="rId2"/>
          <a:stretch>
            <a:fillRect/>
          </a:stretch>
        </p:blipFill>
        <p:spPr>
          <a:xfrm>
            <a:off x="1990164" y="791442"/>
            <a:ext cx="4841493" cy="5813579"/>
          </a:xfrm>
          <a:prstGeom prst="rect">
            <a:avLst/>
          </a:prstGeom>
        </p:spPr>
      </p:pic>
    </p:spTree>
    <p:extLst>
      <p:ext uri="{BB962C8B-B14F-4D97-AF65-F5344CB8AC3E}">
        <p14:creationId xmlns:p14="http://schemas.microsoft.com/office/powerpoint/2010/main" val="214293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6"/>
          <p:cNvSpPr/>
          <p:nvPr/>
        </p:nvSpPr>
        <p:spPr>
          <a:xfrm>
            <a:off x="1228680" y="2487403"/>
            <a:ext cx="1534657" cy="74092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xmlns="" id="{26D73097-CB1D-C041-A373-A2E3A04F8B24}"/>
              </a:ext>
            </a:extLst>
          </p:cNvPr>
          <p:cNvSpPr>
            <a:spLocks noGrp="1"/>
          </p:cNvSpPr>
          <p:nvPr>
            <p:ph type="title"/>
          </p:nvPr>
        </p:nvSpPr>
        <p:spPr>
          <a:xfrm>
            <a:off x="822960" y="365760"/>
            <a:ext cx="8005298" cy="548640"/>
          </a:xfrm>
        </p:spPr>
        <p:txBody>
          <a:bodyPr/>
          <a:lstStyle/>
          <a:p>
            <a:r>
              <a:rPr lang="en-US" dirty="0"/>
              <a:t>timeline</a:t>
            </a:r>
            <a:endParaRPr lang="en-US" dirty="0">
              <a:latin typeface="+mn-lt"/>
            </a:endParaRPr>
          </a:p>
        </p:txBody>
      </p:sp>
      <p:sp>
        <p:nvSpPr>
          <p:cNvPr id="15" name="Chevron 14"/>
          <p:cNvSpPr/>
          <p:nvPr/>
        </p:nvSpPr>
        <p:spPr>
          <a:xfrm>
            <a:off x="2516380" y="2487403"/>
            <a:ext cx="1534657" cy="740929"/>
          </a:xfrm>
          <a:prstGeom prst="chevr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a:off x="3797725" y="2487403"/>
            <a:ext cx="1534657" cy="74092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a:off x="5079437" y="2487403"/>
            <a:ext cx="1534657" cy="74092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Chevron 17"/>
          <p:cNvSpPr/>
          <p:nvPr/>
        </p:nvSpPr>
        <p:spPr>
          <a:xfrm>
            <a:off x="6361151" y="2487403"/>
            <a:ext cx="1534657" cy="74092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1336624" y="2087293"/>
            <a:ext cx="1234782" cy="400110"/>
          </a:xfrm>
          <a:prstGeom prst="rect">
            <a:avLst/>
          </a:prstGeom>
          <a:noFill/>
        </p:spPr>
        <p:txBody>
          <a:bodyPr wrap="square" rtlCol="0">
            <a:spAutoFit/>
          </a:bodyPr>
          <a:lstStyle/>
          <a:p>
            <a:r>
              <a:rPr lang="en-US" sz="2000" b="1" dirty="0">
                <a:latin typeface="+mj-lt"/>
                <a:cs typeface="Franklin Gothic Book"/>
              </a:rPr>
              <a:t>AY 2018</a:t>
            </a:r>
          </a:p>
        </p:txBody>
      </p:sp>
      <p:grpSp>
        <p:nvGrpSpPr>
          <p:cNvPr id="31" name="Group 30"/>
          <p:cNvGrpSpPr/>
          <p:nvPr/>
        </p:nvGrpSpPr>
        <p:grpSpPr>
          <a:xfrm>
            <a:off x="3118292" y="2024732"/>
            <a:ext cx="173736" cy="901346"/>
            <a:chOff x="3050341" y="731636"/>
            <a:chExt cx="173736" cy="901346"/>
          </a:xfrm>
        </p:grpSpPr>
        <p:sp>
          <p:nvSpPr>
            <p:cNvPr id="19" name="Oval 18"/>
            <p:cNvSpPr/>
            <p:nvPr/>
          </p:nvSpPr>
          <p:spPr>
            <a:xfrm>
              <a:off x="3050341" y="1450102"/>
              <a:ext cx="173736" cy="18288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a:off x="3137209" y="731636"/>
              <a:ext cx="0" cy="72328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flipV="1">
            <a:off x="4490443" y="2796802"/>
            <a:ext cx="173736" cy="912635"/>
            <a:chOff x="3050341" y="720347"/>
            <a:chExt cx="173736" cy="912635"/>
          </a:xfrm>
        </p:grpSpPr>
        <p:sp>
          <p:nvSpPr>
            <p:cNvPr id="33" name="Oval 32"/>
            <p:cNvSpPr/>
            <p:nvPr/>
          </p:nvSpPr>
          <p:spPr>
            <a:xfrm>
              <a:off x="3050341" y="1450102"/>
              <a:ext cx="173736" cy="18288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3137209" y="720347"/>
              <a:ext cx="0" cy="72328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2580837" y="3263614"/>
            <a:ext cx="1234782" cy="400110"/>
          </a:xfrm>
          <a:prstGeom prst="rect">
            <a:avLst/>
          </a:prstGeom>
          <a:noFill/>
        </p:spPr>
        <p:txBody>
          <a:bodyPr wrap="square" rtlCol="0">
            <a:spAutoFit/>
          </a:bodyPr>
          <a:lstStyle/>
          <a:p>
            <a:r>
              <a:rPr lang="en-US" sz="2000" b="1" dirty="0">
                <a:latin typeface="+mj-lt"/>
                <a:cs typeface="Franklin Gothic Book"/>
              </a:rPr>
              <a:t>AY 2019</a:t>
            </a:r>
          </a:p>
        </p:txBody>
      </p:sp>
      <p:sp>
        <p:nvSpPr>
          <p:cNvPr id="36" name="TextBox 35"/>
          <p:cNvSpPr txBox="1"/>
          <p:nvPr/>
        </p:nvSpPr>
        <p:spPr>
          <a:xfrm>
            <a:off x="1336624" y="3709437"/>
            <a:ext cx="2016363" cy="1200329"/>
          </a:xfrm>
          <a:prstGeom prst="rect">
            <a:avLst/>
          </a:prstGeom>
          <a:noFill/>
        </p:spPr>
        <p:txBody>
          <a:bodyPr wrap="square" rtlCol="0">
            <a:spAutoFit/>
          </a:bodyPr>
          <a:lstStyle/>
          <a:p>
            <a:r>
              <a:rPr lang="en-US" dirty="0"/>
              <a:t>Campus Sustainability Committee</a:t>
            </a:r>
          </a:p>
          <a:p>
            <a:r>
              <a:rPr lang="en-US" dirty="0"/>
              <a:t>Report</a:t>
            </a:r>
          </a:p>
        </p:txBody>
      </p:sp>
      <p:grpSp>
        <p:nvGrpSpPr>
          <p:cNvPr id="41" name="Group 40"/>
          <p:cNvGrpSpPr/>
          <p:nvPr/>
        </p:nvGrpSpPr>
        <p:grpSpPr>
          <a:xfrm>
            <a:off x="5736506" y="2031085"/>
            <a:ext cx="173736" cy="912635"/>
            <a:chOff x="3050341" y="720347"/>
            <a:chExt cx="173736" cy="912635"/>
          </a:xfrm>
        </p:grpSpPr>
        <p:sp>
          <p:nvSpPr>
            <p:cNvPr id="42" name="Oval 41"/>
            <p:cNvSpPr/>
            <p:nvPr/>
          </p:nvSpPr>
          <p:spPr>
            <a:xfrm>
              <a:off x="3050341" y="1450102"/>
              <a:ext cx="173736" cy="18288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3137209" y="720347"/>
              <a:ext cx="0" cy="72328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flipV="1">
            <a:off x="1867147" y="2796802"/>
            <a:ext cx="173736" cy="912635"/>
            <a:chOff x="3050341" y="720347"/>
            <a:chExt cx="173736" cy="912635"/>
          </a:xfrm>
        </p:grpSpPr>
        <p:sp>
          <p:nvSpPr>
            <p:cNvPr id="45" name="Oval 44"/>
            <p:cNvSpPr/>
            <p:nvPr/>
          </p:nvSpPr>
          <p:spPr>
            <a:xfrm>
              <a:off x="3050341" y="1450102"/>
              <a:ext cx="173736" cy="18288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3137209" y="720347"/>
              <a:ext cx="0" cy="72328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51" name="TextBox 50"/>
          <p:cNvSpPr txBox="1"/>
          <p:nvPr/>
        </p:nvSpPr>
        <p:spPr>
          <a:xfrm>
            <a:off x="4267891" y="3737506"/>
            <a:ext cx="1281345" cy="1754327"/>
          </a:xfrm>
          <a:prstGeom prst="rect">
            <a:avLst/>
          </a:prstGeom>
          <a:noFill/>
        </p:spPr>
        <p:txBody>
          <a:bodyPr wrap="square" rtlCol="0">
            <a:spAutoFit/>
          </a:bodyPr>
          <a:lstStyle/>
          <a:p>
            <a:r>
              <a:rPr lang="en-US" dirty="0"/>
              <a:t>Seek minimum</a:t>
            </a:r>
          </a:p>
          <a:p>
            <a:r>
              <a:rPr lang="en-US" dirty="0">
                <a:latin typeface="+mj-lt"/>
              </a:rPr>
              <a:t>STARS-Bronze </a:t>
            </a:r>
          </a:p>
          <a:p>
            <a:endParaRPr lang="en-US" dirty="0"/>
          </a:p>
          <a:p>
            <a:endParaRPr lang="en-US" dirty="0"/>
          </a:p>
        </p:txBody>
      </p:sp>
      <p:sp>
        <p:nvSpPr>
          <p:cNvPr id="52" name="TextBox 51"/>
          <p:cNvSpPr txBox="1"/>
          <p:nvPr/>
        </p:nvSpPr>
        <p:spPr>
          <a:xfrm>
            <a:off x="2585097" y="1090113"/>
            <a:ext cx="2016363" cy="923330"/>
          </a:xfrm>
          <a:prstGeom prst="rect">
            <a:avLst/>
          </a:prstGeom>
          <a:noFill/>
        </p:spPr>
        <p:txBody>
          <a:bodyPr wrap="square" rtlCol="0">
            <a:spAutoFit/>
          </a:bodyPr>
          <a:lstStyle/>
          <a:p>
            <a:r>
              <a:rPr lang="en-US" dirty="0"/>
              <a:t>Register for STARS</a:t>
            </a:r>
          </a:p>
          <a:p>
            <a:r>
              <a:rPr lang="en-US" b="1" dirty="0">
                <a:latin typeface="+mj-lt"/>
              </a:rPr>
              <a:t>Reporter </a:t>
            </a:r>
            <a:r>
              <a:rPr lang="en-US" dirty="0"/>
              <a:t>Institution</a:t>
            </a:r>
          </a:p>
        </p:txBody>
      </p:sp>
      <p:sp>
        <p:nvSpPr>
          <p:cNvPr id="54" name="TextBox 53"/>
          <p:cNvSpPr txBox="1"/>
          <p:nvPr/>
        </p:nvSpPr>
        <p:spPr>
          <a:xfrm>
            <a:off x="3797725" y="2059996"/>
            <a:ext cx="1234782" cy="400110"/>
          </a:xfrm>
          <a:prstGeom prst="rect">
            <a:avLst/>
          </a:prstGeom>
          <a:noFill/>
        </p:spPr>
        <p:txBody>
          <a:bodyPr wrap="square" rtlCol="0">
            <a:spAutoFit/>
          </a:bodyPr>
          <a:lstStyle/>
          <a:p>
            <a:r>
              <a:rPr lang="en-US" sz="2000" b="1" dirty="0">
                <a:latin typeface="+mj-lt"/>
                <a:cs typeface="Franklin Gothic Book"/>
              </a:rPr>
              <a:t>AY 2020</a:t>
            </a:r>
          </a:p>
        </p:txBody>
      </p:sp>
      <p:sp>
        <p:nvSpPr>
          <p:cNvPr id="55" name="TextBox 54"/>
          <p:cNvSpPr txBox="1"/>
          <p:nvPr/>
        </p:nvSpPr>
        <p:spPr>
          <a:xfrm>
            <a:off x="5103065" y="3309327"/>
            <a:ext cx="1234782" cy="400110"/>
          </a:xfrm>
          <a:prstGeom prst="rect">
            <a:avLst/>
          </a:prstGeom>
          <a:noFill/>
        </p:spPr>
        <p:txBody>
          <a:bodyPr wrap="square" rtlCol="0">
            <a:spAutoFit/>
          </a:bodyPr>
          <a:lstStyle/>
          <a:p>
            <a:r>
              <a:rPr lang="en-US" sz="2000" b="1" dirty="0">
                <a:latin typeface="+mj-lt"/>
                <a:cs typeface="Franklin Gothic Book"/>
              </a:rPr>
              <a:t>AY 2021</a:t>
            </a:r>
          </a:p>
        </p:txBody>
      </p:sp>
      <p:sp>
        <p:nvSpPr>
          <p:cNvPr id="56" name="TextBox 55"/>
          <p:cNvSpPr txBox="1"/>
          <p:nvPr/>
        </p:nvSpPr>
        <p:spPr>
          <a:xfrm>
            <a:off x="6337847" y="2066366"/>
            <a:ext cx="1234782" cy="400110"/>
          </a:xfrm>
          <a:prstGeom prst="rect">
            <a:avLst/>
          </a:prstGeom>
          <a:noFill/>
        </p:spPr>
        <p:txBody>
          <a:bodyPr wrap="square" rtlCol="0">
            <a:spAutoFit/>
          </a:bodyPr>
          <a:lstStyle/>
          <a:p>
            <a:r>
              <a:rPr lang="en-US" sz="2000" b="1" dirty="0">
                <a:latin typeface="+mj-lt"/>
                <a:cs typeface="Franklin Gothic Book"/>
              </a:rPr>
              <a:t>AY 2022</a:t>
            </a:r>
          </a:p>
        </p:txBody>
      </p:sp>
      <p:sp>
        <p:nvSpPr>
          <p:cNvPr id="57" name="TextBox 56"/>
          <p:cNvSpPr txBox="1"/>
          <p:nvPr/>
        </p:nvSpPr>
        <p:spPr>
          <a:xfrm>
            <a:off x="5332382" y="1065283"/>
            <a:ext cx="1776435" cy="923330"/>
          </a:xfrm>
          <a:prstGeom prst="rect">
            <a:avLst/>
          </a:prstGeom>
          <a:noFill/>
        </p:spPr>
        <p:txBody>
          <a:bodyPr wrap="square" rtlCol="0">
            <a:spAutoFit/>
          </a:bodyPr>
          <a:lstStyle/>
          <a:p>
            <a:r>
              <a:rPr lang="en-US" dirty="0"/>
              <a:t>Fill sustainability gaps </a:t>
            </a:r>
          </a:p>
        </p:txBody>
      </p:sp>
      <p:grpSp>
        <p:nvGrpSpPr>
          <p:cNvPr id="58" name="Group 57"/>
          <p:cNvGrpSpPr/>
          <p:nvPr/>
        </p:nvGrpSpPr>
        <p:grpSpPr>
          <a:xfrm flipV="1">
            <a:off x="7021949" y="2807296"/>
            <a:ext cx="173736" cy="912635"/>
            <a:chOff x="3050341" y="720347"/>
            <a:chExt cx="173736" cy="912635"/>
          </a:xfrm>
        </p:grpSpPr>
        <p:sp>
          <p:nvSpPr>
            <p:cNvPr id="59" name="Oval 58"/>
            <p:cNvSpPr/>
            <p:nvPr/>
          </p:nvSpPr>
          <p:spPr>
            <a:xfrm>
              <a:off x="3050341" y="1450102"/>
              <a:ext cx="173736" cy="18288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3137209" y="720347"/>
              <a:ext cx="0" cy="72328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37" name="TextBox 36">
            <a:extLst>
              <a:ext uri="{FF2B5EF4-FFF2-40B4-BE49-F238E27FC236}">
                <a16:creationId xmlns:a16="http://schemas.microsoft.com/office/drawing/2014/main" xmlns="" id="{0E352B0C-E4A5-FF42-9A09-27D2C1841F00}"/>
              </a:ext>
            </a:extLst>
          </p:cNvPr>
          <p:cNvSpPr txBox="1"/>
          <p:nvPr/>
        </p:nvSpPr>
        <p:spPr>
          <a:xfrm>
            <a:off x="6602442" y="3847936"/>
            <a:ext cx="1776435" cy="923330"/>
          </a:xfrm>
          <a:prstGeom prst="rect">
            <a:avLst/>
          </a:prstGeom>
          <a:noFill/>
        </p:spPr>
        <p:txBody>
          <a:bodyPr wrap="square" rtlCol="0">
            <a:spAutoFit/>
          </a:bodyPr>
          <a:lstStyle/>
          <a:p>
            <a:r>
              <a:rPr lang="en-US" dirty="0"/>
              <a:t>Fill sustainability gaps </a:t>
            </a:r>
          </a:p>
        </p:txBody>
      </p:sp>
    </p:spTree>
    <p:extLst>
      <p:ext uri="{BB962C8B-B14F-4D97-AF65-F5344CB8AC3E}">
        <p14:creationId xmlns:p14="http://schemas.microsoft.com/office/powerpoint/2010/main" val="74594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F58FC5-3142-4F13-9E8C-8D440F191D0A}"/>
              </a:ext>
            </a:extLst>
          </p:cNvPr>
          <p:cNvSpPr>
            <a:spLocks noGrp="1"/>
          </p:cNvSpPr>
          <p:nvPr>
            <p:ph type="title"/>
          </p:nvPr>
        </p:nvSpPr>
        <p:spPr/>
        <p:txBody>
          <a:bodyPr/>
          <a:lstStyle/>
          <a:p>
            <a:r>
              <a:rPr lang="en-US" dirty="0"/>
              <a:t>Our Team</a:t>
            </a:r>
          </a:p>
        </p:txBody>
      </p:sp>
      <p:sp>
        <p:nvSpPr>
          <p:cNvPr id="3" name="Content Placeholder 2">
            <a:extLst>
              <a:ext uri="{FF2B5EF4-FFF2-40B4-BE49-F238E27FC236}">
                <a16:creationId xmlns:a16="http://schemas.microsoft.com/office/drawing/2014/main" xmlns="" id="{A103D7C7-541B-471B-9108-1278FE52D35F}"/>
              </a:ext>
            </a:extLst>
          </p:cNvPr>
          <p:cNvSpPr>
            <a:spLocks noGrp="1"/>
          </p:cNvSpPr>
          <p:nvPr>
            <p:ph idx="1"/>
          </p:nvPr>
        </p:nvSpPr>
        <p:spPr>
          <a:xfrm>
            <a:off x="822959" y="1100628"/>
            <a:ext cx="8181641" cy="3579849"/>
          </a:xfrm>
        </p:spPr>
        <p:txBody>
          <a:bodyPr vert="horz" lIns="91440" tIns="45720" rIns="91440" bIns="45720" rtlCol="0" anchor="t">
            <a:normAutofit/>
          </a:bodyPr>
          <a:lstStyle/>
          <a:p>
            <a:pPr marL="285750" indent="-285750">
              <a:buChar char="•"/>
            </a:pPr>
            <a:r>
              <a:rPr lang="en-US" b="0" dirty="0"/>
              <a:t>Campus Sustainability Committee</a:t>
            </a:r>
            <a:br>
              <a:rPr lang="en-US" b="0" dirty="0"/>
            </a:br>
            <a:r>
              <a:rPr lang="en-US" b="0" dirty="0"/>
              <a:t>Co-chairs</a:t>
            </a:r>
          </a:p>
          <a:p>
            <a:pPr marL="0" indent="0"/>
            <a:r>
              <a:rPr lang="en-US" b="0" dirty="0"/>
              <a:t>	</a:t>
            </a:r>
            <a:r>
              <a:rPr lang="en-US" dirty="0"/>
              <a:t>Rachael </a:t>
            </a:r>
            <a:r>
              <a:rPr lang="en-US" dirty="0" err="1"/>
              <a:t>Budowle</a:t>
            </a:r>
            <a:r>
              <a:rPr lang="en-US" b="0" dirty="0"/>
              <a:t>, Lecturer, </a:t>
            </a:r>
            <a:r>
              <a:rPr lang="en-US" b="0" dirty="0" err="1"/>
              <a:t>Haub</a:t>
            </a:r>
            <a:r>
              <a:rPr lang="en-US" b="0" dirty="0"/>
              <a:t> School of Environment and Natural 	Resources</a:t>
            </a:r>
          </a:p>
          <a:p>
            <a:pPr marL="0" indent="0"/>
            <a:r>
              <a:rPr lang="en-US" b="0" dirty="0"/>
              <a:t>	</a:t>
            </a:r>
            <a:r>
              <a:rPr lang="en-US" dirty="0"/>
              <a:t>Nicole Korfanta</a:t>
            </a:r>
            <a:r>
              <a:rPr lang="en-US" b="0" dirty="0"/>
              <a:t>, Director, Ruckelshaus Institute of Environment and Natural 	Resources</a:t>
            </a:r>
          </a:p>
          <a:p>
            <a:pPr marL="285750" indent="-285750">
              <a:buFont typeface="Arial" panose="020B0604020202020204" pitchFamily="34" charset="0"/>
              <a:buChar char="•"/>
            </a:pPr>
            <a:r>
              <a:rPr lang="en-US" b="0" dirty="0"/>
              <a:t>Student intern team</a:t>
            </a:r>
          </a:p>
          <a:p>
            <a:pPr marL="0" lvl="1" indent="0">
              <a:buNone/>
            </a:pPr>
            <a:r>
              <a:rPr lang="en-US" dirty="0"/>
              <a:t>	</a:t>
            </a:r>
            <a:r>
              <a:rPr lang="en-US" b="1" dirty="0"/>
              <a:t>Sam </a:t>
            </a:r>
            <a:r>
              <a:rPr lang="en-US" b="1" dirty="0" err="1"/>
              <a:t>Richins</a:t>
            </a:r>
            <a:r>
              <a:rPr lang="en-US" dirty="0"/>
              <a:t>, Environmental System Science / ENR (Sustainability / Outdoor 	Leadership minors)</a:t>
            </a:r>
          </a:p>
          <a:p>
            <a:pPr marL="0" lvl="1" indent="0">
              <a:buNone/>
            </a:pPr>
            <a:r>
              <a:rPr lang="en-US" dirty="0"/>
              <a:t>	</a:t>
            </a:r>
            <a:r>
              <a:rPr lang="en-US" b="1" dirty="0"/>
              <a:t>Slade </a:t>
            </a:r>
            <a:r>
              <a:rPr lang="en-US" b="1" dirty="0" err="1"/>
              <a:t>Sheaffer</a:t>
            </a:r>
            <a:r>
              <a:rPr lang="en-US" b="1" dirty="0"/>
              <a:t>*</a:t>
            </a:r>
            <a:r>
              <a:rPr lang="en-US" dirty="0"/>
              <a:t>, Civil and Architectural Engineering / ENR (Sustainability minor)</a:t>
            </a:r>
          </a:p>
          <a:p>
            <a:pPr marL="0" lvl="1" indent="0">
              <a:buNone/>
            </a:pPr>
            <a:r>
              <a:rPr lang="en-US" dirty="0"/>
              <a:t>	</a:t>
            </a:r>
            <a:r>
              <a:rPr lang="en-US" b="1" dirty="0" err="1"/>
              <a:t>Dhayanandh</a:t>
            </a:r>
            <a:r>
              <a:rPr lang="en-US" b="1" dirty="0"/>
              <a:t> </a:t>
            </a:r>
            <a:r>
              <a:rPr lang="en-US" b="1" dirty="0" err="1"/>
              <a:t>Murugan</a:t>
            </a:r>
            <a:r>
              <a:rPr lang="en-US" b="1" dirty="0"/>
              <a:t> </a:t>
            </a:r>
            <a:r>
              <a:rPr lang="en-US" b="1" dirty="0" err="1"/>
              <a:t>Udupam</a:t>
            </a:r>
            <a:r>
              <a:rPr lang="en-US" dirty="0"/>
              <a:t>, Civil and Architectural Engineering</a:t>
            </a:r>
          </a:p>
          <a:p>
            <a:pPr marL="0" lvl="1" indent="0">
              <a:buNone/>
            </a:pPr>
            <a:endParaRPr lang="en-US" b="0" dirty="0"/>
          </a:p>
          <a:p>
            <a:pPr marL="285750" indent="-285750">
              <a:buFont typeface="Arial" panose="020B0604020202020204" pitchFamily="34" charset="0"/>
              <a:buChar char="•"/>
            </a:pPr>
            <a:endParaRPr lang="en-US" b="0" dirty="0"/>
          </a:p>
        </p:txBody>
      </p:sp>
      <p:pic>
        <p:nvPicPr>
          <p:cNvPr id="4" name="Picture 3">
            <a:extLst>
              <a:ext uri="{FF2B5EF4-FFF2-40B4-BE49-F238E27FC236}">
                <a16:creationId xmlns:a16="http://schemas.microsoft.com/office/drawing/2014/main" xmlns="" id="{D6105F47-3D16-444B-852F-3DBA363524CD}"/>
              </a:ext>
            </a:extLst>
          </p:cNvPr>
          <p:cNvPicPr>
            <a:picLocks noChangeAspect="1"/>
          </p:cNvPicPr>
          <p:nvPr/>
        </p:nvPicPr>
        <p:blipFill>
          <a:blip r:embed="rId3"/>
          <a:stretch>
            <a:fillRect/>
          </a:stretch>
        </p:blipFill>
        <p:spPr>
          <a:xfrm>
            <a:off x="6272826" y="5650143"/>
            <a:ext cx="2731775" cy="585946"/>
          </a:xfrm>
          <a:prstGeom prst="rect">
            <a:avLst/>
          </a:prstGeom>
        </p:spPr>
      </p:pic>
      <p:pic>
        <p:nvPicPr>
          <p:cNvPr id="5" name="Picture 4">
            <a:extLst>
              <a:ext uri="{FF2B5EF4-FFF2-40B4-BE49-F238E27FC236}">
                <a16:creationId xmlns:a16="http://schemas.microsoft.com/office/drawing/2014/main" xmlns="" id="{C480DDC8-9ECF-EA40-95FC-DAB97828B3E7}"/>
              </a:ext>
            </a:extLst>
          </p:cNvPr>
          <p:cNvPicPr>
            <a:picLocks noChangeAspect="1"/>
          </p:cNvPicPr>
          <p:nvPr/>
        </p:nvPicPr>
        <p:blipFill>
          <a:blip r:embed="rId4"/>
          <a:stretch>
            <a:fillRect/>
          </a:stretch>
        </p:blipFill>
        <p:spPr>
          <a:xfrm>
            <a:off x="2981690" y="5319887"/>
            <a:ext cx="1246459" cy="1246459"/>
          </a:xfrm>
          <a:prstGeom prst="rect">
            <a:avLst/>
          </a:prstGeom>
        </p:spPr>
      </p:pic>
      <p:pic>
        <p:nvPicPr>
          <p:cNvPr id="6" name="Picture 5">
            <a:extLst>
              <a:ext uri="{FF2B5EF4-FFF2-40B4-BE49-F238E27FC236}">
                <a16:creationId xmlns:a16="http://schemas.microsoft.com/office/drawing/2014/main" xmlns="" id="{D627F043-8C01-6847-9234-9BC0C3930B79}"/>
              </a:ext>
            </a:extLst>
          </p:cNvPr>
          <p:cNvPicPr>
            <a:picLocks noChangeAspect="1"/>
          </p:cNvPicPr>
          <p:nvPr/>
        </p:nvPicPr>
        <p:blipFill>
          <a:blip r:embed="rId5"/>
          <a:stretch>
            <a:fillRect/>
          </a:stretch>
        </p:blipFill>
        <p:spPr>
          <a:xfrm>
            <a:off x="4398524" y="5321324"/>
            <a:ext cx="1447079" cy="1243584"/>
          </a:xfrm>
          <a:prstGeom prst="rect">
            <a:avLst/>
          </a:prstGeom>
        </p:spPr>
      </p:pic>
      <p:pic>
        <p:nvPicPr>
          <p:cNvPr id="7" name="Picture 6" descr="Screen Shot 2018-09-20 at 1.57.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372" y="5735178"/>
            <a:ext cx="2438871" cy="415877"/>
          </a:xfrm>
          <a:prstGeom prst="rect">
            <a:avLst/>
          </a:prstGeom>
        </p:spPr>
      </p:pic>
    </p:spTree>
    <p:extLst>
      <p:ext uri="{BB962C8B-B14F-4D97-AF65-F5344CB8AC3E}">
        <p14:creationId xmlns:p14="http://schemas.microsoft.com/office/powerpoint/2010/main" val="355679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463462B-A2A9-714C-80C0-5A5E4928499F}"/>
              </a:ext>
            </a:extLst>
          </p:cNvPr>
          <p:cNvSpPr/>
          <p:nvPr/>
        </p:nvSpPr>
        <p:spPr>
          <a:xfrm>
            <a:off x="581222" y="914399"/>
            <a:ext cx="4318156" cy="5734757"/>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BF58FC5-3142-4F13-9E8C-8D440F191D0A}"/>
              </a:ext>
            </a:extLst>
          </p:cNvPr>
          <p:cNvSpPr>
            <a:spLocks noGrp="1"/>
          </p:cNvSpPr>
          <p:nvPr>
            <p:ph type="title"/>
          </p:nvPr>
        </p:nvSpPr>
        <p:spPr>
          <a:xfrm>
            <a:off x="581222" y="365760"/>
            <a:ext cx="7520940" cy="548640"/>
          </a:xfrm>
        </p:spPr>
        <p:txBody>
          <a:bodyPr/>
          <a:lstStyle/>
          <a:p>
            <a:r>
              <a:rPr lang="en-US" dirty="0"/>
              <a:t>Campus Sustainability committee</a:t>
            </a:r>
          </a:p>
        </p:txBody>
      </p:sp>
      <p:pic>
        <p:nvPicPr>
          <p:cNvPr id="3" name="Picture 2">
            <a:extLst>
              <a:ext uri="{FF2B5EF4-FFF2-40B4-BE49-F238E27FC236}">
                <a16:creationId xmlns:a16="http://schemas.microsoft.com/office/drawing/2014/main" xmlns="" id="{DF54D7E8-B210-7240-ADB7-F64BACAE26CA}"/>
              </a:ext>
            </a:extLst>
          </p:cNvPr>
          <p:cNvPicPr>
            <a:picLocks noChangeAspect="1"/>
          </p:cNvPicPr>
          <p:nvPr/>
        </p:nvPicPr>
        <p:blipFill>
          <a:blip r:embed="rId2"/>
          <a:stretch>
            <a:fillRect/>
          </a:stretch>
        </p:blipFill>
        <p:spPr>
          <a:xfrm>
            <a:off x="5135755" y="914399"/>
            <a:ext cx="3704897" cy="3704897"/>
          </a:xfrm>
          <a:prstGeom prst="rect">
            <a:avLst/>
          </a:prstGeom>
          <a:effectLst>
            <a:outerShdw blurRad="50800" dist="38100" dir="2700000" algn="tl" rotWithShape="0">
              <a:prstClr val="black">
                <a:alpha val="40000"/>
              </a:prstClr>
            </a:outerShdw>
          </a:effectLst>
        </p:spPr>
      </p:pic>
      <p:graphicFrame>
        <p:nvGraphicFramePr>
          <p:cNvPr id="8" name="Table 7">
            <a:extLst>
              <a:ext uri="{FF2B5EF4-FFF2-40B4-BE49-F238E27FC236}">
                <a16:creationId xmlns:a16="http://schemas.microsoft.com/office/drawing/2014/main" xmlns="" id="{10350F59-4589-B049-AD62-1D346F44D4CA}"/>
              </a:ext>
            </a:extLst>
          </p:cNvPr>
          <p:cNvGraphicFramePr>
            <a:graphicFrameLocks noGrp="1"/>
          </p:cNvGraphicFramePr>
          <p:nvPr>
            <p:extLst>
              <p:ext uri="{D42A27DB-BD31-4B8C-83A1-F6EECF244321}">
                <p14:modId xmlns:p14="http://schemas.microsoft.com/office/powerpoint/2010/main" val="1721478318"/>
              </p:ext>
            </p:extLst>
          </p:nvPr>
        </p:nvGraphicFramePr>
        <p:xfrm>
          <a:off x="690783" y="1023011"/>
          <a:ext cx="4099034" cy="5724517"/>
        </p:xfrm>
        <a:graphic>
          <a:graphicData uri="http://schemas.openxmlformats.org/drawingml/2006/table">
            <a:tbl>
              <a:tblPr>
                <a:tableStyleId>{5C22544A-7EE6-4342-B048-85BDC9FD1C3A}</a:tableStyleId>
              </a:tblPr>
              <a:tblGrid>
                <a:gridCol w="4099034">
                  <a:extLst>
                    <a:ext uri="{9D8B030D-6E8A-4147-A177-3AD203B41FA5}">
                      <a16:colId xmlns:a16="http://schemas.microsoft.com/office/drawing/2014/main" xmlns="" val="965188167"/>
                    </a:ext>
                  </a:extLst>
                </a:gridCol>
              </a:tblGrid>
              <a:tr h="225778">
                <a:tc>
                  <a:txBody>
                    <a:bodyPr/>
                    <a:lstStyle/>
                    <a:p>
                      <a:pPr algn="l" fontAlgn="b"/>
                      <a:r>
                        <a:rPr lang="en-US" sz="1600" u="none" strike="noStrike" dirty="0">
                          <a:effectLst/>
                          <a:latin typeface="Franklin Gothic Medium" panose="020B0603020102020204" pitchFamily="34" charset="0"/>
                        </a:rPr>
                        <a:t>Academics</a:t>
                      </a:r>
                      <a:endParaRPr lang="en-US" sz="1600" b="1" i="0" u="none" strike="noStrike" dirty="0">
                        <a:solidFill>
                          <a:srgbClr val="000000"/>
                        </a:solidFill>
                        <a:effectLst/>
                        <a:latin typeface="Franklin Gothic Medium" panose="020B0603020102020204" pitchFamily="34" charset="0"/>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74214236"/>
                  </a:ext>
                </a:extLst>
              </a:tr>
              <a:tr h="225778">
                <a:tc>
                  <a:txBody>
                    <a:bodyPr/>
                    <a:lstStyle/>
                    <a:p>
                      <a:pPr algn="l" fontAlgn="b"/>
                      <a:r>
                        <a:rPr lang="en-US" sz="1400" b="0" u="none" strike="noStrike" dirty="0">
                          <a:effectLst/>
                          <a:latin typeface="+mn-lt"/>
                        </a:rPr>
                        <a:t>Christi Boggs, Instructional Design</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317481636"/>
                  </a:ext>
                </a:extLst>
              </a:tr>
              <a:tr h="225778">
                <a:tc>
                  <a:txBody>
                    <a:bodyPr/>
                    <a:lstStyle/>
                    <a:p>
                      <a:pPr algn="l" fontAlgn="b"/>
                      <a:r>
                        <a:rPr lang="en-US" sz="1400" b="0" u="none" strike="noStrike">
                          <a:effectLst/>
                          <a:latin typeface="+mn-lt"/>
                        </a:rPr>
                        <a:t>Rachael Budowle, Haub School of ENR</a:t>
                      </a:r>
                      <a:endParaRPr lang="en-US" sz="1400" b="0" i="0" u="none" strike="noStrike">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70986834"/>
                  </a:ext>
                </a:extLst>
              </a:tr>
              <a:tr h="225778">
                <a:tc>
                  <a:txBody>
                    <a:bodyPr/>
                    <a:lstStyle/>
                    <a:p>
                      <a:pPr algn="l" fontAlgn="b"/>
                      <a:r>
                        <a:rPr lang="en-US" sz="1400" b="0" u="none" strike="noStrike" dirty="0">
                          <a:effectLst/>
                          <a:latin typeface="+mn-lt"/>
                        </a:rPr>
                        <a:t>Tony </a:t>
                      </a:r>
                      <a:r>
                        <a:rPr lang="en-US" sz="1400" b="0" u="none" strike="noStrike" dirty="0" err="1">
                          <a:effectLst/>
                          <a:latin typeface="+mn-lt"/>
                        </a:rPr>
                        <a:t>Denzer</a:t>
                      </a:r>
                      <a:r>
                        <a:rPr lang="en-US" sz="1400" b="0" u="none" strike="noStrike" dirty="0">
                          <a:effectLst/>
                          <a:latin typeface="+mn-lt"/>
                        </a:rPr>
                        <a:t>, Civil &amp; Architectural Engineering</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474745115"/>
                  </a:ext>
                </a:extLst>
              </a:tr>
              <a:tr h="225778">
                <a:tc>
                  <a:txBody>
                    <a:bodyPr/>
                    <a:lstStyle/>
                    <a:p>
                      <a:pPr algn="l" fontAlgn="b"/>
                      <a:r>
                        <a:rPr lang="en-US" sz="1400" b="0" u="none" strike="noStrike" dirty="0">
                          <a:effectLst/>
                          <a:latin typeface="+mn-lt"/>
                        </a:rPr>
                        <a:t>Patrick Johnson, Chemical Engineering</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18663644"/>
                  </a:ext>
                </a:extLst>
              </a:tr>
              <a:tr h="225778">
                <a:tc>
                  <a:txBody>
                    <a:bodyPr/>
                    <a:lstStyle/>
                    <a:p>
                      <a:pPr algn="l" fontAlgn="b"/>
                      <a:endParaRPr lang="en-US" sz="1400" b="0" i="0" u="none" strike="noStrike" dirty="0">
                        <a:solidFill>
                          <a:srgbClr val="000000"/>
                        </a:solidFill>
                        <a:effectLst/>
                        <a:latin typeface="Franklin Gothic Medium" panose="020B0603020102020204" pitchFamily="34" charset="0"/>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687374442"/>
                  </a:ext>
                </a:extLst>
              </a:tr>
              <a:tr h="225778">
                <a:tc>
                  <a:txBody>
                    <a:bodyPr/>
                    <a:lstStyle/>
                    <a:p>
                      <a:pPr algn="l" fontAlgn="b"/>
                      <a:r>
                        <a:rPr lang="en-US" sz="1600" u="none" strike="noStrike" dirty="0">
                          <a:effectLst/>
                          <a:latin typeface="Franklin Gothic Medium" panose="020B0603020102020204" pitchFamily="34" charset="0"/>
                        </a:rPr>
                        <a:t>Engagement</a:t>
                      </a:r>
                      <a:endParaRPr lang="en-US" sz="1600" b="1" i="0" u="none" strike="noStrike" dirty="0">
                        <a:solidFill>
                          <a:srgbClr val="000000"/>
                        </a:solidFill>
                        <a:effectLst/>
                        <a:latin typeface="Franklin Gothic Medium" panose="020B0603020102020204" pitchFamily="34" charset="0"/>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317611174"/>
                  </a:ext>
                </a:extLst>
              </a:tr>
              <a:tr h="225778">
                <a:tc>
                  <a:txBody>
                    <a:bodyPr/>
                    <a:lstStyle/>
                    <a:p>
                      <a:pPr algn="l" fontAlgn="b"/>
                      <a:r>
                        <a:rPr lang="en-US" sz="1400" u="none" strike="noStrike" dirty="0">
                          <a:effectLst/>
                          <a:latin typeface="+mn-lt"/>
                        </a:rPr>
                        <a:t>Amy Bey, Residence Life and Dining Services</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251724959"/>
                  </a:ext>
                </a:extLst>
              </a:tr>
              <a:tr h="225778">
                <a:tc>
                  <a:txBody>
                    <a:bodyPr/>
                    <a:lstStyle/>
                    <a:p>
                      <a:pPr algn="l" fontAlgn="b"/>
                      <a:r>
                        <a:rPr lang="en-US" sz="1400" u="none" strike="noStrike" dirty="0">
                          <a:effectLst/>
                          <a:latin typeface="+mn-lt"/>
                        </a:rPr>
                        <a:t>Emily Reed, Student</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132989803"/>
                  </a:ext>
                </a:extLst>
              </a:tr>
              <a:tr h="225778">
                <a:tc>
                  <a:txBody>
                    <a:bodyPr/>
                    <a:lstStyle/>
                    <a:p>
                      <a:pPr algn="l" fontAlgn="b"/>
                      <a:r>
                        <a:rPr lang="en-US" sz="1400" u="none" strike="noStrike" dirty="0">
                          <a:effectLst/>
                          <a:latin typeface="+mn-lt"/>
                        </a:rPr>
                        <a:t>Melissa Nelson, Residence Life and Dining Services</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271079218"/>
                  </a:ext>
                </a:extLst>
              </a:tr>
              <a:tr h="225778">
                <a:tc>
                  <a:txBody>
                    <a:bodyPr/>
                    <a:lstStyle/>
                    <a:p>
                      <a:pPr algn="l" fontAlgn="b"/>
                      <a:r>
                        <a:rPr lang="en-US" sz="1400" u="none" strike="noStrike" dirty="0" err="1">
                          <a:effectLst/>
                          <a:latin typeface="+mn-lt"/>
                        </a:rPr>
                        <a:t>Kimberle</a:t>
                      </a:r>
                      <a:r>
                        <a:rPr lang="en-US" sz="1400" u="none" strike="noStrike" dirty="0">
                          <a:effectLst/>
                          <a:latin typeface="+mn-lt"/>
                        </a:rPr>
                        <a:t> </a:t>
                      </a:r>
                      <a:r>
                        <a:rPr lang="en-US" sz="1400" u="none" strike="noStrike" dirty="0" err="1">
                          <a:effectLst/>
                          <a:latin typeface="+mn-lt"/>
                        </a:rPr>
                        <a:t>Zafft</a:t>
                      </a:r>
                      <a:r>
                        <a:rPr lang="en-US" sz="1400" u="none" strike="noStrike" dirty="0">
                          <a:effectLst/>
                          <a:latin typeface="+mn-lt"/>
                        </a:rPr>
                        <a:t>, Residence Life and Dining Services</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96626363"/>
                  </a:ext>
                </a:extLst>
              </a:tr>
              <a:tr h="225778">
                <a:tc>
                  <a:txBody>
                    <a:bodyPr/>
                    <a:lstStyle/>
                    <a:p>
                      <a:pPr algn="l" fontAlgn="b"/>
                      <a:endParaRPr lang="en-US" sz="1400" b="0" i="0" u="none" strike="noStrike">
                        <a:solidFill>
                          <a:srgbClr val="000000"/>
                        </a:solidFill>
                        <a:effectLst/>
                        <a:latin typeface="Franklin Gothic Medium" panose="020B0603020102020204" pitchFamily="34" charset="0"/>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564538836"/>
                  </a:ext>
                </a:extLst>
              </a:tr>
              <a:tr h="225778">
                <a:tc>
                  <a:txBody>
                    <a:bodyPr/>
                    <a:lstStyle/>
                    <a:p>
                      <a:pPr algn="l" fontAlgn="b"/>
                      <a:r>
                        <a:rPr lang="en-US" sz="1600" u="none" strike="noStrike" dirty="0">
                          <a:effectLst/>
                          <a:latin typeface="Franklin Gothic Medium" panose="020B0603020102020204" pitchFamily="34" charset="0"/>
                        </a:rPr>
                        <a:t>Operations</a:t>
                      </a:r>
                      <a:endParaRPr lang="en-US" sz="1600" b="1" i="0" u="none" strike="noStrike" dirty="0">
                        <a:solidFill>
                          <a:srgbClr val="000000"/>
                        </a:solidFill>
                        <a:effectLst/>
                        <a:latin typeface="Franklin Gothic Medium" panose="020B0603020102020204" pitchFamily="34" charset="0"/>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79316914"/>
                  </a:ext>
                </a:extLst>
              </a:tr>
              <a:tr h="225778">
                <a:tc>
                  <a:txBody>
                    <a:bodyPr/>
                    <a:lstStyle/>
                    <a:p>
                      <a:pPr algn="l" fontAlgn="b"/>
                      <a:r>
                        <a:rPr lang="en-US" sz="1400" u="none" strike="noStrike" dirty="0">
                          <a:effectLst/>
                          <a:latin typeface="+mn-lt"/>
                        </a:rPr>
                        <a:t>Jennifer Coast, Facilities Engineering</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199989757"/>
                  </a:ext>
                </a:extLst>
              </a:tr>
              <a:tr h="225778">
                <a:tc>
                  <a:txBody>
                    <a:bodyPr/>
                    <a:lstStyle/>
                    <a:p>
                      <a:pPr algn="l" fontAlgn="b"/>
                      <a:r>
                        <a:rPr lang="en-US" sz="1400" u="none" strike="noStrike" dirty="0">
                          <a:effectLst/>
                          <a:latin typeface="+mn-lt"/>
                        </a:rPr>
                        <a:t>Lee </a:t>
                      </a:r>
                      <a:r>
                        <a:rPr lang="en-US" sz="1400" u="none" strike="noStrike" dirty="0" err="1">
                          <a:effectLst/>
                          <a:latin typeface="+mn-lt"/>
                        </a:rPr>
                        <a:t>Kempert</a:t>
                      </a:r>
                      <a:r>
                        <a:rPr lang="en-US" sz="1400" u="none" strike="noStrike" dirty="0">
                          <a:effectLst/>
                          <a:latin typeface="+mn-lt"/>
                        </a:rPr>
                        <a:t>, Materials Services</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49594168"/>
                  </a:ext>
                </a:extLst>
              </a:tr>
              <a:tr h="225778">
                <a:tc>
                  <a:txBody>
                    <a:bodyPr/>
                    <a:lstStyle/>
                    <a:p>
                      <a:pPr algn="l" fontAlgn="b"/>
                      <a:r>
                        <a:rPr lang="en-US" sz="1400" u="none" strike="noStrike">
                          <a:effectLst/>
                          <a:latin typeface="+mn-lt"/>
                        </a:rPr>
                        <a:t>Karan Manhas, Facilities Engineering</a:t>
                      </a:r>
                      <a:endParaRPr lang="en-US" sz="1400" b="0" i="0" u="none" strike="noStrike">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83900729"/>
                  </a:ext>
                </a:extLst>
              </a:tr>
              <a:tr h="225778">
                <a:tc>
                  <a:txBody>
                    <a:bodyPr/>
                    <a:lstStyle/>
                    <a:p>
                      <a:pPr algn="l" fontAlgn="b"/>
                      <a:r>
                        <a:rPr lang="en-US" sz="1400" u="none" strike="noStrike">
                          <a:effectLst/>
                          <a:latin typeface="+mn-lt"/>
                        </a:rPr>
                        <a:t>Frosty Selmer, Utilities Management</a:t>
                      </a:r>
                      <a:endParaRPr lang="en-US" sz="1400" b="0" i="0" u="none" strike="noStrike">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639782156"/>
                  </a:ext>
                </a:extLst>
              </a:tr>
              <a:tr h="225778">
                <a:tc>
                  <a:txBody>
                    <a:bodyPr/>
                    <a:lstStyle/>
                    <a:p>
                      <a:pPr algn="l" fontAlgn="b"/>
                      <a:r>
                        <a:rPr lang="en-US" sz="1400" u="none" strike="noStrike" dirty="0">
                          <a:effectLst/>
                          <a:latin typeface="+mn-lt"/>
                        </a:rPr>
                        <a:t>Michael </a:t>
                      </a:r>
                      <a:r>
                        <a:rPr lang="en-US" sz="1400" u="none" strike="noStrike" dirty="0" err="1">
                          <a:effectLst/>
                          <a:latin typeface="+mn-lt"/>
                        </a:rPr>
                        <a:t>Ziemann</a:t>
                      </a:r>
                      <a:r>
                        <a:rPr lang="en-US" sz="1400" u="none" strike="noStrike" dirty="0">
                          <a:effectLst/>
                          <a:latin typeface="+mn-lt"/>
                        </a:rPr>
                        <a:t>, Utilities Management</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915704399"/>
                  </a:ext>
                </a:extLst>
              </a:tr>
              <a:tr h="225778">
                <a:tc>
                  <a:txBody>
                    <a:bodyPr/>
                    <a:lstStyle/>
                    <a:p>
                      <a:pPr algn="l" fontAlgn="b"/>
                      <a:endParaRPr lang="en-US" sz="1400" b="0" i="0" u="none" strike="noStrike">
                        <a:solidFill>
                          <a:srgbClr val="000000"/>
                        </a:solidFill>
                        <a:effectLst/>
                        <a:latin typeface="Franklin Gothic Medium" panose="020B0603020102020204" pitchFamily="34" charset="0"/>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397120784"/>
                  </a:ext>
                </a:extLst>
              </a:tr>
              <a:tr h="225778">
                <a:tc>
                  <a:txBody>
                    <a:bodyPr/>
                    <a:lstStyle/>
                    <a:p>
                      <a:pPr algn="l" fontAlgn="b"/>
                      <a:r>
                        <a:rPr lang="en-US" sz="1600" u="none" strike="noStrike" dirty="0">
                          <a:effectLst/>
                          <a:latin typeface="Franklin Gothic Medium" panose="020B0603020102020204" pitchFamily="34" charset="0"/>
                        </a:rPr>
                        <a:t>Planning and Administration</a:t>
                      </a:r>
                      <a:endParaRPr lang="en-US" sz="1600" b="1" i="0" u="none" strike="noStrike" dirty="0">
                        <a:solidFill>
                          <a:srgbClr val="000000"/>
                        </a:solidFill>
                        <a:effectLst/>
                        <a:latin typeface="Franklin Gothic Medium" panose="020B0603020102020204" pitchFamily="34" charset="0"/>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76439106"/>
                  </a:ext>
                </a:extLst>
              </a:tr>
              <a:tr h="225778">
                <a:tc>
                  <a:txBody>
                    <a:bodyPr/>
                    <a:lstStyle/>
                    <a:p>
                      <a:pPr algn="l" fontAlgn="b"/>
                      <a:r>
                        <a:rPr lang="en-US" sz="1400" u="none" strike="noStrike" dirty="0">
                          <a:effectLst/>
                          <a:latin typeface="+mn-lt"/>
                        </a:rPr>
                        <a:t>Nicole </a:t>
                      </a:r>
                      <a:r>
                        <a:rPr lang="en-US" sz="1400" u="none" strike="noStrike" dirty="0" err="1">
                          <a:effectLst/>
                          <a:latin typeface="+mn-lt"/>
                        </a:rPr>
                        <a:t>Korfanta</a:t>
                      </a:r>
                      <a:r>
                        <a:rPr lang="en-US" sz="1400" u="none" strike="noStrike" dirty="0">
                          <a:effectLst/>
                          <a:latin typeface="+mn-lt"/>
                        </a:rPr>
                        <a:t>, Ruckelshaus Institute</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761804323"/>
                  </a:ext>
                </a:extLst>
              </a:tr>
              <a:tr h="225778">
                <a:tc>
                  <a:txBody>
                    <a:bodyPr/>
                    <a:lstStyle/>
                    <a:p>
                      <a:pPr algn="l" fontAlgn="b"/>
                      <a:r>
                        <a:rPr lang="en-US" sz="1400" u="none" strike="noStrike" dirty="0">
                          <a:effectLst/>
                          <a:latin typeface="+mn-lt"/>
                        </a:rPr>
                        <a:t>Casey </a:t>
                      </a:r>
                      <a:r>
                        <a:rPr lang="en-US" sz="1400" u="none" strike="noStrike" dirty="0" err="1">
                          <a:effectLst/>
                          <a:latin typeface="+mn-lt"/>
                        </a:rPr>
                        <a:t>Mittelstaedt</a:t>
                      </a:r>
                      <a:r>
                        <a:rPr lang="en-US" sz="1400" u="none" strike="noStrike" dirty="0">
                          <a:effectLst/>
                          <a:latin typeface="+mn-lt"/>
                        </a:rPr>
                        <a:t>, Auxiliary Services</a:t>
                      </a:r>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216482212"/>
                  </a:ext>
                </a:extLst>
              </a:tr>
              <a:tr h="225778">
                <a:tc>
                  <a:txBody>
                    <a:bodyPr/>
                    <a:lstStyle/>
                    <a:p>
                      <a:pPr algn="l" fontAlgn="b"/>
                      <a:r>
                        <a:rPr lang="en-US" sz="1400" u="none" strike="noStrike">
                          <a:effectLst/>
                          <a:latin typeface="+mn-lt"/>
                        </a:rPr>
                        <a:t>Tod Scott, Custodial Services</a:t>
                      </a:r>
                      <a:endParaRPr lang="en-US" sz="1400" b="0" i="0" u="none" strike="noStrike">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34210647"/>
                  </a:ext>
                </a:extLst>
              </a:tr>
              <a:tr h="225778">
                <a:tc>
                  <a:txBody>
                    <a:bodyPr/>
                    <a:lstStyle/>
                    <a:p>
                      <a:pPr algn="l" fontAlgn="b"/>
                      <a:r>
                        <a:rPr lang="en-US" sz="1400" u="none" strike="noStrike" dirty="0">
                          <a:effectLst/>
                          <a:latin typeface="+mn-lt"/>
                        </a:rPr>
                        <a:t>Rachel Watson, Molecular Biology</a:t>
                      </a:r>
                    </a:p>
                    <a:p>
                      <a:pPr algn="l" fontAlgn="b"/>
                      <a:endParaRPr lang="en-US" sz="1400" b="0" i="0" u="none" strike="noStrike" dirty="0">
                        <a:solidFill>
                          <a:srgbClr val="000000"/>
                        </a:solidFill>
                        <a:effectLst/>
                        <a:latin typeface="+mn-lt"/>
                      </a:endParaRPr>
                    </a:p>
                  </a:txBody>
                  <a:tcPr marL="6531" marR="6531" marT="653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774736580"/>
                  </a:ext>
                </a:extLst>
              </a:tr>
            </a:tbl>
          </a:graphicData>
        </a:graphic>
      </p:graphicFrame>
    </p:spTree>
    <p:extLst>
      <p:ext uri="{BB962C8B-B14F-4D97-AF65-F5344CB8AC3E}">
        <p14:creationId xmlns:p14="http://schemas.microsoft.com/office/powerpoint/2010/main" val="50415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F21A975-F53A-2440-86E8-1E5437A3BC0F}"/>
              </a:ext>
            </a:extLst>
          </p:cNvPr>
          <p:cNvPicPr>
            <a:picLocks noChangeAspect="1"/>
          </p:cNvPicPr>
          <p:nvPr/>
        </p:nvPicPr>
        <p:blipFill>
          <a:blip r:embed="rId3"/>
          <a:stretch>
            <a:fillRect/>
          </a:stretch>
        </p:blipFill>
        <p:spPr>
          <a:xfrm>
            <a:off x="248254" y="311972"/>
            <a:ext cx="3240163" cy="3931996"/>
          </a:xfrm>
          <a:prstGeom prst="rect">
            <a:avLst/>
          </a:prstGeom>
          <a:ln w="12700">
            <a:solidFill>
              <a:schemeClr val="bg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xmlns="" id="{BA7D7EE0-82BC-A24F-96E0-9865BF177F5B}"/>
              </a:ext>
            </a:extLst>
          </p:cNvPr>
          <p:cNvPicPr>
            <a:picLocks noChangeAspect="1"/>
          </p:cNvPicPr>
          <p:nvPr/>
        </p:nvPicPr>
        <p:blipFill>
          <a:blip r:embed="rId4"/>
          <a:stretch>
            <a:fillRect/>
          </a:stretch>
        </p:blipFill>
        <p:spPr>
          <a:xfrm>
            <a:off x="3838911" y="311972"/>
            <a:ext cx="4809744" cy="1418581"/>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xmlns="" id="{B482904E-F18E-AA41-BCA1-C7EBE10F43FE}"/>
              </a:ext>
            </a:extLst>
          </p:cNvPr>
          <p:cNvPicPr>
            <a:picLocks noChangeAspect="1"/>
          </p:cNvPicPr>
          <p:nvPr/>
        </p:nvPicPr>
        <p:blipFill>
          <a:blip r:embed="rId5"/>
          <a:stretch>
            <a:fillRect/>
          </a:stretch>
        </p:blipFill>
        <p:spPr>
          <a:xfrm>
            <a:off x="3838911" y="2062854"/>
            <a:ext cx="4806452" cy="4643521"/>
          </a:xfrm>
          <a:prstGeom prst="rect">
            <a:avLst/>
          </a:prstGeom>
          <a:noFill/>
          <a:ln w="127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968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727EB1-B32C-4AE4-BD64-F465C0B77435}"/>
              </a:ext>
            </a:extLst>
          </p:cNvPr>
          <p:cNvSpPr>
            <a:spLocks noGrp="1"/>
          </p:cNvSpPr>
          <p:nvPr>
            <p:ph type="title"/>
          </p:nvPr>
        </p:nvSpPr>
        <p:spPr/>
        <p:txBody>
          <a:bodyPr/>
          <a:lstStyle/>
          <a:p>
            <a:r>
              <a:rPr lang="en-US" sz="2700" dirty="0"/>
              <a:t>Association for the Advancement of Sustainability in higher education (AASHE)</a:t>
            </a:r>
          </a:p>
        </p:txBody>
      </p:sp>
      <p:sp>
        <p:nvSpPr>
          <p:cNvPr id="4" name="Title 1">
            <a:extLst>
              <a:ext uri="{FF2B5EF4-FFF2-40B4-BE49-F238E27FC236}">
                <a16:creationId xmlns:a16="http://schemas.microsoft.com/office/drawing/2014/main" xmlns="" id="{390D196D-B7F0-E747-A3AA-0E0304EF9DE9}"/>
              </a:ext>
            </a:extLst>
          </p:cNvPr>
          <p:cNvSpPr txBox="1">
            <a:spLocks/>
          </p:cNvSpPr>
          <p:nvPr/>
        </p:nvSpPr>
        <p:spPr>
          <a:xfrm>
            <a:off x="822960" y="1002135"/>
            <a:ext cx="7520940"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US" sz="2000" cap="none" dirty="0">
                <a:latin typeface="+mn-lt"/>
              </a:rPr>
              <a:t>Sustainability Tracking, Assessment, &amp; Rating System (STARS)</a:t>
            </a:r>
          </a:p>
        </p:txBody>
      </p:sp>
      <p:pic>
        <p:nvPicPr>
          <p:cNvPr id="8" name="Picture 7">
            <a:extLst>
              <a:ext uri="{FF2B5EF4-FFF2-40B4-BE49-F238E27FC236}">
                <a16:creationId xmlns:a16="http://schemas.microsoft.com/office/drawing/2014/main" xmlns="" id="{1839B493-B06E-0C46-9A38-92A5E49DD43C}"/>
              </a:ext>
            </a:extLst>
          </p:cNvPr>
          <p:cNvPicPr>
            <a:picLocks noChangeAspect="1"/>
          </p:cNvPicPr>
          <p:nvPr/>
        </p:nvPicPr>
        <p:blipFill>
          <a:blip r:embed="rId3"/>
          <a:stretch>
            <a:fillRect/>
          </a:stretch>
        </p:blipFill>
        <p:spPr>
          <a:xfrm>
            <a:off x="465021" y="2025194"/>
            <a:ext cx="4225986" cy="2549562"/>
          </a:xfrm>
          <a:prstGeom prst="rect">
            <a:avLst/>
          </a:prstGeom>
          <a:ln w="12700">
            <a:solidFill>
              <a:schemeClr val="bg1"/>
            </a:solidFill>
          </a:ln>
        </p:spPr>
      </p:pic>
      <p:sp>
        <p:nvSpPr>
          <p:cNvPr id="14" name="TextBox 13">
            <a:extLst>
              <a:ext uri="{FF2B5EF4-FFF2-40B4-BE49-F238E27FC236}">
                <a16:creationId xmlns:a16="http://schemas.microsoft.com/office/drawing/2014/main" xmlns="" id="{4881038E-38FD-A64C-8E2C-38CC026C0A50}"/>
              </a:ext>
            </a:extLst>
          </p:cNvPr>
          <p:cNvSpPr txBox="1"/>
          <p:nvPr/>
        </p:nvSpPr>
        <p:spPr>
          <a:xfrm>
            <a:off x="5753125" y="1840528"/>
            <a:ext cx="2678653" cy="369332"/>
          </a:xfrm>
          <a:prstGeom prst="rect">
            <a:avLst/>
          </a:prstGeom>
          <a:noFill/>
        </p:spPr>
        <p:txBody>
          <a:bodyPr wrap="square" rtlCol="0">
            <a:spAutoFit/>
          </a:bodyPr>
          <a:lstStyle/>
          <a:p>
            <a:r>
              <a:rPr lang="en-US" b="1" dirty="0"/>
              <a:t>STARS Universities</a:t>
            </a:r>
          </a:p>
        </p:txBody>
      </p:sp>
      <p:pic>
        <p:nvPicPr>
          <p:cNvPr id="16" name="Picture 15">
            <a:extLst>
              <a:ext uri="{FF2B5EF4-FFF2-40B4-BE49-F238E27FC236}">
                <a16:creationId xmlns:a16="http://schemas.microsoft.com/office/drawing/2014/main" xmlns="" id="{7F9D1F47-ED9E-2F47-8C1A-26D387469547}"/>
              </a:ext>
            </a:extLst>
          </p:cNvPr>
          <p:cNvPicPr>
            <a:picLocks noChangeAspect="1"/>
          </p:cNvPicPr>
          <p:nvPr/>
        </p:nvPicPr>
        <p:blipFill>
          <a:blip r:embed="rId4"/>
          <a:stretch>
            <a:fillRect/>
          </a:stretch>
        </p:blipFill>
        <p:spPr>
          <a:xfrm>
            <a:off x="465021" y="5401420"/>
            <a:ext cx="5288104" cy="1063926"/>
          </a:xfrm>
          <a:prstGeom prst="rect">
            <a:avLst/>
          </a:prstGeom>
        </p:spPr>
      </p:pic>
      <p:graphicFrame>
        <p:nvGraphicFramePr>
          <p:cNvPr id="13" name="Chart 12">
            <a:extLst>
              <a:ext uri="{FF2B5EF4-FFF2-40B4-BE49-F238E27FC236}">
                <a16:creationId xmlns:a16="http://schemas.microsoft.com/office/drawing/2014/main" xmlns="" id="{7DA67E66-7856-9046-9913-FA887D938159}"/>
              </a:ext>
            </a:extLst>
          </p:cNvPr>
          <p:cNvGraphicFramePr>
            <a:graphicFrameLocks/>
          </p:cNvGraphicFramePr>
          <p:nvPr>
            <p:extLst>
              <p:ext uri="{D42A27DB-BD31-4B8C-83A1-F6EECF244321}">
                <p14:modId xmlns:p14="http://schemas.microsoft.com/office/powerpoint/2010/main" val="761828354"/>
              </p:ext>
            </p:extLst>
          </p:nvPr>
        </p:nvGraphicFramePr>
        <p:xfrm>
          <a:off x="3918051" y="2377439"/>
          <a:ext cx="5823409" cy="417617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4326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D73097-CB1D-C041-A373-A2E3A04F8B24}"/>
              </a:ext>
            </a:extLst>
          </p:cNvPr>
          <p:cNvSpPr>
            <a:spLocks noGrp="1"/>
          </p:cNvSpPr>
          <p:nvPr>
            <p:ph type="title"/>
          </p:nvPr>
        </p:nvSpPr>
        <p:spPr/>
        <p:txBody>
          <a:bodyPr/>
          <a:lstStyle/>
          <a:p>
            <a:r>
              <a:rPr lang="en-US" dirty="0"/>
              <a:t>What does stars evaluate?</a:t>
            </a:r>
          </a:p>
        </p:txBody>
      </p:sp>
      <p:graphicFrame>
        <p:nvGraphicFramePr>
          <p:cNvPr id="13" name="Table 12">
            <a:extLst>
              <a:ext uri="{FF2B5EF4-FFF2-40B4-BE49-F238E27FC236}">
                <a16:creationId xmlns:a16="http://schemas.microsoft.com/office/drawing/2014/main" xmlns="" id="{3AD3BD73-968C-9E48-AFFF-F27DBC9EA33D}"/>
              </a:ext>
            </a:extLst>
          </p:cNvPr>
          <p:cNvGraphicFramePr>
            <a:graphicFrameLocks noGrp="1"/>
          </p:cNvGraphicFramePr>
          <p:nvPr>
            <p:extLst>
              <p:ext uri="{D42A27DB-BD31-4B8C-83A1-F6EECF244321}">
                <p14:modId xmlns:p14="http://schemas.microsoft.com/office/powerpoint/2010/main" val="489029019"/>
              </p:ext>
            </p:extLst>
          </p:nvPr>
        </p:nvGraphicFramePr>
        <p:xfrm>
          <a:off x="920450" y="1021977"/>
          <a:ext cx="7325959" cy="564246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780175">
                  <a:extLst>
                    <a:ext uri="{9D8B030D-6E8A-4147-A177-3AD203B41FA5}">
                      <a16:colId xmlns:a16="http://schemas.microsoft.com/office/drawing/2014/main" xmlns="" val="3225638545"/>
                    </a:ext>
                  </a:extLst>
                </a:gridCol>
                <a:gridCol w="2964409">
                  <a:extLst>
                    <a:ext uri="{9D8B030D-6E8A-4147-A177-3AD203B41FA5}">
                      <a16:colId xmlns:a16="http://schemas.microsoft.com/office/drawing/2014/main" xmlns="" val="3514153331"/>
                    </a:ext>
                  </a:extLst>
                </a:gridCol>
                <a:gridCol w="1581375">
                  <a:extLst>
                    <a:ext uri="{9D8B030D-6E8A-4147-A177-3AD203B41FA5}">
                      <a16:colId xmlns:a16="http://schemas.microsoft.com/office/drawing/2014/main" xmlns="" val="3285600380"/>
                    </a:ext>
                  </a:extLst>
                </a:gridCol>
              </a:tblGrid>
              <a:tr h="397781">
                <a:tc>
                  <a:txBody>
                    <a:bodyPr/>
                    <a:lstStyle/>
                    <a:p>
                      <a:pPr marL="0" marR="0" algn="l">
                        <a:spcBef>
                          <a:spcPts val="0"/>
                        </a:spcBef>
                        <a:spcAft>
                          <a:spcPts val="0"/>
                        </a:spcAft>
                      </a:pPr>
                      <a:r>
                        <a:rPr lang="en-US" sz="1500" b="1" dirty="0">
                          <a:solidFill>
                            <a:schemeClr val="tx1"/>
                          </a:solidFill>
                          <a:effectLst/>
                          <a:latin typeface="Arial"/>
                          <a:ea typeface="Times New Roman" panose="02020603050405020304" pitchFamily="18" charset="0"/>
                          <a:cs typeface="Arial"/>
                        </a:rPr>
                        <a:t>STARS credit category</a:t>
                      </a:r>
                      <a:endParaRPr lang="en-US" sz="1500" dirty="0">
                        <a:solidFill>
                          <a:schemeClr val="tx1"/>
                        </a:solidFill>
                        <a:effectLst/>
                        <a:latin typeface="Arial"/>
                        <a:ea typeface="Times New Roman" panose="02020603050405020304" pitchFamily="18" charset="0"/>
                        <a:cs typeface="Arial"/>
                      </a:endParaRPr>
                    </a:p>
                  </a:txBody>
                  <a:tcPr marL="68580" marR="68580" marT="0" marB="0" anchor="ctr"/>
                </a:tc>
                <a:tc>
                  <a:txBody>
                    <a:bodyPr/>
                    <a:lstStyle/>
                    <a:p>
                      <a:pPr marL="0" marR="0" algn="l">
                        <a:spcBef>
                          <a:spcPts val="0"/>
                        </a:spcBef>
                        <a:spcAft>
                          <a:spcPts val="0"/>
                        </a:spcAft>
                      </a:pPr>
                      <a:r>
                        <a:rPr lang="en-US" sz="1500" b="1" dirty="0">
                          <a:solidFill>
                            <a:schemeClr val="tx1"/>
                          </a:solidFill>
                          <a:effectLst/>
                          <a:latin typeface="Arial"/>
                          <a:ea typeface="Times New Roman" panose="02020603050405020304" pitchFamily="18" charset="0"/>
                          <a:cs typeface="Arial"/>
                        </a:rPr>
                        <a:t>Subcategories</a:t>
                      </a:r>
                      <a:endParaRPr lang="en-US" sz="1500" dirty="0">
                        <a:solidFill>
                          <a:schemeClr val="tx1"/>
                        </a:solidFill>
                        <a:effectLst/>
                        <a:latin typeface="Arial"/>
                        <a:ea typeface="Times New Roman" panose="02020603050405020304" pitchFamily="18" charset="0"/>
                        <a:cs typeface="Arial"/>
                      </a:endParaRPr>
                    </a:p>
                  </a:txBody>
                  <a:tcPr marL="68580" marR="68580" marT="0" marB="0" anchor="ctr"/>
                </a:tc>
                <a:tc>
                  <a:txBody>
                    <a:bodyPr/>
                    <a:lstStyle/>
                    <a:p>
                      <a:pPr marL="0" marR="0" algn="l">
                        <a:spcBef>
                          <a:spcPts val="0"/>
                        </a:spcBef>
                        <a:spcAft>
                          <a:spcPts val="0"/>
                        </a:spcAft>
                      </a:pPr>
                      <a:r>
                        <a:rPr lang="en-US" sz="1500" b="1" dirty="0">
                          <a:solidFill>
                            <a:schemeClr val="tx1"/>
                          </a:solidFill>
                          <a:effectLst/>
                          <a:latin typeface="Arial"/>
                          <a:ea typeface="Times New Roman" panose="02020603050405020304" pitchFamily="18" charset="0"/>
                          <a:cs typeface="Arial"/>
                        </a:rPr>
                        <a:t>Possible points</a:t>
                      </a:r>
                      <a:endParaRPr lang="en-US" sz="1500" dirty="0">
                        <a:solidFill>
                          <a:schemeClr val="tx1"/>
                        </a:solidFill>
                        <a:effectLst/>
                        <a:latin typeface="Arial"/>
                        <a:ea typeface="Times New Roman" panose="02020603050405020304" pitchFamily="18" charset="0"/>
                        <a:cs typeface="Arial"/>
                      </a:endParaRPr>
                    </a:p>
                  </a:txBody>
                  <a:tcPr marL="68580" marR="68580" marT="0" marB="0" anchor="ctr"/>
                </a:tc>
                <a:extLst>
                  <a:ext uri="{0D108BD9-81ED-4DB2-BD59-A6C34878D82A}">
                    <a16:rowId xmlns:a16="http://schemas.microsoft.com/office/drawing/2014/main" xmlns="" val="3990060925"/>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Academics</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Curriculum</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40</a:t>
                      </a:r>
                    </a:p>
                  </a:txBody>
                  <a:tcPr marL="68580" marR="68580" marT="0" marB="0"/>
                </a:tc>
                <a:extLst>
                  <a:ext uri="{0D108BD9-81ED-4DB2-BD59-A6C34878D82A}">
                    <a16:rowId xmlns:a16="http://schemas.microsoft.com/office/drawing/2014/main" xmlns="" val="513667619"/>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Research</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18</a:t>
                      </a:r>
                    </a:p>
                  </a:txBody>
                  <a:tcPr marL="68580" marR="68580" marT="0" marB="0"/>
                </a:tc>
                <a:extLst>
                  <a:ext uri="{0D108BD9-81ED-4DB2-BD59-A6C34878D82A}">
                    <a16:rowId xmlns:a16="http://schemas.microsoft.com/office/drawing/2014/main" xmlns="" val="108450151"/>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Engagement</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Campus Engagement</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21</a:t>
                      </a:r>
                    </a:p>
                  </a:txBody>
                  <a:tcPr marL="68580" marR="68580" marT="0" marB="0"/>
                </a:tc>
                <a:extLst>
                  <a:ext uri="{0D108BD9-81ED-4DB2-BD59-A6C34878D82A}">
                    <a16:rowId xmlns:a16="http://schemas.microsoft.com/office/drawing/2014/main" xmlns="" val="465988463"/>
                  </a:ext>
                </a:extLst>
              </a:tr>
              <a:tr h="276036">
                <a:tc>
                  <a:txBody>
                    <a:bodyPr/>
                    <a:lstStyle/>
                    <a:p>
                      <a:pPr marL="0" marR="0">
                        <a:spcBef>
                          <a:spcPts val="0"/>
                        </a:spcBef>
                        <a:spcAft>
                          <a:spcPts val="0"/>
                        </a:spcAft>
                      </a:pPr>
                      <a:r>
                        <a:rPr lang="en-US" sz="1500" b="1">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Public Engagement</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20</a:t>
                      </a:r>
                    </a:p>
                  </a:txBody>
                  <a:tcPr marL="68580" marR="68580" marT="0" marB="0"/>
                </a:tc>
                <a:extLst>
                  <a:ext uri="{0D108BD9-81ED-4DB2-BD59-A6C34878D82A}">
                    <a16:rowId xmlns:a16="http://schemas.microsoft.com/office/drawing/2014/main" xmlns="" val="2021494422"/>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Operations</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Air and Climate</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11</a:t>
                      </a:r>
                    </a:p>
                  </a:txBody>
                  <a:tcPr marL="68580" marR="68580" marT="0" marB="0"/>
                </a:tc>
                <a:extLst>
                  <a:ext uri="{0D108BD9-81ED-4DB2-BD59-A6C34878D82A}">
                    <a16:rowId xmlns:a16="http://schemas.microsoft.com/office/drawing/2014/main" xmlns="" val="4066293164"/>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Buildings</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8</a:t>
                      </a:r>
                    </a:p>
                  </a:txBody>
                  <a:tcPr marL="68580" marR="68580" marT="0" marB="0"/>
                </a:tc>
                <a:extLst>
                  <a:ext uri="{0D108BD9-81ED-4DB2-BD59-A6C34878D82A}">
                    <a16:rowId xmlns:a16="http://schemas.microsoft.com/office/drawing/2014/main" xmlns="" val="2853206138"/>
                  </a:ext>
                </a:extLst>
              </a:tr>
              <a:tr h="276036">
                <a:tc>
                  <a:txBody>
                    <a:bodyPr/>
                    <a:lstStyle/>
                    <a:p>
                      <a:pPr marL="0" marR="0">
                        <a:spcBef>
                          <a:spcPts val="0"/>
                        </a:spcBef>
                        <a:spcAft>
                          <a:spcPts val="0"/>
                        </a:spcAft>
                      </a:pPr>
                      <a:r>
                        <a:rPr lang="en-US" sz="1500" b="1">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Energy</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10</a:t>
                      </a:r>
                    </a:p>
                  </a:txBody>
                  <a:tcPr marL="68580" marR="68580" marT="0" marB="0"/>
                </a:tc>
                <a:extLst>
                  <a:ext uri="{0D108BD9-81ED-4DB2-BD59-A6C34878D82A}">
                    <a16:rowId xmlns:a16="http://schemas.microsoft.com/office/drawing/2014/main" xmlns="" val="3121938789"/>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Food and Dining</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8</a:t>
                      </a:r>
                    </a:p>
                  </a:txBody>
                  <a:tcPr marL="68580" marR="68580" marT="0" marB="0"/>
                </a:tc>
                <a:extLst>
                  <a:ext uri="{0D108BD9-81ED-4DB2-BD59-A6C34878D82A}">
                    <a16:rowId xmlns:a16="http://schemas.microsoft.com/office/drawing/2014/main" xmlns="" val="3628382436"/>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Grounds</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3-4</a:t>
                      </a:r>
                    </a:p>
                  </a:txBody>
                  <a:tcPr marL="68580" marR="68580" marT="0" marB="0"/>
                </a:tc>
                <a:extLst>
                  <a:ext uri="{0D108BD9-81ED-4DB2-BD59-A6C34878D82A}">
                    <a16:rowId xmlns:a16="http://schemas.microsoft.com/office/drawing/2014/main" xmlns="" val="1716757653"/>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Purchasing</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6</a:t>
                      </a:r>
                    </a:p>
                  </a:txBody>
                  <a:tcPr marL="68580" marR="68580" marT="0" marB="0"/>
                </a:tc>
                <a:extLst>
                  <a:ext uri="{0D108BD9-81ED-4DB2-BD59-A6C34878D82A}">
                    <a16:rowId xmlns:a16="http://schemas.microsoft.com/office/drawing/2014/main" xmlns="" val="492376474"/>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Transportation</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7</a:t>
                      </a:r>
                    </a:p>
                  </a:txBody>
                  <a:tcPr marL="68580" marR="68580" marT="0" marB="0"/>
                </a:tc>
                <a:extLst>
                  <a:ext uri="{0D108BD9-81ED-4DB2-BD59-A6C34878D82A}">
                    <a16:rowId xmlns:a16="http://schemas.microsoft.com/office/drawing/2014/main" xmlns="" val="523107474"/>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Waste</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10</a:t>
                      </a:r>
                    </a:p>
                  </a:txBody>
                  <a:tcPr marL="68580" marR="68580" marT="0" marB="0"/>
                </a:tc>
                <a:extLst>
                  <a:ext uri="{0D108BD9-81ED-4DB2-BD59-A6C34878D82A}">
                    <a16:rowId xmlns:a16="http://schemas.microsoft.com/office/drawing/2014/main" xmlns="" val="2283290765"/>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Water</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6-8</a:t>
                      </a:r>
                    </a:p>
                  </a:txBody>
                  <a:tcPr marL="68580" marR="68580" marT="0" marB="0"/>
                </a:tc>
                <a:extLst>
                  <a:ext uri="{0D108BD9-81ED-4DB2-BD59-A6C34878D82A}">
                    <a16:rowId xmlns:a16="http://schemas.microsoft.com/office/drawing/2014/main" xmlns="" val="2859986318"/>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Planning and Administration</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Coordination and Planning</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8</a:t>
                      </a:r>
                    </a:p>
                  </a:txBody>
                  <a:tcPr marL="68580" marR="68580" marT="0" marB="0"/>
                </a:tc>
                <a:extLst>
                  <a:ext uri="{0D108BD9-81ED-4DB2-BD59-A6C34878D82A}">
                    <a16:rowId xmlns:a16="http://schemas.microsoft.com/office/drawing/2014/main" xmlns="" val="2241955867"/>
                  </a:ext>
                </a:extLst>
              </a:tr>
              <a:tr h="276036">
                <a:tc>
                  <a:txBody>
                    <a:bodyPr/>
                    <a:lstStyle/>
                    <a:p>
                      <a:pPr marL="0" marR="0">
                        <a:spcBef>
                          <a:spcPts val="0"/>
                        </a:spcBef>
                        <a:spcAft>
                          <a:spcPts val="0"/>
                        </a:spcAft>
                      </a:pPr>
                      <a:r>
                        <a:rPr lang="en-US" sz="1500" b="1">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Diversity and Affordability</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10</a:t>
                      </a:r>
                    </a:p>
                  </a:txBody>
                  <a:tcPr marL="68580" marR="68580" marT="0" marB="0"/>
                </a:tc>
                <a:extLst>
                  <a:ext uri="{0D108BD9-81ED-4DB2-BD59-A6C34878D82A}">
                    <a16:rowId xmlns:a16="http://schemas.microsoft.com/office/drawing/2014/main" xmlns="" val="495845402"/>
                  </a:ext>
                </a:extLst>
              </a:tr>
              <a:tr h="276036">
                <a:tc>
                  <a:txBody>
                    <a:bodyPr/>
                    <a:lstStyle/>
                    <a:p>
                      <a:pPr marL="0" marR="0">
                        <a:spcBef>
                          <a:spcPts val="0"/>
                        </a:spcBef>
                        <a:spcAft>
                          <a:spcPts val="0"/>
                        </a:spcAft>
                      </a:pPr>
                      <a:r>
                        <a:rPr lang="en-US" sz="1500" b="1">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Investment and Finance</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7</a:t>
                      </a:r>
                    </a:p>
                  </a:txBody>
                  <a:tcPr marL="68580" marR="68580" marT="0" marB="0"/>
                </a:tc>
                <a:extLst>
                  <a:ext uri="{0D108BD9-81ED-4DB2-BD59-A6C34878D82A}">
                    <a16:rowId xmlns:a16="http://schemas.microsoft.com/office/drawing/2014/main" xmlns="" val="2746559615"/>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 </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Wellbeing and Work</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7</a:t>
                      </a:r>
                    </a:p>
                  </a:txBody>
                  <a:tcPr marL="68580" marR="68580" marT="0" marB="0"/>
                </a:tc>
                <a:extLst>
                  <a:ext uri="{0D108BD9-81ED-4DB2-BD59-A6C34878D82A}">
                    <a16:rowId xmlns:a16="http://schemas.microsoft.com/office/drawing/2014/main" xmlns="" val="2082084438"/>
                  </a:ext>
                </a:extLst>
              </a:tr>
              <a:tr h="276036">
                <a:tc>
                  <a:txBody>
                    <a:bodyPr/>
                    <a:lstStyle/>
                    <a:p>
                      <a:pPr marL="0" marR="0">
                        <a:spcBef>
                          <a:spcPts val="0"/>
                        </a:spcBef>
                        <a:spcAft>
                          <a:spcPts val="0"/>
                        </a:spcAft>
                      </a:pPr>
                      <a:r>
                        <a:rPr lang="en-US" sz="1500" b="1" dirty="0">
                          <a:effectLst/>
                          <a:latin typeface="Arial"/>
                          <a:ea typeface="Times New Roman" panose="02020603050405020304" pitchFamily="18" charset="0"/>
                          <a:cs typeface="Arial"/>
                        </a:rPr>
                        <a:t>Innovation and Leadership</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Exemplary Performance</a:t>
                      </a:r>
                    </a:p>
                  </a:txBody>
                  <a:tcPr marL="68580" marR="68580" marT="0" marB="0"/>
                </a:tc>
                <a:tc>
                  <a:txBody>
                    <a:bodyPr/>
                    <a:lstStyle/>
                    <a:p>
                      <a:pPr marL="0" marR="0">
                        <a:spcBef>
                          <a:spcPts val="0"/>
                        </a:spcBef>
                        <a:spcAft>
                          <a:spcPts val="0"/>
                        </a:spcAft>
                      </a:pPr>
                      <a:r>
                        <a:rPr lang="en-US" sz="1500">
                          <a:effectLst/>
                          <a:latin typeface="Arial"/>
                          <a:ea typeface="Times New Roman" panose="02020603050405020304" pitchFamily="18" charset="0"/>
                          <a:cs typeface="Arial"/>
                        </a:rPr>
                        <a:t>0.5 each</a:t>
                      </a:r>
                    </a:p>
                  </a:txBody>
                  <a:tcPr marL="68580" marR="68580" marT="0" marB="0"/>
                </a:tc>
                <a:extLst>
                  <a:ext uri="{0D108BD9-81ED-4DB2-BD59-A6C34878D82A}">
                    <a16:rowId xmlns:a16="http://schemas.microsoft.com/office/drawing/2014/main" xmlns="" val="3008381102"/>
                  </a:ext>
                </a:extLst>
              </a:tr>
              <a:tr h="276036">
                <a:tc>
                  <a:txBody>
                    <a:bodyPr/>
                    <a:lstStyle/>
                    <a:p>
                      <a:pPr marL="0" marR="0">
                        <a:spcBef>
                          <a:spcPts val="0"/>
                        </a:spcBef>
                        <a:spcAft>
                          <a:spcPts val="0"/>
                        </a:spcAft>
                      </a:pPr>
                      <a:r>
                        <a:rPr lang="en-US" sz="1500" b="1">
                          <a:effectLst/>
                          <a:latin typeface="Arial"/>
                          <a:ea typeface="Times New Roman" panose="02020603050405020304" pitchFamily="18" charset="0"/>
                          <a:cs typeface="Arial"/>
                        </a:rPr>
                        <a:t> </a:t>
                      </a:r>
                      <a:endParaRPr lang="en-US" sz="1500">
                        <a:effectLst/>
                        <a:latin typeface="Arial"/>
                        <a:ea typeface="Times New Roman" panose="02020603050405020304" pitchFamily="18" charset="0"/>
                        <a:cs typeface="Arial"/>
                      </a:endParaRP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Innovation</a:t>
                      </a:r>
                    </a:p>
                  </a:txBody>
                  <a:tcPr marL="68580" marR="68580" marT="0" marB="0"/>
                </a:tc>
                <a:tc>
                  <a:txBody>
                    <a:bodyPr/>
                    <a:lstStyle/>
                    <a:p>
                      <a:pPr marL="0" marR="0">
                        <a:spcBef>
                          <a:spcPts val="0"/>
                        </a:spcBef>
                        <a:spcAft>
                          <a:spcPts val="0"/>
                        </a:spcAft>
                      </a:pPr>
                      <a:r>
                        <a:rPr lang="en-US" sz="1500" dirty="0">
                          <a:effectLst/>
                          <a:latin typeface="Arial"/>
                          <a:ea typeface="Times New Roman" panose="02020603050405020304" pitchFamily="18" charset="0"/>
                          <a:cs typeface="Arial"/>
                        </a:rPr>
                        <a:t>1</a:t>
                      </a:r>
                    </a:p>
                  </a:txBody>
                  <a:tcPr marL="68580" marR="68580" marT="0" marB="0"/>
                </a:tc>
                <a:extLst>
                  <a:ext uri="{0D108BD9-81ED-4DB2-BD59-A6C34878D82A}">
                    <a16:rowId xmlns:a16="http://schemas.microsoft.com/office/drawing/2014/main" xmlns="" val="1046986299"/>
                  </a:ext>
                </a:extLst>
              </a:tr>
            </a:tbl>
          </a:graphicData>
        </a:graphic>
      </p:graphicFrame>
    </p:spTree>
    <p:extLst>
      <p:ext uri="{BB962C8B-B14F-4D97-AF65-F5344CB8AC3E}">
        <p14:creationId xmlns:p14="http://schemas.microsoft.com/office/powerpoint/2010/main" val="238510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D73097-CB1D-C041-A373-A2E3A04F8B24}"/>
              </a:ext>
            </a:extLst>
          </p:cNvPr>
          <p:cNvSpPr>
            <a:spLocks noGrp="1"/>
          </p:cNvSpPr>
          <p:nvPr>
            <p:ph type="title"/>
          </p:nvPr>
        </p:nvSpPr>
        <p:spPr>
          <a:xfrm>
            <a:off x="822960" y="365760"/>
            <a:ext cx="7755692" cy="548640"/>
          </a:xfrm>
        </p:spPr>
        <p:txBody>
          <a:bodyPr/>
          <a:lstStyle/>
          <a:p>
            <a:r>
              <a:rPr lang="en-US" dirty="0"/>
              <a:t>Example</a:t>
            </a:r>
            <a:r>
              <a:rPr lang="en-US" dirty="0">
                <a:latin typeface="+mn-lt"/>
              </a:rPr>
              <a:t> | Academics, curriculum</a:t>
            </a:r>
          </a:p>
        </p:txBody>
      </p:sp>
      <p:graphicFrame>
        <p:nvGraphicFramePr>
          <p:cNvPr id="10" name="Table 9"/>
          <p:cNvGraphicFramePr>
            <a:graphicFrameLocks noGrp="1"/>
          </p:cNvGraphicFramePr>
          <p:nvPr>
            <p:extLst>
              <p:ext uri="{D42A27DB-BD31-4B8C-83A1-F6EECF244321}">
                <p14:modId xmlns:p14="http://schemas.microsoft.com/office/powerpoint/2010/main" val="2477756582"/>
              </p:ext>
            </p:extLst>
          </p:nvPr>
        </p:nvGraphicFramePr>
        <p:xfrm>
          <a:off x="430509" y="1096901"/>
          <a:ext cx="2976448" cy="5214222"/>
        </p:xfrm>
        <a:graphic>
          <a:graphicData uri="http://schemas.openxmlformats.org/drawingml/2006/table">
            <a:tbl>
              <a:tblPr firstRow="1" bandRow="1">
                <a:effectLst>
                  <a:outerShdw blurRad="50800" dist="38100" dir="2700000" algn="tl" rotWithShape="0">
                    <a:prstClr val="black">
                      <a:alpha val="40000"/>
                    </a:prstClr>
                  </a:outerShdw>
                </a:effectLst>
              </a:tblPr>
              <a:tblGrid>
                <a:gridCol w="1182283">
                  <a:extLst>
                    <a:ext uri="{9D8B030D-6E8A-4147-A177-3AD203B41FA5}">
                      <a16:colId xmlns:a16="http://schemas.microsoft.com/office/drawing/2014/main" xmlns="" val="20000"/>
                    </a:ext>
                  </a:extLst>
                </a:gridCol>
                <a:gridCol w="1794165">
                  <a:extLst>
                    <a:ext uri="{9D8B030D-6E8A-4147-A177-3AD203B41FA5}">
                      <a16:colId xmlns:a16="http://schemas.microsoft.com/office/drawing/2014/main" xmlns="" val="20001"/>
                    </a:ext>
                  </a:extLst>
                </a:gridCol>
              </a:tblGrid>
              <a:tr h="530119">
                <a:tc>
                  <a:txBody>
                    <a:bodyPr/>
                    <a:lstStyle/>
                    <a:p>
                      <a:pPr algn="l" fontAlgn="ctr"/>
                      <a:r>
                        <a:rPr lang="en-US" sz="1200" b="1" i="0" u="none" strike="noStrike">
                          <a:solidFill>
                            <a:srgbClr val="000000"/>
                          </a:solidFill>
                          <a:effectLst/>
                          <a:latin typeface="Arial"/>
                          <a:cs typeface="Arial"/>
                        </a:rPr>
                        <a:t>STARS credit category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425"/>
                    </a:solidFill>
                  </a:tcPr>
                </a:tc>
                <a:tc>
                  <a:txBody>
                    <a:bodyPr/>
                    <a:lstStyle/>
                    <a:p>
                      <a:pPr algn="l" fontAlgn="ctr"/>
                      <a:r>
                        <a:rPr lang="en-US" sz="1200" b="1" i="0" u="none" strike="noStrike">
                          <a:solidFill>
                            <a:srgbClr val="000000"/>
                          </a:solidFill>
                          <a:effectLst/>
                          <a:latin typeface="Arial"/>
                          <a:cs typeface="Arial"/>
                        </a:rPr>
                        <a:t>Subcategories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425"/>
                    </a:solidFill>
                  </a:tcPr>
                </a:tc>
                <a:extLst>
                  <a:ext uri="{0D108BD9-81ED-4DB2-BD59-A6C34878D82A}">
                    <a16:rowId xmlns:a16="http://schemas.microsoft.com/office/drawing/2014/main" xmlns="" val="10000"/>
                  </a:ext>
                </a:extLst>
              </a:tr>
              <a:tr h="265059">
                <a:tc>
                  <a:txBody>
                    <a:bodyPr/>
                    <a:lstStyle/>
                    <a:p>
                      <a:pPr algn="l" fontAlgn="ctr"/>
                      <a:r>
                        <a:rPr lang="en-US" sz="1200" b="1" i="0" u="none" strike="noStrike">
                          <a:solidFill>
                            <a:srgbClr val="000000"/>
                          </a:solidFill>
                          <a:effectLst/>
                          <a:latin typeface="Arial"/>
                          <a:cs typeface="Arial"/>
                        </a:rPr>
                        <a:t>Academics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dirty="0">
                          <a:solidFill>
                            <a:srgbClr val="000000"/>
                          </a:solidFill>
                          <a:effectLst/>
                          <a:latin typeface="Arial"/>
                          <a:cs typeface="Arial"/>
                        </a:rPr>
                        <a:t>Curriculum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01"/>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dirty="0">
                          <a:solidFill>
                            <a:srgbClr val="000000"/>
                          </a:solidFill>
                          <a:effectLst/>
                          <a:latin typeface="Arial"/>
                          <a:cs typeface="Arial"/>
                        </a:rPr>
                        <a:t>Research</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02"/>
                  </a:ext>
                </a:extLst>
              </a:tr>
              <a:tr h="265059">
                <a:tc>
                  <a:txBody>
                    <a:bodyPr/>
                    <a:lstStyle/>
                    <a:p>
                      <a:pPr algn="l" fontAlgn="ctr"/>
                      <a:r>
                        <a:rPr lang="en-US" sz="1200" b="1" i="0" u="none" strike="noStrike">
                          <a:solidFill>
                            <a:srgbClr val="000000"/>
                          </a:solidFill>
                          <a:effectLst/>
                          <a:latin typeface="Arial"/>
                          <a:cs typeface="Arial"/>
                        </a:rPr>
                        <a:t>Engagement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dirty="0">
                          <a:solidFill>
                            <a:srgbClr val="000000"/>
                          </a:solidFill>
                          <a:effectLst/>
                          <a:latin typeface="Arial"/>
                          <a:cs typeface="Arial"/>
                        </a:rPr>
                        <a:t>Campus Engagement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03"/>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dirty="0">
                          <a:solidFill>
                            <a:srgbClr val="000000"/>
                          </a:solidFill>
                          <a:effectLst/>
                          <a:latin typeface="Arial"/>
                          <a:cs typeface="Arial"/>
                        </a:rPr>
                        <a:t>Public Engagement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04"/>
                  </a:ext>
                </a:extLst>
              </a:tr>
              <a:tr h="265059">
                <a:tc>
                  <a:txBody>
                    <a:bodyPr/>
                    <a:lstStyle/>
                    <a:p>
                      <a:pPr algn="l" fontAlgn="ctr"/>
                      <a:r>
                        <a:rPr lang="en-US" sz="1200" b="1" i="0" u="none" strike="noStrike">
                          <a:solidFill>
                            <a:srgbClr val="000000"/>
                          </a:solidFill>
                          <a:effectLst/>
                          <a:latin typeface="Arial"/>
                          <a:cs typeface="Arial"/>
                        </a:rPr>
                        <a:t>Operations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a:solidFill>
                            <a:srgbClr val="000000"/>
                          </a:solidFill>
                          <a:effectLst/>
                          <a:latin typeface="Arial"/>
                          <a:cs typeface="Arial"/>
                        </a:rPr>
                        <a:t>Air and Climate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05"/>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dirty="0">
                          <a:solidFill>
                            <a:srgbClr val="000000"/>
                          </a:solidFill>
                          <a:effectLst/>
                          <a:latin typeface="Arial"/>
                          <a:cs typeface="Arial"/>
                        </a:rPr>
                        <a:t>Buildings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06"/>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a:solidFill>
                            <a:srgbClr val="000000"/>
                          </a:solidFill>
                          <a:effectLst/>
                          <a:latin typeface="Arial"/>
                          <a:cs typeface="Arial"/>
                        </a:rPr>
                        <a:t>Energy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07"/>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a:solidFill>
                            <a:srgbClr val="000000"/>
                          </a:solidFill>
                          <a:effectLst/>
                          <a:latin typeface="Arial"/>
                          <a:cs typeface="Arial"/>
                        </a:rPr>
                        <a:t>Food and Dining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08"/>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a:solidFill>
                            <a:srgbClr val="000000"/>
                          </a:solidFill>
                          <a:effectLst/>
                          <a:latin typeface="Arial"/>
                          <a:cs typeface="Arial"/>
                        </a:rPr>
                        <a:t>Grounds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09"/>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a:solidFill>
                            <a:srgbClr val="000000"/>
                          </a:solidFill>
                          <a:effectLst/>
                          <a:latin typeface="Arial"/>
                          <a:cs typeface="Arial"/>
                        </a:rPr>
                        <a:t>Purchasing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10"/>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dirty="0">
                          <a:solidFill>
                            <a:srgbClr val="000000"/>
                          </a:solidFill>
                          <a:effectLst/>
                          <a:latin typeface="Arial"/>
                          <a:cs typeface="Arial"/>
                        </a:rPr>
                        <a:t>Transportation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11"/>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a:solidFill>
                            <a:srgbClr val="000000"/>
                          </a:solidFill>
                          <a:effectLst/>
                          <a:latin typeface="Arial"/>
                          <a:cs typeface="Arial"/>
                        </a:rPr>
                        <a:t>Waste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12"/>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a:solidFill>
                            <a:srgbClr val="000000"/>
                          </a:solidFill>
                          <a:effectLst/>
                          <a:latin typeface="Arial"/>
                          <a:cs typeface="Arial"/>
                        </a:rPr>
                        <a:t>Water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13"/>
                  </a:ext>
                </a:extLst>
              </a:tr>
              <a:tr h="443159">
                <a:tc>
                  <a:txBody>
                    <a:bodyPr/>
                    <a:lstStyle/>
                    <a:p>
                      <a:pPr algn="l" fontAlgn="ctr"/>
                      <a:r>
                        <a:rPr lang="en-US" sz="1200" b="1" i="0" u="none" strike="noStrike">
                          <a:solidFill>
                            <a:srgbClr val="000000"/>
                          </a:solidFill>
                          <a:effectLst/>
                          <a:latin typeface="Arial"/>
                          <a:cs typeface="Arial"/>
                        </a:rPr>
                        <a:t>Planning and Administration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a:solidFill>
                            <a:srgbClr val="000000"/>
                          </a:solidFill>
                          <a:effectLst/>
                          <a:latin typeface="Arial"/>
                          <a:cs typeface="Arial"/>
                        </a:rPr>
                        <a:t>Coordination and Planning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14"/>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a:solidFill>
                            <a:srgbClr val="000000"/>
                          </a:solidFill>
                          <a:effectLst/>
                          <a:latin typeface="Arial"/>
                          <a:cs typeface="Arial"/>
                        </a:rPr>
                        <a:t>Diversity and Affordability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15"/>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a:solidFill>
                            <a:srgbClr val="000000"/>
                          </a:solidFill>
                          <a:effectLst/>
                          <a:latin typeface="Arial"/>
                          <a:cs typeface="Arial"/>
                        </a:rPr>
                        <a:t>Investment and Finance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16"/>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dirty="0">
                          <a:solidFill>
                            <a:srgbClr val="000000"/>
                          </a:solidFill>
                          <a:effectLst/>
                          <a:latin typeface="Arial"/>
                          <a:cs typeface="Arial"/>
                        </a:rPr>
                        <a:t>Wellbeing and Work</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17"/>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604998619"/>
              </p:ext>
            </p:extLst>
          </p:nvPr>
        </p:nvGraphicFramePr>
        <p:xfrm>
          <a:off x="3904318" y="1096901"/>
          <a:ext cx="1771806" cy="4792009"/>
        </p:xfrm>
        <a:graphic>
          <a:graphicData uri="http://schemas.openxmlformats.org/drawingml/2006/table">
            <a:tbl>
              <a:tblPr/>
              <a:tblGrid>
                <a:gridCol w="1771806">
                  <a:extLst>
                    <a:ext uri="{9D8B030D-6E8A-4147-A177-3AD203B41FA5}">
                      <a16:colId xmlns:a16="http://schemas.microsoft.com/office/drawing/2014/main" xmlns="" val="20000"/>
                    </a:ext>
                  </a:extLst>
                </a:gridCol>
              </a:tblGrid>
              <a:tr h="511906">
                <a:tc>
                  <a:txBody>
                    <a:bodyPr/>
                    <a:lstStyle/>
                    <a:p>
                      <a:pPr algn="l" fontAlgn="ctr"/>
                      <a:r>
                        <a:rPr lang="en-US" sz="1200" b="1" i="0" u="none" strike="noStrike" dirty="0">
                          <a:solidFill>
                            <a:schemeClr val="accent3">
                              <a:lumMod val="75000"/>
                            </a:schemeClr>
                          </a:solidFill>
                          <a:effectLst/>
                          <a:latin typeface="Arial"/>
                        </a:rPr>
                        <a:t>AC 1</a:t>
                      </a:r>
                    </a:p>
                    <a:p>
                      <a:pPr algn="l" fontAlgn="ctr"/>
                      <a:r>
                        <a:rPr lang="en-US" sz="1200" b="1" i="0" u="none" strike="noStrike" dirty="0">
                          <a:solidFill>
                            <a:schemeClr val="accent3">
                              <a:lumMod val="75000"/>
                            </a:schemeClr>
                          </a:solidFill>
                          <a:effectLst/>
                          <a:latin typeface="Arial"/>
                        </a:rPr>
                        <a:t>Academic Courses</a:t>
                      </a:r>
                    </a:p>
                  </a:txBody>
                  <a:tcPr marL="0" marR="0" marT="0" marB="0" anchor="ctr">
                    <a:lnL>
                      <a:noFill/>
                    </a:lnL>
                    <a:lnR>
                      <a:noFill/>
                    </a:lnR>
                    <a:lnT>
                      <a:noFill/>
                    </a:lnT>
                    <a:lnB>
                      <a:noFill/>
                    </a:lnB>
                  </a:tcPr>
                </a:tc>
                <a:extLst>
                  <a:ext uri="{0D108BD9-81ED-4DB2-BD59-A6C34878D82A}">
                    <a16:rowId xmlns:a16="http://schemas.microsoft.com/office/drawing/2014/main" xmlns="" val="10000"/>
                  </a:ext>
                </a:extLst>
              </a:tr>
              <a:tr h="511906">
                <a:tc>
                  <a:txBody>
                    <a:bodyPr/>
                    <a:lstStyle/>
                    <a:p>
                      <a:pPr algn="l" fontAlgn="ctr"/>
                      <a:r>
                        <a:rPr lang="en-US" sz="1200" b="0" i="0" u="none" strike="noStrike" dirty="0">
                          <a:solidFill>
                            <a:schemeClr val="tx1"/>
                          </a:solidFill>
                          <a:effectLst/>
                          <a:latin typeface="Arial"/>
                        </a:rPr>
                        <a:t>AC 2</a:t>
                      </a:r>
                    </a:p>
                    <a:p>
                      <a:pPr algn="l" fontAlgn="ctr"/>
                      <a:r>
                        <a:rPr lang="en-US" sz="1200" b="0" i="0" u="none" strike="noStrike" dirty="0">
                          <a:solidFill>
                            <a:schemeClr val="tx1"/>
                          </a:solidFill>
                          <a:effectLst/>
                          <a:latin typeface="Arial"/>
                        </a:rPr>
                        <a:t>Learning Outcomes</a:t>
                      </a:r>
                    </a:p>
                  </a:txBody>
                  <a:tcPr marL="0" marR="0" marT="0" marB="0" anchor="ctr">
                    <a:lnL>
                      <a:noFill/>
                    </a:lnL>
                    <a:lnR>
                      <a:noFill/>
                    </a:lnR>
                    <a:lnT>
                      <a:noFill/>
                    </a:lnT>
                    <a:lnB>
                      <a:noFill/>
                    </a:lnB>
                  </a:tcPr>
                </a:tc>
                <a:extLst>
                  <a:ext uri="{0D108BD9-81ED-4DB2-BD59-A6C34878D82A}">
                    <a16:rowId xmlns:a16="http://schemas.microsoft.com/office/drawing/2014/main" xmlns="" val="10001"/>
                  </a:ext>
                </a:extLst>
              </a:tr>
              <a:tr h="511906">
                <a:tc>
                  <a:txBody>
                    <a:bodyPr/>
                    <a:lstStyle/>
                    <a:p>
                      <a:pPr algn="l" fontAlgn="ctr"/>
                      <a:r>
                        <a:rPr lang="en-US" sz="1200" b="0" i="0" u="none" strike="noStrike" dirty="0">
                          <a:solidFill>
                            <a:schemeClr val="tx1"/>
                          </a:solidFill>
                          <a:effectLst/>
                          <a:latin typeface="Arial"/>
                        </a:rPr>
                        <a:t>AC 3</a:t>
                      </a:r>
                    </a:p>
                    <a:p>
                      <a:pPr algn="l" fontAlgn="ctr"/>
                      <a:r>
                        <a:rPr lang="en-US" sz="1200" b="0" i="0" u="none" strike="noStrike" dirty="0">
                          <a:solidFill>
                            <a:schemeClr val="tx1"/>
                          </a:solidFill>
                          <a:effectLst/>
                          <a:latin typeface="Arial"/>
                        </a:rPr>
                        <a:t>Undergraduate Program</a:t>
                      </a:r>
                    </a:p>
                  </a:txBody>
                  <a:tcPr marL="0" marR="0" marT="0" marB="0" anchor="ctr">
                    <a:lnL>
                      <a:noFill/>
                    </a:lnL>
                    <a:lnR>
                      <a:noFill/>
                    </a:lnR>
                    <a:lnT>
                      <a:noFill/>
                    </a:lnT>
                    <a:lnB>
                      <a:noFill/>
                    </a:lnB>
                  </a:tcPr>
                </a:tc>
                <a:extLst>
                  <a:ext uri="{0D108BD9-81ED-4DB2-BD59-A6C34878D82A}">
                    <a16:rowId xmlns:a16="http://schemas.microsoft.com/office/drawing/2014/main" xmlns="" val="10002"/>
                  </a:ext>
                </a:extLst>
              </a:tr>
              <a:tr h="511906">
                <a:tc>
                  <a:txBody>
                    <a:bodyPr/>
                    <a:lstStyle/>
                    <a:p>
                      <a:pPr algn="l" fontAlgn="ctr"/>
                      <a:r>
                        <a:rPr lang="en-US" sz="1200" b="0" i="0" u="none" strike="noStrike" dirty="0">
                          <a:solidFill>
                            <a:schemeClr val="tx1"/>
                          </a:solidFill>
                          <a:effectLst/>
                          <a:latin typeface="Arial"/>
                        </a:rPr>
                        <a:t>AC 4</a:t>
                      </a:r>
                    </a:p>
                    <a:p>
                      <a:pPr algn="l" fontAlgn="ctr"/>
                      <a:r>
                        <a:rPr lang="en-US" sz="1200" b="0" i="0" u="none" strike="noStrike" dirty="0">
                          <a:solidFill>
                            <a:schemeClr val="tx1"/>
                          </a:solidFill>
                          <a:effectLst/>
                          <a:latin typeface="Arial"/>
                        </a:rPr>
                        <a:t>Graduate Program</a:t>
                      </a:r>
                    </a:p>
                  </a:txBody>
                  <a:tcPr marL="0" marR="0" marT="0" marB="0" anchor="ctr">
                    <a:lnL>
                      <a:noFill/>
                    </a:lnL>
                    <a:lnR>
                      <a:noFill/>
                    </a:lnR>
                    <a:lnT>
                      <a:noFill/>
                    </a:lnT>
                    <a:lnB>
                      <a:noFill/>
                    </a:lnB>
                  </a:tcPr>
                </a:tc>
                <a:extLst>
                  <a:ext uri="{0D108BD9-81ED-4DB2-BD59-A6C34878D82A}">
                    <a16:rowId xmlns:a16="http://schemas.microsoft.com/office/drawing/2014/main" xmlns="" val="10003"/>
                  </a:ext>
                </a:extLst>
              </a:tr>
              <a:tr h="511906">
                <a:tc>
                  <a:txBody>
                    <a:bodyPr/>
                    <a:lstStyle/>
                    <a:p>
                      <a:pPr algn="l" fontAlgn="ctr"/>
                      <a:r>
                        <a:rPr lang="en-US" sz="1200" b="0" i="0" u="none" strike="noStrike" dirty="0">
                          <a:solidFill>
                            <a:schemeClr val="tx1"/>
                          </a:solidFill>
                          <a:effectLst/>
                          <a:latin typeface="Arial"/>
                        </a:rPr>
                        <a:t>AC 5</a:t>
                      </a:r>
                    </a:p>
                    <a:p>
                      <a:pPr algn="l" fontAlgn="ctr"/>
                      <a:r>
                        <a:rPr lang="en-US" sz="1200" b="0" i="0" u="none" strike="noStrike" dirty="0">
                          <a:solidFill>
                            <a:schemeClr val="tx1"/>
                          </a:solidFill>
                          <a:effectLst/>
                          <a:latin typeface="Arial"/>
                        </a:rPr>
                        <a:t>Immersive Experience</a:t>
                      </a:r>
                    </a:p>
                  </a:txBody>
                  <a:tcPr marL="0" marR="0" marT="0" marB="0" anchor="ctr">
                    <a:lnL>
                      <a:noFill/>
                    </a:lnL>
                    <a:lnR>
                      <a:noFill/>
                    </a:lnR>
                    <a:lnT>
                      <a:noFill/>
                    </a:lnT>
                    <a:lnB>
                      <a:noFill/>
                    </a:lnB>
                  </a:tcPr>
                </a:tc>
                <a:extLst>
                  <a:ext uri="{0D108BD9-81ED-4DB2-BD59-A6C34878D82A}">
                    <a16:rowId xmlns:a16="http://schemas.microsoft.com/office/drawing/2014/main" xmlns="" val="10004"/>
                  </a:ext>
                </a:extLst>
              </a:tr>
              <a:tr h="739420">
                <a:tc>
                  <a:txBody>
                    <a:bodyPr/>
                    <a:lstStyle/>
                    <a:p>
                      <a:pPr algn="l" fontAlgn="ctr"/>
                      <a:r>
                        <a:rPr lang="en-US" sz="1200" b="0" i="0" u="none" strike="noStrike" dirty="0">
                          <a:solidFill>
                            <a:schemeClr val="tx1"/>
                          </a:solidFill>
                          <a:effectLst/>
                          <a:latin typeface="Arial"/>
                        </a:rPr>
                        <a:t>AC 6</a:t>
                      </a:r>
                    </a:p>
                    <a:p>
                      <a:pPr algn="l" fontAlgn="ctr"/>
                      <a:r>
                        <a:rPr lang="en-US" sz="1200" b="0" i="0" u="none" strike="noStrike" dirty="0">
                          <a:solidFill>
                            <a:schemeClr val="tx1"/>
                          </a:solidFill>
                          <a:effectLst/>
                          <a:latin typeface="Arial"/>
                        </a:rPr>
                        <a:t>Sustainability Literacy Assessment</a:t>
                      </a:r>
                    </a:p>
                  </a:txBody>
                  <a:tcPr marL="0" marR="0" marT="0" marB="0" anchor="ctr">
                    <a:lnL>
                      <a:noFill/>
                    </a:lnL>
                    <a:lnR>
                      <a:noFill/>
                    </a:lnR>
                    <a:lnT>
                      <a:noFill/>
                    </a:lnT>
                    <a:lnB>
                      <a:noFill/>
                    </a:lnB>
                  </a:tcPr>
                </a:tc>
                <a:extLst>
                  <a:ext uri="{0D108BD9-81ED-4DB2-BD59-A6C34878D82A}">
                    <a16:rowId xmlns:a16="http://schemas.microsoft.com/office/drawing/2014/main" xmlns="" val="10005"/>
                  </a:ext>
                </a:extLst>
              </a:tr>
              <a:tr h="739420">
                <a:tc>
                  <a:txBody>
                    <a:bodyPr/>
                    <a:lstStyle/>
                    <a:p>
                      <a:pPr algn="l" fontAlgn="ctr"/>
                      <a:r>
                        <a:rPr lang="en-US" sz="1200" b="0" i="0" u="none" strike="noStrike" dirty="0">
                          <a:solidFill>
                            <a:schemeClr val="tx1"/>
                          </a:solidFill>
                          <a:effectLst/>
                          <a:latin typeface="Arial"/>
                        </a:rPr>
                        <a:t>AC 7</a:t>
                      </a:r>
                    </a:p>
                    <a:p>
                      <a:pPr algn="l" fontAlgn="ctr"/>
                      <a:r>
                        <a:rPr lang="en-US" sz="1200" b="0" i="0" u="none" strike="noStrike" dirty="0">
                          <a:solidFill>
                            <a:schemeClr val="tx1"/>
                          </a:solidFill>
                          <a:effectLst/>
                          <a:latin typeface="Arial"/>
                        </a:rPr>
                        <a:t>Incentives for Developing Courses</a:t>
                      </a:r>
                    </a:p>
                  </a:txBody>
                  <a:tcPr marL="0" marR="0" marT="0" marB="0" anchor="ctr">
                    <a:lnL>
                      <a:noFill/>
                    </a:lnL>
                    <a:lnR>
                      <a:noFill/>
                    </a:lnR>
                    <a:lnT>
                      <a:noFill/>
                    </a:lnT>
                    <a:lnB>
                      <a:noFill/>
                    </a:lnB>
                  </a:tcPr>
                </a:tc>
                <a:extLst>
                  <a:ext uri="{0D108BD9-81ED-4DB2-BD59-A6C34878D82A}">
                    <a16:rowId xmlns:a16="http://schemas.microsoft.com/office/drawing/2014/main" xmlns="" val="10006"/>
                  </a:ext>
                </a:extLst>
              </a:tr>
              <a:tr h="753639">
                <a:tc>
                  <a:txBody>
                    <a:bodyPr/>
                    <a:lstStyle/>
                    <a:p>
                      <a:pPr algn="l" fontAlgn="ctr"/>
                      <a:r>
                        <a:rPr lang="en-US" sz="1200" b="0" i="0" u="none" strike="noStrike" dirty="0">
                          <a:solidFill>
                            <a:schemeClr val="tx1"/>
                          </a:solidFill>
                          <a:effectLst/>
                          <a:latin typeface="Arial"/>
                        </a:rPr>
                        <a:t>AC 8</a:t>
                      </a:r>
                    </a:p>
                    <a:p>
                      <a:pPr algn="l" fontAlgn="ctr"/>
                      <a:r>
                        <a:rPr lang="en-US" sz="1200" b="0" i="0" u="none" strike="noStrike" dirty="0">
                          <a:solidFill>
                            <a:schemeClr val="tx1"/>
                          </a:solidFill>
                          <a:effectLst/>
                          <a:latin typeface="Arial"/>
                        </a:rPr>
                        <a:t>Campus as a Living Laboratory</a:t>
                      </a:r>
                    </a:p>
                  </a:txBody>
                  <a:tcPr marL="0" marR="0" marT="0" marB="0" anchor="ctr">
                    <a:lnL>
                      <a:noFill/>
                    </a:lnL>
                    <a:lnR>
                      <a:noFill/>
                    </a:lnR>
                    <a:lnT>
                      <a:noFill/>
                    </a:lnT>
                    <a:lnB>
                      <a:noFill/>
                    </a:lnB>
                  </a:tcPr>
                </a:tc>
                <a:extLst>
                  <a:ext uri="{0D108BD9-81ED-4DB2-BD59-A6C34878D82A}">
                    <a16:rowId xmlns:a16="http://schemas.microsoft.com/office/drawing/2014/main" xmlns="" val="10007"/>
                  </a:ext>
                </a:extLst>
              </a:tr>
            </a:tbl>
          </a:graphicData>
        </a:graphic>
      </p:graphicFrame>
      <p:sp>
        <p:nvSpPr>
          <p:cNvPr id="14" name="Left Brace 13"/>
          <p:cNvSpPr/>
          <p:nvPr/>
        </p:nvSpPr>
        <p:spPr>
          <a:xfrm>
            <a:off x="3304568" y="1096902"/>
            <a:ext cx="599751" cy="4792008"/>
          </a:xfrm>
          <a:prstGeom prst="leftBrace">
            <a:avLst>
              <a:gd name="adj1" fmla="val 8333"/>
              <a:gd name="adj2" fmla="val 1363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3561851803"/>
              </p:ext>
            </p:extLst>
          </p:nvPr>
        </p:nvGraphicFramePr>
        <p:xfrm>
          <a:off x="5976000" y="1193352"/>
          <a:ext cx="2804719" cy="3152631"/>
        </p:xfrm>
        <a:graphic>
          <a:graphicData uri="http://schemas.openxmlformats.org/drawingml/2006/table">
            <a:tbl>
              <a:tblPr/>
              <a:tblGrid>
                <a:gridCol w="2804719">
                  <a:extLst>
                    <a:ext uri="{9D8B030D-6E8A-4147-A177-3AD203B41FA5}">
                      <a16:colId xmlns:a16="http://schemas.microsoft.com/office/drawing/2014/main" xmlns="" val="20000"/>
                    </a:ext>
                  </a:extLst>
                </a:gridCol>
              </a:tblGrid>
              <a:tr h="490803">
                <a:tc>
                  <a:txBody>
                    <a:bodyPr/>
                    <a:lstStyle/>
                    <a:p>
                      <a:pPr algn="l" fontAlgn="t"/>
                      <a:r>
                        <a:rPr lang="en-US" sz="1200" b="0" i="0" u="none" strike="noStrike" dirty="0">
                          <a:solidFill>
                            <a:schemeClr val="tx1"/>
                          </a:solidFill>
                          <a:effectLst/>
                          <a:latin typeface="Arial"/>
                        </a:rPr>
                        <a:t>Total number of undergraduate courses offered by the institution</a:t>
                      </a:r>
                    </a:p>
                  </a:txBody>
                  <a:tcPr marL="0" marR="0" marT="0" marB="0">
                    <a:lnL>
                      <a:noFill/>
                    </a:lnL>
                    <a:lnR>
                      <a:noFill/>
                    </a:lnR>
                    <a:lnT>
                      <a:noFill/>
                    </a:lnT>
                    <a:lnB>
                      <a:noFill/>
                    </a:lnB>
                  </a:tcPr>
                </a:tc>
                <a:extLst>
                  <a:ext uri="{0D108BD9-81ED-4DB2-BD59-A6C34878D82A}">
                    <a16:rowId xmlns:a16="http://schemas.microsoft.com/office/drawing/2014/main" xmlns="" val="10000"/>
                  </a:ext>
                </a:extLst>
              </a:tr>
              <a:tr h="597811">
                <a:tc>
                  <a:txBody>
                    <a:bodyPr/>
                    <a:lstStyle/>
                    <a:p>
                      <a:pPr algn="l" fontAlgn="t"/>
                      <a:r>
                        <a:rPr lang="en-US" sz="1200" b="1" i="0" u="none" strike="noStrike" dirty="0">
                          <a:solidFill>
                            <a:schemeClr val="accent3">
                              <a:lumMod val="75000"/>
                            </a:schemeClr>
                          </a:solidFill>
                          <a:effectLst/>
                          <a:latin typeface="Arial"/>
                        </a:rPr>
                        <a:t>Number of undergraduate sustainability courses</a:t>
                      </a:r>
                      <a:r>
                        <a:rPr lang="en-US" sz="1200" b="1" i="0" u="none" strike="noStrike" baseline="0" dirty="0">
                          <a:solidFill>
                            <a:schemeClr val="accent3">
                              <a:lumMod val="75000"/>
                            </a:schemeClr>
                          </a:solidFill>
                          <a:effectLst/>
                          <a:latin typeface="Arial"/>
                        </a:rPr>
                        <a:t> offered</a:t>
                      </a:r>
                      <a:endParaRPr lang="en-US" sz="1200" b="1" i="0" u="none" strike="noStrike" dirty="0">
                        <a:solidFill>
                          <a:schemeClr val="accent3">
                            <a:lumMod val="75000"/>
                          </a:schemeClr>
                        </a:solidFill>
                        <a:effectLst/>
                        <a:latin typeface="Arial"/>
                      </a:endParaRPr>
                    </a:p>
                  </a:txBody>
                  <a:tcPr marL="0" marR="0" marT="0" marB="0">
                    <a:lnL>
                      <a:noFill/>
                    </a:lnL>
                    <a:lnR>
                      <a:noFill/>
                    </a:lnR>
                    <a:lnT>
                      <a:noFill/>
                    </a:lnT>
                    <a:lnB>
                      <a:noFill/>
                    </a:lnB>
                  </a:tcPr>
                </a:tc>
                <a:extLst>
                  <a:ext uri="{0D108BD9-81ED-4DB2-BD59-A6C34878D82A}">
                    <a16:rowId xmlns:a16="http://schemas.microsoft.com/office/drawing/2014/main" xmlns="" val="10001"/>
                  </a:ext>
                </a:extLst>
              </a:tr>
              <a:tr h="529235">
                <a:tc>
                  <a:txBody>
                    <a:bodyPr/>
                    <a:lstStyle/>
                    <a:p>
                      <a:pPr algn="l" fontAlgn="t"/>
                      <a:r>
                        <a:rPr lang="en-US" sz="1200" b="0" i="0" u="none" strike="noStrike" dirty="0">
                          <a:solidFill>
                            <a:schemeClr val="tx1"/>
                          </a:solidFill>
                          <a:effectLst/>
                          <a:latin typeface="Arial"/>
                        </a:rPr>
                        <a:t>Number of undergraduate courses offered that include sustainability</a:t>
                      </a:r>
                    </a:p>
                  </a:txBody>
                  <a:tcPr marL="0" marR="0" marT="0" marB="0">
                    <a:lnL>
                      <a:noFill/>
                    </a:lnL>
                    <a:lnR>
                      <a:noFill/>
                    </a:lnR>
                    <a:lnT>
                      <a:noFill/>
                    </a:lnT>
                    <a:lnB>
                      <a:noFill/>
                    </a:lnB>
                  </a:tcPr>
                </a:tc>
                <a:extLst>
                  <a:ext uri="{0D108BD9-81ED-4DB2-BD59-A6C34878D82A}">
                    <a16:rowId xmlns:a16="http://schemas.microsoft.com/office/drawing/2014/main" xmlns="" val="10002"/>
                  </a:ext>
                </a:extLst>
              </a:tr>
              <a:tr h="511594">
                <a:tc>
                  <a:txBody>
                    <a:bodyPr/>
                    <a:lstStyle/>
                    <a:p>
                      <a:pPr algn="l" fontAlgn="t"/>
                      <a:r>
                        <a:rPr lang="en-US" sz="1200" b="0" i="0" u="none" strike="noStrike" dirty="0">
                          <a:solidFill>
                            <a:schemeClr val="tx1"/>
                          </a:solidFill>
                          <a:effectLst/>
                          <a:latin typeface="Arial"/>
                        </a:rPr>
                        <a:t>Total number of graduate courses offered by the institution</a:t>
                      </a:r>
                    </a:p>
                  </a:txBody>
                  <a:tcPr marL="0" marR="0" marT="0" marB="0">
                    <a:lnL>
                      <a:noFill/>
                    </a:lnL>
                    <a:lnR>
                      <a:noFill/>
                    </a:lnR>
                    <a:lnT>
                      <a:noFill/>
                    </a:lnT>
                    <a:lnB>
                      <a:noFill/>
                    </a:lnB>
                  </a:tcPr>
                </a:tc>
                <a:extLst>
                  <a:ext uri="{0D108BD9-81ED-4DB2-BD59-A6C34878D82A}">
                    <a16:rowId xmlns:a16="http://schemas.microsoft.com/office/drawing/2014/main" xmlns="" val="10003"/>
                  </a:ext>
                </a:extLst>
              </a:tr>
              <a:tr h="511594">
                <a:tc>
                  <a:txBody>
                    <a:bodyPr/>
                    <a:lstStyle/>
                    <a:p>
                      <a:pPr algn="l" fontAlgn="t"/>
                      <a:r>
                        <a:rPr lang="en-US" sz="1200" b="0" i="0" u="none" strike="noStrike" dirty="0">
                          <a:solidFill>
                            <a:schemeClr val="tx1"/>
                          </a:solidFill>
                          <a:effectLst/>
                          <a:latin typeface="Arial"/>
                        </a:rPr>
                        <a:t>Number of graduate sustainability courses offered</a:t>
                      </a:r>
                    </a:p>
                  </a:txBody>
                  <a:tcPr marL="0" marR="0" marT="0" marB="0">
                    <a:lnL>
                      <a:noFill/>
                    </a:lnL>
                    <a:lnR>
                      <a:noFill/>
                    </a:lnR>
                    <a:lnT>
                      <a:noFill/>
                    </a:lnT>
                    <a:lnB>
                      <a:noFill/>
                    </a:lnB>
                  </a:tcPr>
                </a:tc>
                <a:extLst>
                  <a:ext uri="{0D108BD9-81ED-4DB2-BD59-A6C34878D82A}">
                    <a16:rowId xmlns:a16="http://schemas.microsoft.com/office/drawing/2014/main" xmlns="" val="10004"/>
                  </a:ext>
                </a:extLst>
              </a:tr>
              <a:tr h="511594">
                <a:tc>
                  <a:txBody>
                    <a:bodyPr/>
                    <a:lstStyle/>
                    <a:p>
                      <a:pPr algn="l" fontAlgn="t"/>
                      <a:r>
                        <a:rPr lang="en-US" sz="1200" b="1" i="0" u="none" strike="noStrike" dirty="0">
                          <a:solidFill>
                            <a:schemeClr val="tx1"/>
                          </a:solidFill>
                          <a:effectLst/>
                          <a:latin typeface="Arial"/>
                        </a:rPr>
                        <a:t>…..</a:t>
                      </a:r>
                    </a:p>
                  </a:txBody>
                  <a:tcPr marL="0" marR="0" marT="0" marB="0">
                    <a:lnL>
                      <a:noFill/>
                    </a:lnL>
                    <a:lnR>
                      <a:noFill/>
                    </a:lnR>
                    <a:lnT>
                      <a:noFill/>
                    </a:lnT>
                    <a:lnB>
                      <a:noFill/>
                    </a:lnB>
                  </a:tcPr>
                </a:tc>
                <a:extLst>
                  <a:ext uri="{0D108BD9-81ED-4DB2-BD59-A6C34878D82A}">
                    <a16:rowId xmlns:a16="http://schemas.microsoft.com/office/drawing/2014/main" xmlns="" val="10005"/>
                  </a:ext>
                </a:extLst>
              </a:tr>
            </a:tbl>
          </a:graphicData>
        </a:graphic>
      </p:graphicFrame>
      <p:sp>
        <p:nvSpPr>
          <p:cNvPr id="8" name="Left Brace 7">
            <a:extLst>
              <a:ext uri="{FF2B5EF4-FFF2-40B4-BE49-F238E27FC236}">
                <a16:creationId xmlns:a16="http://schemas.microsoft.com/office/drawing/2014/main" xmlns="" id="{40D8F790-8476-3642-A8F2-ADEAEF6DC87A}"/>
              </a:ext>
            </a:extLst>
          </p:cNvPr>
          <p:cNvSpPr/>
          <p:nvPr/>
        </p:nvSpPr>
        <p:spPr>
          <a:xfrm>
            <a:off x="5376249" y="1096901"/>
            <a:ext cx="599751" cy="3102566"/>
          </a:xfrm>
          <a:prstGeom prst="leftBrace">
            <a:avLst>
              <a:gd name="adj1" fmla="val 8333"/>
              <a:gd name="adj2" fmla="val 534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0564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D73097-CB1D-C041-A373-A2E3A04F8B24}"/>
              </a:ext>
            </a:extLst>
          </p:cNvPr>
          <p:cNvSpPr>
            <a:spLocks noGrp="1"/>
          </p:cNvSpPr>
          <p:nvPr>
            <p:ph type="title"/>
          </p:nvPr>
        </p:nvSpPr>
        <p:spPr>
          <a:xfrm>
            <a:off x="822960" y="365760"/>
            <a:ext cx="7755692" cy="548640"/>
          </a:xfrm>
        </p:spPr>
        <p:txBody>
          <a:bodyPr/>
          <a:lstStyle/>
          <a:p>
            <a:r>
              <a:rPr lang="en-US" dirty="0"/>
              <a:t>Example</a:t>
            </a:r>
            <a:r>
              <a:rPr lang="en-US" dirty="0">
                <a:latin typeface="+mn-lt"/>
              </a:rPr>
              <a:t> | planning &amp; Admin, Wellbeing</a:t>
            </a:r>
          </a:p>
        </p:txBody>
      </p:sp>
      <p:graphicFrame>
        <p:nvGraphicFramePr>
          <p:cNvPr id="10" name="Table 9"/>
          <p:cNvGraphicFramePr>
            <a:graphicFrameLocks noGrp="1"/>
          </p:cNvGraphicFramePr>
          <p:nvPr>
            <p:extLst/>
          </p:nvPr>
        </p:nvGraphicFramePr>
        <p:xfrm>
          <a:off x="430509" y="1096901"/>
          <a:ext cx="2976448" cy="5214222"/>
        </p:xfrm>
        <a:graphic>
          <a:graphicData uri="http://schemas.openxmlformats.org/drawingml/2006/table">
            <a:tbl>
              <a:tblPr firstRow="1" bandRow="1">
                <a:effectLst>
                  <a:outerShdw blurRad="50800" dist="38100" dir="2700000" algn="tl" rotWithShape="0">
                    <a:prstClr val="black">
                      <a:alpha val="40000"/>
                    </a:prstClr>
                  </a:outerShdw>
                </a:effectLst>
              </a:tblPr>
              <a:tblGrid>
                <a:gridCol w="1182283">
                  <a:extLst>
                    <a:ext uri="{9D8B030D-6E8A-4147-A177-3AD203B41FA5}">
                      <a16:colId xmlns:a16="http://schemas.microsoft.com/office/drawing/2014/main" xmlns="" val="20000"/>
                    </a:ext>
                  </a:extLst>
                </a:gridCol>
                <a:gridCol w="1794165">
                  <a:extLst>
                    <a:ext uri="{9D8B030D-6E8A-4147-A177-3AD203B41FA5}">
                      <a16:colId xmlns:a16="http://schemas.microsoft.com/office/drawing/2014/main" xmlns="" val="20001"/>
                    </a:ext>
                  </a:extLst>
                </a:gridCol>
              </a:tblGrid>
              <a:tr h="530119">
                <a:tc>
                  <a:txBody>
                    <a:bodyPr/>
                    <a:lstStyle/>
                    <a:p>
                      <a:pPr algn="l" fontAlgn="ctr"/>
                      <a:r>
                        <a:rPr lang="en-US" sz="1200" b="1" i="0" u="none" strike="noStrike">
                          <a:solidFill>
                            <a:srgbClr val="000000"/>
                          </a:solidFill>
                          <a:effectLst/>
                          <a:latin typeface="Arial"/>
                          <a:cs typeface="Arial"/>
                        </a:rPr>
                        <a:t>STARS credit category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425"/>
                    </a:solidFill>
                  </a:tcPr>
                </a:tc>
                <a:tc>
                  <a:txBody>
                    <a:bodyPr/>
                    <a:lstStyle/>
                    <a:p>
                      <a:pPr algn="l" fontAlgn="ctr"/>
                      <a:r>
                        <a:rPr lang="en-US" sz="1200" b="1" i="0" u="none" strike="noStrike">
                          <a:solidFill>
                            <a:srgbClr val="000000"/>
                          </a:solidFill>
                          <a:effectLst/>
                          <a:latin typeface="Arial"/>
                          <a:cs typeface="Arial"/>
                        </a:rPr>
                        <a:t>Subcategories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425"/>
                    </a:solidFill>
                  </a:tcPr>
                </a:tc>
                <a:extLst>
                  <a:ext uri="{0D108BD9-81ED-4DB2-BD59-A6C34878D82A}">
                    <a16:rowId xmlns:a16="http://schemas.microsoft.com/office/drawing/2014/main" xmlns="" val="10000"/>
                  </a:ext>
                </a:extLst>
              </a:tr>
              <a:tr h="265059">
                <a:tc>
                  <a:txBody>
                    <a:bodyPr/>
                    <a:lstStyle/>
                    <a:p>
                      <a:pPr algn="l" fontAlgn="ctr"/>
                      <a:r>
                        <a:rPr lang="en-US" sz="1200" b="1" i="0" u="none" strike="noStrike">
                          <a:solidFill>
                            <a:srgbClr val="000000"/>
                          </a:solidFill>
                          <a:effectLst/>
                          <a:latin typeface="Arial"/>
                          <a:cs typeface="Arial"/>
                        </a:rPr>
                        <a:t>Academics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dirty="0">
                          <a:solidFill>
                            <a:srgbClr val="000000"/>
                          </a:solidFill>
                          <a:effectLst/>
                          <a:latin typeface="Arial"/>
                          <a:cs typeface="Arial"/>
                        </a:rPr>
                        <a:t>Curriculum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01"/>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dirty="0">
                          <a:solidFill>
                            <a:srgbClr val="000000"/>
                          </a:solidFill>
                          <a:effectLst/>
                          <a:latin typeface="Arial"/>
                          <a:cs typeface="Arial"/>
                        </a:rPr>
                        <a:t>Research</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02"/>
                  </a:ext>
                </a:extLst>
              </a:tr>
              <a:tr h="265059">
                <a:tc>
                  <a:txBody>
                    <a:bodyPr/>
                    <a:lstStyle/>
                    <a:p>
                      <a:pPr algn="l" fontAlgn="ctr"/>
                      <a:r>
                        <a:rPr lang="en-US" sz="1200" b="1" i="0" u="none" strike="noStrike">
                          <a:solidFill>
                            <a:srgbClr val="000000"/>
                          </a:solidFill>
                          <a:effectLst/>
                          <a:latin typeface="Arial"/>
                          <a:cs typeface="Arial"/>
                        </a:rPr>
                        <a:t>Engagement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dirty="0">
                          <a:solidFill>
                            <a:srgbClr val="000000"/>
                          </a:solidFill>
                          <a:effectLst/>
                          <a:latin typeface="Arial"/>
                          <a:cs typeface="Arial"/>
                        </a:rPr>
                        <a:t>Campus Engagement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03"/>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dirty="0">
                          <a:solidFill>
                            <a:srgbClr val="000000"/>
                          </a:solidFill>
                          <a:effectLst/>
                          <a:latin typeface="Arial"/>
                          <a:cs typeface="Arial"/>
                        </a:rPr>
                        <a:t>Public Engagement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04"/>
                  </a:ext>
                </a:extLst>
              </a:tr>
              <a:tr h="265059">
                <a:tc>
                  <a:txBody>
                    <a:bodyPr/>
                    <a:lstStyle/>
                    <a:p>
                      <a:pPr algn="l" fontAlgn="ctr"/>
                      <a:r>
                        <a:rPr lang="en-US" sz="1200" b="1" i="0" u="none" strike="noStrike">
                          <a:solidFill>
                            <a:srgbClr val="000000"/>
                          </a:solidFill>
                          <a:effectLst/>
                          <a:latin typeface="Arial"/>
                          <a:cs typeface="Arial"/>
                        </a:rPr>
                        <a:t>Operations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a:solidFill>
                            <a:srgbClr val="000000"/>
                          </a:solidFill>
                          <a:effectLst/>
                          <a:latin typeface="Arial"/>
                          <a:cs typeface="Arial"/>
                        </a:rPr>
                        <a:t>Air and Climate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05"/>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dirty="0">
                          <a:solidFill>
                            <a:srgbClr val="000000"/>
                          </a:solidFill>
                          <a:effectLst/>
                          <a:latin typeface="Arial"/>
                          <a:cs typeface="Arial"/>
                        </a:rPr>
                        <a:t>Buildings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06"/>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a:solidFill>
                            <a:srgbClr val="000000"/>
                          </a:solidFill>
                          <a:effectLst/>
                          <a:latin typeface="Arial"/>
                          <a:cs typeface="Arial"/>
                        </a:rPr>
                        <a:t>Energy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07"/>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a:solidFill>
                            <a:srgbClr val="000000"/>
                          </a:solidFill>
                          <a:effectLst/>
                          <a:latin typeface="Arial"/>
                          <a:cs typeface="Arial"/>
                        </a:rPr>
                        <a:t>Food and Dining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08"/>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a:solidFill>
                            <a:srgbClr val="000000"/>
                          </a:solidFill>
                          <a:effectLst/>
                          <a:latin typeface="Arial"/>
                          <a:cs typeface="Arial"/>
                        </a:rPr>
                        <a:t>Grounds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09"/>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a:solidFill>
                            <a:srgbClr val="000000"/>
                          </a:solidFill>
                          <a:effectLst/>
                          <a:latin typeface="Arial"/>
                          <a:cs typeface="Arial"/>
                        </a:rPr>
                        <a:t>Purchasing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10"/>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dirty="0">
                          <a:solidFill>
                            <a:srgbClr val="000000"/>
                          </a:solidFill>
                          <a:effectLst/>
                          <a:latin typeface="Arial"/>
                          <a:cs typeface="Arial"/>
                        </a:rPr>
                        <a:t>Transportation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11"/>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a:solidFill>
                            <a:srgbClr val="000000"/>
                          </a:solidFill>
                          <a:effectLst/>
                          <a:latin typeface="Arial"/>
                          <a:cs typeface="Arial"/>
                        </a:rPr>
                        <a:t>Waste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12"/>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a:solidFill>
                            <a:srgbClr val="000000"/>
                          </a:solidFill>
                          <a:effectLst/>
                          <a:latin typeface="Arial"/>
                          <a:cs typeface="Arial"/>
                        </a:rPr>
                        <a:t>Water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13"/>
                  </a:ext>
                </a:extLst>
              </a:tr>
              <a:tr h="443159">
                <a:tc>
                  <a:txBody>
                    <a:bodyPr/>
                    <a:lstStyle/>
                    <a:p>
                      <a:pPr algn="l" fontAlgn="ctr"/>
                      <a:r>
                        <a:rPr lang="en-US" sz="1200" b="1" i="0" u="none" strike="noStrike">
                          <a:solidFill>
                            <a:srgbClr val="000000"/>
                          </a:solidFill>
                          <a:effectLst/>
                          <a:latin typeface="Arial"/>
                          <a:cs typeface="Arial"/>
                        </a:rPr>
                        <a:t>Planning and Administration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a:solidFill>
                            <a:srgbClr val="000000"/>
                          </a:solidFill>
                          <a:effectLst/>
                          <a:latin typeface="Arial"/>
                          <a:cs typeface="Arial"/>
                        </a:rPr>
                        <a:t>Coordination and Planning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14"/>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a:solidFill>
                            <a:srgbClr val="000000"/>
                          </a:solidFill>
                          <a:effectLst/>
                          <a:latin typeface="Arial"/>
                          <a:cs typeface="Arial"/>
                        </a:rPr>
                        <a:t>Diversity and Affordability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15"/>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tc>
                  <a:txBody>
                    <a:bodyPr/>
                    <a:lstStyle/>
                    <a:p>
                      <a:pPr algn="l" fontAlgn="ctr"/>
                      <a:r>
                        <a:rPr lang="en-US" sz="1200" b="0" i="0" u="none" strike="noStrike">
                          <a:solidFill>
                            <a:srgbClr val="000000"/>
                          </a:solidFill>
                          <a:effectLst/>
                          <a:latin typeface="Arial"/>
                          <a:cs typeface="Arial"/>
                        </a:rPr>
                        <a:t>Investment and Finance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5E8"/>
                    </a:solidFill>
                  </a:tcPr>
                </a:tc>
                <a:extLst>
                  <a:ext uri="{0D108BD9-81ED-4DB2-BD59-A6C34878D82A}">
                    <a16:rowId xmlns:a16="http://schemas.microsoft.com/office/drawing/2014/main" xmlns="" val="10016"/>
                  </a:ext>
                </a:extLst>
              </a:tr>
              <a:tr h="265059">
                <a:tc>
                  <a:txBody>
                    <a:bodyPr/>
                    <a:lstStyle/>
                    <a:p>
                      <a:pPr algn="l" fontAlgn="ctr"/>
                      <a:r>
                        <a:rPr lang="en-US" sz="1200" b="1" i="0" u="none" strike="noStrike">
                          <a:solidFill>
                            <a:srgbClr val="000000"/>
                          </a:solidFill>
                          <a:effectLst/>
                          <a:latin typeface="Arial"/>
                          <a:cs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tc>
                  <a:txBody>
                    <a:bodyPr/>
                    <a:lstStyle/>
                    <a:p>
                      <a:pPr algn="l" fontAlgn="ctr"/>
                      <a:r>
                        <a:rPr lang="en-US" sz="1200" b="0" i="0" u="none" strike="noStrike" dirty="0">
                          <a:solidFill>
                            <a:srgbClr val="000000"/>
                          </a:solidFill>
                          <a:effectLst/>
                          <a:latin typeface="Arial"/>
                          <a:cs typeface="Arial"/>
                        </a:rPr>
                        <a:t>Wellbeing and Work</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ACD"/>
                    </a:solidFill>
                  </a:tcPr>
                </a:tc>
                <a:extLst>
                  <a:ext uri="{0D108BD9-81ED-4DB2-BD59-A6C34878D82A}">
                    <a16:rowId xmlns:a16="http://schemas.microsoft.com/office/drawing/2014/main" xmlns="" val="10017"/>
                  </a:ext>
                </a:extLst>
              </a:tr>
            </a:tbl>
          </a:graphicData>
        </a:graphic>
      </p:graphicFrame>
      <p:sp>
        <p:nvSpPr>
          <p:cNvPr id="14" name="Left Brace 13"/>
          <p:cNvSpPr/>
          <p:nvPr/>
        </p:nvSpPr>
        <p:spPr>
          <a:xfrm>
            <a:off x="3304568" y="3818965"/>
            <a:ext cx="599751" cy="2492158"/>
          </a:xfrm>
          <a:prstGeom prst="leftBrace">
            <a:avLst>
              <a:gd name="adj1" fmla="val 8333"/>
              <a:gd name="adj2" fmla="val 9490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xmlns="" id="{40D8F790-8476-3642-A8F2-ADEAEF6DC87A}"/>
              </a:ext>
            </a:extLst>
          </p:cNvPr>
          <p:cNvSpPr/>
          <p:nvPr/>
        </p:nvSpPr>
        <p:spPr>
          <a:xfrm>
            <a:off x="5405333" y="2384611"/>
            <a:ext cx="599751" cy="3558989"/>
          </a:xfrm>
          <a:prstGeom prst="leftBrace">
            <a:avLst>
              <a:gd name="adj1" fmla="val 8333"/>
              <a:gd name="adj2" fmla="val 6684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xmlns="" id="{ABD3B75A-7D66-1F40-B94B-5F43DA0E1E42}"/>
              </a:ext>
            </a:extLst>
          </p:cNvPr>
          <p:cNvGraphicFramePr>
            <a:graphicFrameLocks noGrp="1"/>
          </p:cNvGraphicFramePr>
          <p:nvPr>
            <p:extLst>
              <p:ext uri="{D42A27DB-BD31-4B8C-83A1-F6EECF244321}">
                <p14:modId xmlns:p14="http://schemas.microsoft.com/office/powerpoint/2010/main" val="266599706"/>
              </p:ext>
            </p:extLst>
          </p:nvPr>
        </p:nvGraphicFramePr>
        <p:xfrm>
          <a:off x="3774079" y="3956640"/>
          <a:ext cx="1853453" cy="2658468"/>
        </p:xfrm>
        <a:graphic>
          <a:graphicData uri="http://schemas.openxmlformats.org/drawingml/2006/table">
            <a:tbl>
              <a:tblPr>
                <a:tableStyleId>{2D5ABB26-0587-4C30-8999-92F81FD0307C}</a:tableStyleId>
              </a:tblPr>
              <a:tblGrid>
                <a:gridCol w="1853453">
                  <a:extLst>
                    <a:ext uri="{9D8B030D-6E8A-4147-A177-3AD203B41FA5}">
                      <a16:colId xmlns:a16="http://schemas.microsoft.com/office/drawing/2014/main" xmlns="" val="1542935966"/>
                    </a:ext>
                  </a:extLst>
                </a:gridCol>
              </a:tblGrid>
              <a:tr h="534676">
                <a:tc>
                  <a:txBody>
                    <a:bodyPr/>
                    <a:lstStyle/>
                    <a:p>
                      <a:pPr algn="l" fontAlgn="t"/>
                      <a:r>
                        <a:rPr lang="en-US" sz="1200" u="none" strike="noStrike" dirty="0">
                          <a:effectLst/>
                          <a:latin typeface="Arial" panose="020B0604020202020204" pitchFamily="34" charset="0"/>
                          <a:cs typeface="Arial" panose="020B0604020202020204" pitchFamily="34" charset="0"/>
                        </a:rPr>
                        <a:t>PA 11</a:t>
                      </a:r>
                      <a:br>
                        <a:rPr lang="en-US" sz="1200" u="none" strike="noStrike" dirty="0">
                          <a:effectLst/>
                          <a:latin typeface="Arial" panose="020B0604020202020204" pitchFamily="34" charset="0"/>
                          <a:cs typeface="Arial" panose="020B0604020202020204" pitchFamily="34" charset="0"/>
                        </a:rPr>
                      </a:br>
                      <a:r>
                        <a:rPr lang="en-US" sz="1200" u="none" strike="noStrike" dirty="0">
                          <a:effectLst/>
                          <a:latin typeface="Arial" panose="020B0604020202020204" pitchFamily="34" charset="0"/>
                          <a:cs typeface="Arial" panose="020B0604020202020204" pitchFamily="34" charset="0"/>
                        </a:rPr>
                        <a:t>Employee Compensation</a:t>
                      </a:r>
                      <a:endParaRPr lang="en-US" sz="1200" b="1" i="0" u="none" strike="noStrike" dirty="0">
                        <a:solidFill>
                          <a:srgbClr val="15387F"/>
                        </a:solidFill>
                        <a:effectLst/>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xmlns="" val="1373267430"/>
                  </a:ext>
                </a:extLst>
              </a:tr>
              <a:tr h="717177">
                <a:tc>
                  <a:txBody>
                    <a:bodyPr/>
                    <a:lstStyle/>
                    <a:p>
                      <a:pPr algn="l" fontAlgn="t"/>
                      <a:r>
                        <a:rPr lang="en-US" sz="1200" b="1" u="none" strike="noStrike" dirty="0">
                          <a:solidFill>
                            <a:schemeClr val="accent3">
                              <a:lumMod val="75000"/>
                            </a:schemeClr>
                          </a:solidFill>
                          <a:effectLst/>
                          <a:latin typeface="Arial" panose="020B0604020202020204" pitchFamily="34" charset="0"/>
                          <a:cs typeface="Arial" panose="020B0604020202020204" pitchFamily="34" charset="0"/>
                        </a:rPr>
                        <a:t>PA 12</a:t>
                      </a:r>
                    </a:p>
                    <a:p>
                      <a:pPr algn="l" fontAlgn="t"/>
                      <a:r>
                        <a:rPr lang="en-US" sz="1200" b="1" u="none" strike="noStrike" dirty="0">
                          <a:solidFill>
                            <a:schemeClr val="accent3">
                              <a:lumMod val="75000"/>
                            </a:schemeClr>
                          </a:solidFill>
                          <a:effectLst/>
                          <a:latin typeface="Arial" panose="020B0604020202020204" pitchFamily="34" charset="0"/>
                          <a:cs typeface="Arial" panose="020B0604020202020204" pitchFamily="34" charset="0"/>
                        </a:rPr>
                        <a:t>Assessing Employee Satisfaction</a:t>
                      </a:r>
                      <a:endParaRPr lang="en-US" sz="1200" b="1" i="0" u="none" strike="noStrike" dirty="0">
                        <a:solidFill>
                          <a:schemeClr val="accent3">
                            <a:lumMod val="75000"/>
                          </a:schemeClr>
                        </a:solidFill>
                        <a:effectLst/>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xmlns="" val="4276782442"/>
                  </a:ext>
                </a:extLst>
              </a:tr>
              <a:tr h="557330">
                <a:tc>
                  <a:txBody>
                    <a:bodyPr/>
                    <a:lstStyle/>
                    <a:p>
                      <a:pPr algn="l" fontAlgn="t"/>
                      <a:r>
                        <a:rPr lang="en-US" sz="1200" u="none" strike="noStrike" dirty="0">
                          <a:effectLst/>
                          <a:latin typeface="Arial" panose="020B0604020202020204" pitchFamily="34" charset="0"/>
                          <a:cs typeface="Arial" panose="020B0604020202020204" pitchFamily="34" charset="0"/>
                        </a:rPr>
                        <a:t>PA 13</a:t>
                      </a:r>
                    </a:p>
                    <a:p>
                      <a:pPr algn="l" fontAlgn="t"/>
                      <a:r>
                        <a:rPr lang="en-US" sz="1200" u="none" strike="noStrike" dirty="0">
                          <a:effectLst/>
                          <a:latin typeface="Arial" panose="020B0604020202020204" pitchFamily="34" charset="0"/>
                          <a:cs typeface="Arial" panose="020B0604020202020204" pitchFamily="34" charset="0"/>
                        </a:rPr>
                        <a:t>Wellness Program</a:t>
                      </a:r>
                      <a:endParaRPr lang="en-US" sz="1200" b="1" i="0" u="none" strike="noStrike" dirty="0">
                        <a:solidFill>
                          <a:srgbClr val="15387F"/>
                        </a:solidFill>
                        <a:effectLst/>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xmlns="" val="692001829"/>
                  </a:ext>
                </a:extLst>
              </a:tr>
              <a:tr h="849285">
                <a:tc>
                  <a:txBody>
                    <a:bodyPr/>
                    <a:lstStyle/>
                    <a:p>
                      <a:pPr algn="l" fontAlgn="t"/>
                      <a:r>
                        <a:rPr lang="en-US" sz="1200" u="none" strike="noStrike" dirty="0">
                          <a:effectLst/>
                          <a:latin typeface="Arial" panose="020B0604020202020204" pitchFamily="34" charset="0"/>
                          <a:cs typeface="Arial" panose="020B0604020202020204" pitchFamily="34" charset="0"/>
                        </a:rPr>
                        <a:t>PA 14: Workplace Health and Safety</a:t>
                      </a:r>
                      <a:endParaRPr lang="en-US" sz="1200" b="1" i="0" u="none" strike="noStrike" dirty="0">
                        <a:solidFill>
                          <a:srgbClr val="15387F"/>
                        </a:solidFill>
                        <a:effectLst/>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xmlns="" val="2393404780"/>
                  </a:ext>
                </a:extLst>
              </a:tr>
            </a:tbl>
          </a:graphicData>
        </a:graphic>
      </p:graphicFrame>
      <p:graphicFrame>
        <p:nvGraphicFramePr>
          <p:cNvPr id="6" name="Table 5">
            <a:extLst>
              <a:ext uri="{FF2B5EF4-FFF2-40B4-BE49-F238E27FC236}">
                <a16:creationId xmlns:a16="http://schemas.microsoft.com/office/drawing/2014/main" xmlns="" id="{0C998D71-FC67-C746-B9C9-236228CBEC17}"/>
              </a:ext>
            </a:extLst>
          </p:cNvPr>
          <p:cNvGraphicFramePr>
            <a:graphicFrameLocks noGrp="1"/>
          </p:cNvGraphicFramePr>
          <p:nvPr>
            <p:extLst>
              <p:ext uri="{D42A27DB-BD31-4B8C-83A1-F6EECF244321}">
                <p14:modId xmlns:p14="http://schemas.microsoft.com/office/powerpoint/2010/main" val="1435433819"/>
              </p:ext>
            </p:extLst>
          </p:nvPr>
        </p:nvGraphicFramePr>
        <p:xfrm>
          <a:off x="5902695" y="2581836"/>
          <a:ext cx="3002803" cy="3126727"/>
        </p:xfrm>
        <a:graphic>
          <a:graphicData uri="http://schemas.openxmlformats.org/drawingml/2006/table">
            <a:tbl>
              <a:tblPr>
                <a:tableStyleId>{2D5ABB26-0587-4C30-8999-92F81FD0307C}</a:tableStyleId>
              </a:tblPr>
              <a:tblGrid>
                <a:gridCol w="3002803">
                  <a:extLst>
                    <a:ext uri="{9D8B030D-6E8A-4147-A177-3AD203B41FA5}">
                      <a16:colId xmlns:a16="http://schemas.microsoft.com/office/drawing/2014/main" xmlns="" val="2870141983"/>
                    </a:ext>
                  </a:extLst>
                </a:gridCol>
              </a:tblGrid>
              <a:tr h="907390">
                <a:tc>
                  <a:txBody>
                    <a:bodyPr/>
                    <a:lstStyle/>
                    <a:p>
                      <a:pPr algn="l" fontAlgn="b"/>
                      <a:r>
                        <a:rPr lang="en-US" sz="1200" u="none" strike="noStrike" dirty="0">
                          <a:effectLst/>
                          <a:latin typeface="Arial" panose="020B0604020202020204" pitchFamily="34" charset="0"/>
                          <a:cs typeface="Arial" panose="020B0604020202020204" pitchFamily="34" charset="0"/>
                        </a:rPr>
                        <a:t>Has the institution conducted a survey or other evaluation that allows for anonymous feedback to measure employee satisfaction and engagement during the previous three years?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xmlns="" val="328241210"/>
                  </a:ext>
                </a:extLst>
              </a:tr>
              <a:tr h="690282">
                <a:tc>
                  <a:txBody>
                    <a:bodyPr/>
                    <a:lstStyle/>
                    <a:p>
                      <a:pPr algn="l" fontAlgn="b"/>
                      <a:r>
                        <a:rPr lang="en-US" sz="1200" u="none" strike="noStrike">
                          <a:effectLst/>
                          <a:latin typeface="Arial" panose="020B0604020202020204" pitchFamily="34" charset="0"/>
                          <a:cs typeface="Arial" panose="020B0604020202020204" pitchFamily="34" charset="0"/>
                        </a:rPr>
                        <a:t>Percentage of employees (staff and faculty) assessed, directly or by representative sample (0-100)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xmlns="" val="1739823154"/>
                  </a:ext>
                </a:extLst>
              </a:tr>
              <a:tr h="733151">
                <a:tc>
                  <a:txBody>
                    <a:bodyPr/>
                    <a:lstStyle/>
                    <a:p>
                      <a:pPr algn="l" fontAlgn="b"/>
                      <a:r>
                        <a:rPr lang="en-US" sz="1200" u="none" strike="noStrike" dirty="0">
                          <a:effectLst/>
                          <a:latin typeface="Arial" panose="020B0604020202020204" pitchFamily="34" charset="0"/>
                          <a:cs typeface="Arial" panose="020B0604020202020204" pitchFamily="34" charset="0"/>
                        </a:rPr>
                        <a:t>A brief description of the institution’s methodology for evaluating employee satisfaction and engagement</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xmlns="" val="4127351853"/>
                  </a:ext>
                </a:extLst>
              </a:tr>
              <a:tr h="788894">
                <a:tc>
                  <a:txBody>
                    <a:bodyPr/>
                    <a:lstStyle/>
                    <a:p>
                      <a:pPr algn="l" fontAlgn="b"/>
                      <a:r>
                        <a:rPr lang="en-US" sz="1200" b="1" u="none" strike="noStrike" dirty="0">
                          <a:effectLst/>
                          <a:latin typeface="Arial" panose="020B0604020202020204" pitchFamily="34" charset="0"/>
                          <a:cs typeface="Arial" panose="020B0604020202020204" pitchFamily="34" charset="0"/>
                        </a:rPr>
                        <a:t>A brief description of the mechanism(s) by which the institution addresses issues raised by the evaluation</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xmlns="" val="2605908345"/>
                  </a:ext>
                </a:extLst>
              </a:tr>
            </a:tbl>
          </a:graphicData>
        </a:graphic>
      </p:graphicFrame>
    </p:spTree>
    <p:extLst>
      <p:ext uri="{BB962C8B-B14F-4D97-AF65-F5344CB8AC3E}">
        <p14:creationId xmlns:p14="http://schemas.microsoft.com/office/powerpoint/2010/main" val="73534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6"/>
          <p:cNvSpPr/>
          <p:nvPr/>
        </p:nvSpPr>
        <p:spPr>
          <a:xfrm>
            <a:off x="1228680" y="2487403"/>
            <a:ext cx="1534657" cy="74092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xmlns="" id="{26D73097-CB1D-C041-A373-A2E3A04F8B24}"/>
              </a:ext>
            </a:extLst>
          </p:cNvPr>
          <p:cNvSpPr>
            <a:spLocks noGrp="1"/>
          </p:cNvSpPr>
          <p:nvPr>
            <p:ph type="title"/>
          </p:nvPr>
        </p:nvSpPr>
        <p:spPr>
          <a:xfrm>
            <a:off x="822960" y="365760"/>
            <a:ext cx="8005298" cy="548640"/>
          </a:xfrm>
        </p:spPr>
        <p:txBody>
          <a:bodyPr/>
          <a:lstStyle/>
          <a:p>
            <a:r>
              <a:rPr lang="en-US" dirty="0"/>
              <a:t>timeline</a:t>
            </a:r>
            <a:endParaRPr lang="en-US" dirty="0">
              <a:latin typeface="+mn-lt"/>
            </a:endParaRPr>
          </a:p>
        </p:txBody>
      </p:sp>
      <p:sp>
        <p:nvSpPr>
          <p:cNvPr id="15" name="Chevron 14"/>
          <p:cNvSpPr/>
          <p:nvPr/>
        </p:nvSpPr>
        <p:spPr>
          <a:xfrm>
            <a:off x="2516380" y="2487403"/>
            <a:ext cx="1534657" cy="740929"/>
          </a:xfrm>
          <a:prstGeom prst="chevr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a:off x="3797725" y="2487403"/>
            <a:ext cx="1534657" cy="74092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a:off x="5067785" y="2487403"/>
            <a:ext cx="1534657" cy="74092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Chevron 17"/>
          <p:cNvSpPr/>
          <p:nvPr/>
        </p:nvSpPr>
        <p:spPr>
          <a:xfrm>
            <a:off x="6337847" y="2487403"/>
            <a:ext cx="1534657" cy="74092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1336624" y="2087293"/>
            <a:ext cx="1234782" cy="400110"/>
          </a:xfrm>
          <a:prstGeom prst="rect">
            <a:avLst/>
          </a:prstGeom>
          <a:noFill/>
        </p:spPr>
        <p:txBody>
          <a:bodyPr wrap="square" rtlCol="0">
            <a:spAutoFit/>
          </a:bodyPr>
          <a:lstStyle/>
          <a:p>
            <a:r>
              <a:rPr lang="en-US" sz="2000" b="1" dirty="0">
                <a:latin typeface="+mj-lt"/>
                <a:cs typeface="Franklin Gothic Book"/>
              </a:rPr>
              <a:t>AY 2018</a:t>
            </a:r>
          </a:p>
        </p:txBody>
      </p:sp>
      <p:grpSp>
        <p:nvGrpSpPr>
          <p:cNvPr id="31" name="Group 30"/>
          <p:cNvGrpSpPr/>
          <p:nvPr/>
        </p:nvGrpSpPr>
        <p:grpSpPr>
          <a:xfrm>
            <a:off x="3118292" y="2024732"/>
            <a:ext cx="173736" cy="901346"/>
            <a:chOff x="3050341" y="731636"/>
            <a:chExt cx="173736" cy="901346"/>
          </a:xfrm>
        </p:grpSpPr>
        <p:sp>
          <p:nvSpPr>
            <p:cNvPr id="19" name="Oval 18"/>
            <p:cNvSpPr/>
            <p:nvPr/>
          </p:nvSpPr>
          <p:spPr>
            <a:xfrm>
              <a:off x="3050341" y="1450102"/>
              <a:ext cx="173736" cy="18288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a:off x="3137209" y="731636"/>
              <a:ext cx="0" cy="72328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flipV="1">
            <a:off x="4490443" y="2796802"/>
            <a:ext cx="173736" cy="912635"/>
            <a:chOff x="3050341" y="720347"/>
            <a:chExt cx="173736" cy="912635"/>
          </a:xfrm>
        </p:grpSpPr>
        <p:sp>
          <p:nvSpPr>
            <p:cNvPr id="33" name="Oval 32"/>
            <p:cNvSpPr/>
            <p:nvPr/>
          </p:nvSpPr>
          <p:spPr>
            <a:xfrm>
              <a:off x="3050341" y="1450102"/>
              <a:ext cx="173736" cy="18288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3137209" y="720347"/>
              <a:ext cx="0" cy="72328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2580837" y="3263614"/>
            <a:ext cx="1234782" cy="400110"/>
          </a:xfrm>
          <a:prstGeom prst="rect">
            <a:avLst/>
          </a:prstGeom>
          <a:noFill/>
        </p:spPr>
        <p:txBody>
          <a:bodyPr wrap="square" rtlCol="0">
            <a:spAutoFit/>
          </a:bodyPr>
          <a:lstStyle/>
          <a:p>
            <a:r>
              <a:rPr lang="en-US" sz="2000" b="1" dirty="0">
                <a:latin typeface="+mj-lt"/>
                <a:cs typeface="Franklin Gothic Book"/>
              </a:rPr>
              <a:t>AY 2019</a:t>
            </a:r>
          </a:p>
        </p:txBody>
      </p:sp>
      <p:sp>
        <p:nvSpPr>
          <p:cNvPr id="36" name="TextBox 35"/>
          <p:cNvSpPr txBox="1"/>
          <p:nvPr/>
        </p:nvSpPr>
        <p:spPr>
          <a:xfrm>
            <a:off x="1336624" y="3709437"/>
            <a:ext cx="2016363" cy="1200329"/>
          </a:xfrm>
          <a:prstGeom prst="rect">
            <a:avLst/>
          </a:prstGeom>
          <a:noFill/>
        </p:spPr>
        <p:txBody>
          <a:bodyPr wrap="square" rtlCol="0">
            <a:spAutoFit/>
          </a:bodyPr>
          <a:lstStyle/>
          <a:p>
            <a:r>
              <a:rPr lang="en-US" dirty="0"/>
              <a:t>Campus Sustainability Committee</a:t>
            </a:r>
          </a:p>
          <a:p>
            <a:r>
              <a:rPr lang="en-US" dirty="0"/>
              <a:t>Report</a:t>
            </a:r>
          </a:p>
        </p:txBody>
      </p:sp>
      <p:grpSp>
        <p:nvGrpSpPr>
          <p:cNvPr id="41" name="Group 40"/>
          <p:cNvGrpSpPr/>
          <p:nvPr/>
        </p:nvGrpSpPr>
        <p:grpSpPr>
          <a:xfrm>
            <a:off x="5736506" y="2031085"/>
            <a:ext cx="173736" cy="912635"/>
            <a:chOff x="3050341" y="720347"/>
            <a:chExt cx="173736" cy="912635"/>
          </a:xfrm>
        </p:grpSpPr>
        <p:sp>
          <p:nvSpPr>
            <p:cNvPr id="42" name="Oval 41"/>
            <p:cNvSpPr/>
            <p:nvPr/>
          </p:nvSpPr>
          <p:spPr>
            <a:xfrm>
              <a:off x="3050341" y="1450102"/>
              <a:ext cx="173736" cy="18288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3137209" y="720347"/>
              <a:ext cx="0" cy="72328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flipV="1">
            <a:off x="1867147" y="2796802"/>
            <a:ext cx="173736" cy="912635"/>
            <a:chOff x="3050341" y="720347"/>
            <a:chExt cx="173736" cy="912635"/>
          </a:xfrm>
        </p:grpSpPr>
        <p:sp>
          <p:nvSpPr>
            <p:cNvPr id="45" name="Oval 44"/>
            <p:cNvSpPr/>
            <p:nvPr/>
          </p:nvSpPr>
          <p:spPr>
            <a:xfrm>
              <a:off x="3050341" y="1450102"/>
              <a:ext cx="173736" cy="18288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3137209" y="720347"/>
              <a:ext cx="0" cy="72328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51" name="TextBox 50"/>
          <p:cNvSpPr txBox="1"/>
          <p:nvPr/>
        </p:nvSpPr>
        <p:spPr>
          <a:xfrm>
            <a:off x="4267891" y="3737506"/>
            <a:ext cx="1281345" cy="1754327"/>
          </a:xfrm>
          <a:prstGeom prst="rect">
            <a:avLst/>
          </a:prstGeom>
          <a:noFill/>
        </p:spPr>
        <p:txBody>
          <a:bodyPr wrap="square" rtlCol="0">
            <a:spAutoFit/>
          </a:bodyPr>
          <a:lstStyle/>
          <a:p>
            <a:r>
              <a:rPr lang="en-US" dirty="0"/>
              <a:t>Seek minimum</a:t>
            </a:r>
          </a:p>
          <a:p>
            <a:r>
              <a:rPr lang="en-US" dirty="0">
                <a:latin typeface="+mj-lt"/>
              </a:rPr>
              <a:t>STARS-Bronze </a:t>
            </a:r>
          </a:p>
          <a:p>
            <a:endParaRPr lang="en-US" dirty="0"/>
          </a:p>
          <a:p>
            <a:endParaRPr lang="en-US" dirty="0"/>
          </a:p>
        </p:txBody>
      </p:sp>
      <p:sp>
        <p:nvSpPr>
          <p:cNvPr id="52" name="TextBox 51"/>
          <p:cNvSpPr txBox="1"/>
          <p:nvPr/>
        </p:nvSpPr>
        <p:spPr>
          <a:xfrm>
            <a:off x="2585097" y="1090113"/>
            <a:ext cx="2016363" cy="923330"/>
          </a:xfrm>
          <a:prstGeom prst="rect">
            <a:avLst/>
          </a:prstGeom>
          <a:noFill/>
        </p:spPr>
        <p:txBody>
          <a:bodyPr wrap="square" rtlCol="0">
            <a:spAutoFit/>
          </a:bodyPr>
          <a:lstStyle/>
          <a:p>
            <a:r>
              <a:rPr lang="en-US" dirty="0"/>
              <a:t>Register for STARS</a:t>
            </a:r>
          </a:p>
          <a:p>
            <a:r>
              <a:rPr lang="en-US" b="1" dirty="0">
                <a:latin typeface="+mj-lt"/>
              </a:rPr>
              <a:t>Reporter </a:t>
            </a:r>
            <a:r>
              <a:rPr lang="en-US" dirty="0"/>
              <a:t>Institution</a:t>
            </a:r>
          </a:p>
        </p:txBody>
      </p:sp>
      <p:sp>
        <p:nvSpPr>
          <p:cNvPr id="54" name="TextBox 53"/>
          <p:cNvSpPr txBox="1"/>
          <p:nvPr/>
        </p:nvSpPr>
        <p:spPr>
          <a:xfrm>
            <a:off x="3797725" y="2059996"/>
            <a:ext cx="1234782" cy="400110"/>
          </a:xfrm>
          <a:prstGeom prst="rect">
            <a:avLst/>
          </a:prstGeom>
          <a:noFill/>
        </p:spPr>
        <p:txBody>
          <a:bodyPr wrap="square" rtlCol="0">
            <a:spAutoFit/>
          </a:bodyPr>
          <a:lstStyle/>
          <a:p>
            <a:r>
              <a:rPr lang="en-US" sz="2000" b="1" dirty="0">
                <a:latin typeface="+mj-lt"/>
                <a:cs typeface="Franklin Gothic Book"/>
              </a:rPr>
              <a:t>AY 2020</a:t>
            </a:r>
          </a:p>
        </p:txBody>
      </p:sp>
      <p:sp>
        <p:nvSpPr>
          <p:cNvPr id="55" name="TextBox 54"/>
          <p:cNvSpPr txBox="1"/>
          <p:nvPr/>
        </p:nvSpPr>
        <p:spPr>
          <a:xfrm>
            <a:off x="5103065" y="3309327"/>
            <a:ext cx="1234782" cy="400110"/>
          </a:xfrm>
          <a:prstGeom prst="rect">
            <a:avLst/>
          </a:prstGeom>
          <a:noFill/>
        </p:spPr>
        <p:txBody>
          <a:bodyPr wrap="square" rtlCol="0">
            <a:spAutoFit/>
          </a:bodyPr>
          <a:lstStyle/>
          <a:p>
            <a:r>
              <a:rPr lang="en-US" sz="2000" b="1" dirty="0">
                <a:latin typeface="+mj-lt"/>
                <a:cs typeface="Franklin Gothic Book"/>
              </a:rPr>
              <a:t>AY 2021</a:t>
            </a:r>
          </a:p>
        </p:txBody>
      </p:sp>
      <p:sp>
        <p:nvSpPr>
          <p:cNvPr id="56" name="TextBox 55"/>
          <p:cNvSpPr txBox="1"/>
          <p:nvPr/>
        </p:nvSpPr>
        <p:spPr>
          <a:xfrm>
            <a:off x="6337847" y="2066366"/>
            <a:ext cx="1234782" cy="400110"/>
          </a:xfrm>
          <a:prstGeom prst="rect">
            <a:avLst/>
          </a:prstGeom>
          <a:noFill/>
        </p:spPr>
        <p:txBody>
          <a:bodyPr wrap="square" rtlCol="0">
            <a:spAutoFit/>
          </a:bodyPr>
          <a:lstStyle/>
          <a:p>
            <a:r>
              <a:rPr lang="en-US" sz="2000" b="1" dirty="0">
                <a:latin typeface="+mj-lt"/>
                <a:cs typeface="Franklin Gothic Book"/>
              </a:rPr>
              <a:t>AY 2022</a:t>
            </a:r>
          </a:p>
        </p:txBody>
      </p:sp>
      <p:sp>
        <p:nvSpPr>
          <p:cNvPr id="57" name="TextBox 56"/>
          <p:cNvSpPr txBox="1"/>
          <p:nvPr/>
        </p:nvSpPr>
        <p:spPr>
          <a:xfrm>
            <a:off x="5332382" y="1065283"/>
            <a:ext cx="1776435" cy="923330"/>
          </a:xfrm>
          <a:prstGeom prst="rect">
            <a:avLst/>
          </a:prstGeom>
          <a:noFill/>
        </p:spPr>
        <p:txBody>
          <a:bodyPr wrap="square" rtlCol="0">
            <a:spAutoFit/>
          </a:bodyPr>
          <a:lstStyle/>
          <a:p>
            <a:r>
              <a:rPr lang="en-US" dirty="0"/>
              <a:t>Fill sustainability gaps </a:t>
            </a:r>
          </a:p>
        </p:txBody>
      </p:sp>
      <p:grpSp>
        <p:nvGrpSpPr>
          <p:cNvPr id="58" name="Group 57"/>
          <p:cNvGrpSpPr/>
          <p:nvPr/>
        </p:nvGrpSpPr>
        <p:grpSpPr>
          <a:xfrm flipV="1">
            <a:off x="7021949" y="2807296"/>
            <a:ext cx="173736" cy="912635"/>
            <a:chOff x="3050341" y="720347"/>
            <a:chExt cx="173736" cy="912635"/>
          </a:xfrm>
        </p:grpSpPr>
        <p:sp>
          <p:nvSpPr>
            <p:cNvPr id="59" name="Oval 58"/>
            <p:cNvSpPr/>
            <p:nvPr/>
          </p:nvSpPr>
          <p:spPr>
            <a:xfrm>
              <a:off x="3050341" y="1450102"/>
              <a:ext cx="173736" cy="18288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3137209" y="720347"/>
              <a:ext cx="0" cy="72328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37" name="TextBox 36">
            <a:extLst>
              <a:ext uri="{FF2B5EF4-FFF2-40B4-BE49-F238E27FC236}">
                <a16:creationId xmlns:a16="http://schemas.microsoft.com/office/drawing/2014/main" xmlns="" id="{0E352B0C-E4A5-FF42-9A09-27D2C1841F00}"/>
              </a:ext>
            </a:extLst>
          </p:cNvPr>
          <p:cNvSpPr txBox="1"/>
          <p:nvPr/>
        </p:nvSpPr>
        <p:spPr>
          <a:xfrm>
            <a:off x="6602442" y="3847936"/>
            <a:ext cx="1776435" cy="923330"/>
          </a:xfrm>
          <a:prstGeom prst="rect">
            <a:avLst/>
          </a:prstGeom>
          <a:noFill/>
        </p:spPr>
        <p:txBody>
          <a:bodyPr wrap="square" rtlCol="0">
            <a:spAutoFit/>
          </a:bodyPr>
          <a:lstStyle/>
          <a:p>
            <a:r>
              <a:rPr lang="en-US" dirty="0"/>
              <a:t>Fill sustainability gaps </a:t>
            </a:r>
          </a:p>
        </p:txBody>
      </p:sp>
      <p:sp>
        <p:nvSpPr>
          <p:cNvPr id="3" name="Rectangle 2">
            <a:extLst>
              <a:ext uri="{FF2B5EF4-FFF2-40B4-BE49-F238E27FC236}">
                <a16:creationId xmlns:a16="http://schemas.microsoft.com/office/drawing/2014/main" xmlns="" id="{78415D59-B5B8-F34E-AA3E-028C077022E3}"/>
              </a:ext>
            </a:extLst>
          </p:cNvPr>
          <p:cNvSpPr/>
          <p:nvPr/>
        </p:nvSpPr>
        <p:spPr>
          <a:xfrm>
            <a:off x="3096012" y="5531078"/>
            <a:ext cx="2568780" cy="369332"/>
          </a:xfrm>
          <a:prstGeom prst="rect">
            <a:avLst/>
          </a:prstGeom>
        </p:spPr>
        <p:txBody>
          <a:bodyPr wrap="none">
            <a:spAutoFit/>
          </a:bodyPr>
          <a:lstStyle/>
          <a:p>
            <a:r>
              <a:rPr lang="en-US" b="1" dirty="0"/>
              <a:t>Submit report May 2019</a:t>
            </a:r>
          </a:p>
        </p:txBody>
      </p:sp>
    </p:spTree>
    <p:extLst>
      <p:ext uri="{BB962C8B-B14F-4D97-AF65-F5344CB8AC3E}">
        <p14:creationId xmlns:p14="http://schemas.microsoft.com/office/powerpoint/2010/main" val="147505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UW Colors">
      <a:dk1>
        <a:sysClr val="windowText" lastClr="000000"/>
      </a:dk1>
      <a:lt1>
        <a:sysClr val="window" lastClr="FFFFFF"/>
      </a:lt1>
      <a:dk2>
        <a:srgbClr val="5E6261"/>
      </a:dk2>
      <a:lt2>
        <a:srgbClr val="EEECE1"/>
      </a:lt2>
      <a:accent1>
        <a:srgbClr val="FFC425"/>
      </a:accent1>
      <a:accent2>
        <a:srgbClr val="492F24"/>
      </a:accent2>
      <a:accent3>
        <a:srgbClr val="D48021"/>
      </a:accent3>
      <a:accent4>
        <a:srgbClr val="9B822A"/>
      </a:accent4>
      <a:accent5>
        <a:srgbClr val="4A7AA8"/>
      </a:accent5>
      <a:accent6>
        <a:srgbClr val="848C1A"/>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2101</TotalTime>
  <Words>1000</Words>
  <Application>Microsoft Office PowerPoint</Application>
  <PresentationFormat>On-screen Show (4:3)</PresentationFormat>
  <Paragraphs>272</Paragraphs>
  <Slides>13</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Franklin Gothic Book</vt:lpstr>
      <vt:lpstr>Franklin Gothic Medium</vt:lpstr>
      <vt:lpstr>Times New Roman</vt:lpstr>
      <vt:lpstr>Tunga</vt:lpstr>
      <vt:lpstr>Wingdings</vt:lpstr>
      <vt:lpstr>Angles</vt:lpstr>
      <vt:lpstr>AASHE STARS Advancing Sustainability at UW</vt:lpstr>
      <vt:lpstr>Our Team</vt:lpstr>
      <vt:lpstr>Campus Sustainability committee</vt:lpstr>
      <vt:lpstr>PowerPoint Presentation</vt:lpstr>
      <vt:lpstr>Association for the Advancement of Sustainability in higher education (AASHE)</vt:lpstr>
      <vt:lpstr>What does stars evaluate?</vt:lpstr>
      <vt:lpstr>Example | Academics, curriculum</vt:lpstr>
      <vt:lpstr>Example | planning &amp; Admin, Wellbeing</vt:lpstr>
      <vt:lpstr>timeline</vt:lpstr>
      <vt:lpstr>CAMPUS engagement</vt:lpstr>
      <vt:lpstr>Thank you</vt:lpstr>
      <vt:lpstr>Peer institutions</vt:lpstr>
      <vt:lpstr>timeline</vt:lpstr>
    </vt:vector>
  </TitlesOfParts>
  <Company>University of Wyoming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Slade  Sheaffer</dc:creator>
  <cp:lastModifiedBy>MacKenzie A Sewell</cp:lastModifiedBy>
  <cp:revision>232</cp:revision>
  <dcterms:created xsi:type="dcterms:W3CDTF">2018-04-29T23:05:05Z</dcterms:created>
  <dcterms:modified xsi:type="dcterms:W3CDTF">2018-11-14T16:40:10Z</dcterms:modified>
</cp:coreProperties>
</file>