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7"/>
  </p:notesMasterIdLst>
  <p:sldIdLst>
    <p:sldId id="303" r:id="rId3"/>
    <p:sldId id="302" r:id="rId4"/>
    <p:sldId id="275" r:id="rId5"/>
    <p:sldId id="296" r:id="rId6"/>
    <p:sldId id="298" r:id="rId7"/>
    <p:sldId id="299" r:id="rId8"/>
    <p:sldId id="304" r:id="rId9"/>
    <p:sldId id="305" r:id="rId10"/>
    <p:sldId id="306" r:id="rId11"/>
    <p:sldId id="307" r:id="rId12"/>
    <p:sldId id="308" r:id="rId13"/>
    <p:sldId id="309" r:id="rId14"/>
    <p:sldId id="300" r:id="rId15"/>
    <p:sldId id="301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25"/>
    <a:srgbClr val="492F24"/>
    <a:srgbClr val="FBF7EB"/>
    <a:srgbClr val="FD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3E0A-E63E-467E-B987-CF05F34BC8A8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BC1B1-C895-46D5-B1F7-337BE0C9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1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34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64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00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1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2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1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3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4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19A6-1AD0-6C45-9B23-CCE0986DA1D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randBar_New_flag_onl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265" y="5666007"/>
            <a:ext cx="9960737" cy="15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emplate_interi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wpride_flag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5"/>
          <a:stretch/>
        </p:blipFill>
        <p:spPr>
          <a:xfrm>
            <a:off x="0" y="-6"/>
            <a:ext cx="4577090" cy="6991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10340" y="5236026"/>
            <a:ext cx="4566910" cy="1125296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Report to the Board of Trustees</a:t>
            </a:r>
            <a:r>
              <a:rPr lang="en-US" sz="2800" b="1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2800" b="1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200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November 2018</a:t>
            </a:r>
            <a:r>
              <a:rPr lang="en-US" sz="2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2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46988" y="835667"/>
            <a:ext cx="4438650" cy="202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Student Satisfaction Survey</a:t>
            </a:r>
          </a:p>
          <a:p>
            <a:endParaRPr lang="en-US" sz="1400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1994-2018 Results and Key Takeaways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87216" y="764771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5702" y="5148349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24128" y="831271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2614" y="5081846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833" y="5832677"/>
            <a:ext cx="9433097" cy="147156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785164" y="2838678"/>
            <a:ext cx="2145323" cy="8792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18728" y="3071812"/>
            <a:ext cx="4566910" cy="192235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Anne M. Alexander</a:t>
            </a:r>
            <a:br>
              <a:rPr lang="en-US" sz="2700" b="1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7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Associate Vice Provost for Undergraduate Education</a:t>
            </a:r>
          </a:p>
          <a:p>
            <a:r>
              <a:rPr lang="en-US" sz="2700" b="1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2700" b="1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700" b="1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Sean </a:t>
            </a:r>
            <a:r>
              <a:rPr lang="en-US" sz="27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Blackburn</a:t>
            </a:r>
          </a:p>
          <a:p>
            <a:r>
              <a:rPr lang="en-US" sz="27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Vice President for Student Affairs</a:t>
            </a:r>
            <a:endParaRPr lang="en-US" sz="28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9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740" y="264158"/>
            <a:ext cx="5801143" cy="57805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99" y="275332"/>
            <a:ext cx="310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Areas of Improvement</a:t>
            </a:r>
          </a:p>
        </p:txBody>
      </p:sp>
    </p:spTree>
    <p:extLst>
      <p:ext uri="{BB962C8B-B14F-4D97-AF65-F5344CB8AC3E}">
        <p14:creationId xmlns:p14="http://schemas.microsoft.com/office/powerpoint/2010/main" val="328548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43" y="635644"/>
            <a:ext cx="6545105" cy="527178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99" y="275332"/>
            <a:ext cx="310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Areas of Improvement</a:t>
            </a:r>
          </a:p>
        </p:txBody>
      </p:sp>
    </p:spTree>
    <p:extLst>
      <p:ext uri="{BB962C8B-B14F-4D97-AF65-F5344CB8AC3E}">
        <p14:creationId xmlns:p14="http://schemas.microsoft.com/office/powerpoint/2010/main" val="258882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99" y="275332"/>
            <a:ext cx="310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Areas of Improvement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62" y="1475661"/>
            <a:ext cx="8365617" cy="43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2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Pride points</a:t>
            </a:r>
          </a:p>
        </p:txBody>
      </p: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D6C133F-D52B-D841-ACD0-7F5B9375345B}"/>
              </a:ext>
            </a:extLst>
          </p:cNvPr>
          <p:cNvSpPr/>
          <p:nvPr/>
        </p:nvSpPr>
        <p:spPr>
          <a:xfrm>
            <a:off x="442338" y="1059922"/>
            <a:ext cx="35170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Classroom experiences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Intellectual growth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Commitment to excellence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Instruction in  major excellent and relevant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Instructional quality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Instructors care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Class sizes</a:t>
            </a:r>
          </a:p>
          <a:p>
            <a:pPr>
              <a:spcBef>
                <a:spcPts val="1800"/>
              </a:spcBef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Academic Support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Libraries and staff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IT facilities and support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Tutoring Classroom and lab facilities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0855" y="490535"/>
            <a:ext cx="37673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Diversity, Ideology, and Climate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Strong growth in commitment to racial harmony - up 6 points from last administration of survey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Friendly @ 88% versus hostile @6%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Fairly balanced on ideology, though uptick in expression of "liberal" slant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Progress on "non-homophobic" versus "homophobic"</a:t>
            </a:r>
          </a:p>
          <a:p>
            <a:pPr>
              <a:spcBef>
                <a:spcPts val="1800"/>
              </a:spcBef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Campus Life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Personal and campus safety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Transit system use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Residence Halls and Dining staff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Veteran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Union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Recreation and Intramurals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Athletics, both facilities and pride in</a:t>
            </a:r>
          </a:p>
        </p:txBody>
      </p:sp>
    </p:spTree>
    <p:extLst>
      <p:ext uri="{BB962C8B-B14F-4D97-AF65-F5344CB8AC3E}">
        <p14:creationId xmlns:p14="http://schemas.microsoft.com/office/powerpoint/2010/main" val="334955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Opportunities</a:t>
            </a:r>
          </a:p>
        </p:txBody>
      </p: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D6C133F-D52B-D841-ACD0-7F5B9375345B}"/>
              </a:ext>
            </a:extLst>
          </p:cNvPr>
          <p:cNvSpPr/>
          <p:nvPr/>
        </p:nvSpPr>
        <p:spPr>
          <a:xfrm>
            <a:off x="442338" y="1059922"/>
            <a:ext cx="3517014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Cultural Programs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Satisfaction high @ 87%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But uptake low @ 20%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Down from a high of 36% two decades ago.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Messaging on Student Fees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25% straight out dissatisfied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We can improve trust with strong reporting and student voice on program and advising fees.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Advising and Career/Life Prep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New advising model overdue and should yield benefits.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New “Career Everywhere” taskforce will help us improve in life/career prep satisfaction.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0855" y="1734476"/>
            <a:ext cx="4188771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Value and Quality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Factors in enrolling @ UW show cost and financial aid were strong considerations.  Academic reputation was not.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excellence of services and instruction and the opportunity to grow intellectually were strong. Leverage that outcome.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UW education is a worthwhile investment - UW scored significantly higher than the national average. Leverage that outcome.</a:t>
            </a:r>
          </a:p>
        </p:txBody>
      </p:sp>
    </p:spTree>
    <p:extLst>
      <p:ext uri="{BB962C8B-B14F-4D97-AF65-F5344CB8AC3E}">
        <p14:creationId xmlns:p14="http://schemas.microsoft.com/office/powerpoint/2010/main" val="322955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Student Satisfaction Survey</a:t>
            </a:r>
          </a:p>
        </p:txBody>
      </p: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9748" y="552331"/>
            <a:ext cx="193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1994-2018 Results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63699" y="1451863"/>
            <a:ext cx="7809378" cy="3536324"/>
            <a:chOff x="660381" y="1575566"/>
            <a:chExt cx="7809378" cy="3536324"/>
          </a:xfrm>
        </p:grpSpPr>
        <p:grpSp>
          <p:nvGrpSpPr>
            <p:cNvPr id="37" name="Group 36"/>
            <p:cNvGrpSpPr/>
            <p:nvPr/>
          </p:nvGrpSpPr>
          <p:grpSpPr>
            <a:xfrm>
              <a:off x="660381" y="2917330"/>
              <a:ext cx="7809378" cy="2194560"/>
              <a:chOff x="660381" y="2674374"/>
              <a:chExt cx="7809378" cy="2194560"/>
            </a:xfrm>
          </p:grpSpPr>
          <p:sp>
            <p:nvSpPr>
              <p:cNvPr id="10" name="Flowchart: Connector 9"/>
              <p:cNvSpPr/>
              <p:nvPr/>
            </p:nvSpPr>
            <p:spPr>
              <a:xfrm>
                <a:off x="660381" y="2674374"/>
                <a:ext cx="2395728" cy="2194560"/>
              </a:xfrm>
              <a:prstGeom prst="flowChartConnector">
                <a:avLst/>
              </a:prstGeom>
              <a:solidFill>
                <a:srgbClr val="492F2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Accreditation</a:t>
                </a:r>
              </a:p>
            </p:txBody>
          </p:sp>
          <p:sp>
            <p:nvSpPr>
              <p:cNvPr id="32" name="Flowchart: Connector 31"/>
              <p:cNvSpPr/>
              <p:nvPr/>
            </p:nvSpPr>
            <p:spPr>
              <a:xfrm>
                <a:off x="3367206" y="2674374"/>
                <a:ext cx="2395728" cy="2194560"/>
              </a:xfrm>
              <a:prstGeom prst="flowChartConnector">
                <a:avLst/>
              </a:prstGeom>
              <a:solidFill>
                <a:srgbClr val="492F2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Assessment, Improvement, Change</a:t>
                </a: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6074031" y="2674374"/>
                <a:ext cx="2395728" cy="2194560"/>
              </a:xfrm>
              <a:prstGeom prst="flowChartConnector">
                <a:avLst/>
              </a:prstGeom>
              <a:solidFill>
                <a:srgbClr val="492F2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Tell Our Story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680821" y="1575566"/>
              <a:ext cx="17860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C42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31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64148" y="235576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Surveys used</a:t>
            </a:r>
          </a:p>
        </p:txBody>
      </p: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D6C133F-D52B-D841-ACD0-7F5B9375345B}"/>
              </a:ext>
            </a:extLst>
          </p:cNvPr>
          <p:cNvSpPr/>
          <p:nvPr/>
        </p:nvSpPr>
        <p:spPr>
          <a:xfrm>
            <a:off x="743361" y="854156"/>
            <a:ext cx="83064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rgbClr val="492F24"/>
                </a:solidFill>
                <a:latin typeface="Segoe UI Semibold" panose="020B0702040204020203" pitchFamily="34" charset="0"/>
              </a:rPr>
              <a:t>ACT Student Opinion Survey: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Used since 1994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Contains 65 Questions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Questions like: "Have you used....?"/"How satisfied are you with....“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Climate related and security/safety related questions not asked on other survey and are highly useful for panel analysis.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492F24"/>
                </a:solidFill>
                <a:latin typeface="Segoe UI Semibold" panose="020B0702040204020203" pitchFamily="34" charset="0"/>
              </a:rPr>
              <a:t>Noel Levitz Student Satisfaction Inventory: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Used since 1998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Contains 73 Questions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Importance and Satisfaction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Comparisons to national four-year publics</a:t>
            </a:r>
          </a:p>
          <a:p>
            <a:pPr>
              <a:spcBef>
                <a:spcPts val="1800"/>
              </a:spcBef>
            </a:pPr>
            <a:endParaRPr lang="en-US" sz="1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6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Administration:</a:t>
            </a:r>
          </a:p>
        </p:txBody>
      </p: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D6C133F-D52B-D841-ACD0-7F5B9375345B}"/>
              </a:ext>
            </a:extLst>
          </p:cNvPr>
          <p:cNvSpPr/>
          <p:nvPr/>
        </p:nvSpPr>
        <p:spPr>
          <a:xfrm>
            <a:off x="442338" y="1070917"/>
            <a:ext cx="830642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All administration online,  WYSAC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7200 students surveyed, chosen at random from pool of 11,791 valid UW student records with valid email addresses. 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Email notification pre-Spring Break to selected students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Survey live notification post-Spring Break, 3 reminders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Random assignment of which survey administered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RNL survey = 3100 surveys deployed, 932 completions (30.1%)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ACT survey =4100 surveys deployed, 1505 completions (36.8%)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Analysis done by Dr. Oliver Walter</a:t>
            </a:r>
          </a:p>
        </p:txBody>
      </p:sp>
    </p:spTree>
    <p:extLst>
      <p:ext uri="{BB962C8B-B14F-4D97-AF65-F5344CB8AC3E}">
        <p14:creationId xmlns:p14="http://schemas.microsoft.com/office/powerpoint/2010/main" val="40548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Highlights</a:t>
            </a:r>
          </a:p>
        </p:txBody>
      </p: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D6C133F-D52B-D841-ACD0-7F5B9375345B}"/>
              </a:ext>
            </a:extLst>
          </p:cNvPr>
          <p:cNvSpPr/>
          <p:nvPr/>
        </p:nvSpPr>
        <p:spPr>
          <a:xfrm>
            <a:off x="442338" y="1059923"/>
            <a:ext cx="830642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Would you enroll here again?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80% of students say yes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This is an increase of 2% over 2016 and significantly higher than the national average</a:t>
            </a:r>
          </a:p>
          <a:p>
            <a:pPr>
              <a:spcBef>
                <a:spcPts val="1800"/>
              </a:spcBef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 am pleased with my education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93% overall say yes, with 98% of freshmen responding affirmatively. 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total satisfaction here was 3 points lower than in 2016.</a:t>
            </a:r>
          </a:p>
        </p:txBody>
      </p:sp>
    </p:spTree>
    <p:extLst>
      <p:ext uri="{BB962C8B-B14F-4D97-AF65-F5344CB8AC3E}">
        <p14:creationId xmlns:p14="http://schemas.microsoft.com/office/powerpoint/2010/main" val="327395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Highlights</a:t>
            </a:r>
          </a:p>
        </p:txBody>
      </p: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030"/>
          <a:stretch/>
        </p:blipFill>
        <p:spPr>
          <a:xfrm>
            <a:off x="2887324" y="229567"/>
            <a:ext cx="5170275" cy="57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2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445"/>
          <a:stretch/>
        </p:blipFill>
        <p:spPr>
          <a:xfrm>
            <a:off x="2713383" y="591147"/>
            <a:ext cx="6258500" cy="53047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337841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40" y="225112"/>
            <a:ext cx="7050001" cy="589371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206348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72" y="850281"/>
            <a:ext cx="8162559" cy="504561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CD4B8BD-8B5F-9B4B-98B8-379938F0725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471823-3B8A-0845-9136-5C40828FD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169581-61FF-434F-80D3-85271905889C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16" name="Picture 1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A43D4262-0A36-B84C-BAD7-A016B98F526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37FAADE-AF75-4A4D-9342-8A20A8AA3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F9FF6F-3354-AF46-ACF2-0B88A9E1FEAD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C7DB6106-329A-6C45-82E4-C858EF3436D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CCC9B4B-B0A4-6245-9E8A-74C6DD9BC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F3BEBD-FA13-624F-A224-611FCD4981DA}"/>
              </a:ext>
            </a:extLst>
          </p:cNvPr>
          <p:cNvSpPr txBox="1"/>
          <p:nvPr/>
        </p:nvSpPr>
        <p:spPr>
          <a:xfrm>
            <a:off x="190599" y="6257581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DIVISION OF STUDENT AFFAIRS</a:t>
            </a:r>
          </a:p>
        </p:txBody>
      </p:sp>
      <p:pic>
        <p:nvPicPr>
          <p:cNvPr id="23" name="Picture 22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3A89E8A3-AEC9-3E4C-A2A4-8F385D5746D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8AD5B8F-A5CE-6347-BE87-24590BB88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CD64DF-30CE-9747-A6ED-220615E36533}"/>
              </a:ext>
            </a:extLst>
          </p:cNvPr>
          <p:cNvSpPr txBox="1"/>
          <p:nvPr/>
        </p:nvSpPr>
        <p:spPr>
          <a:xfrm>
            <a:off x="190599" y="6225307"/>
            <a:ext cx="506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4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4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 descr="Gold colored bar across the bottom of the document" title="Gold Footer Bar">
            <a:extLst>
              <a:ext uri="{FF2B5EF4-FFF2-40B4-BE49-F238E27FC236}">
                <a16:creationId xmlns="" xmlns:a16="http://schemas.microsoft.com/office/drawing/2014/main" id="{64C5BE55-54A6-3F43-9AA4-6AB58AD601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" y="6034648"/>
            <a:ext cx="8901834" cy="823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0EE4DD-3FB9-0C49-8AF6-BD2D494FC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05" y="6109263"/>
            <a:ext cx="1348378" cy="6659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4101FB-D7C1-7544-B5C0-27661297CE2B}"/>
              </a:ext>
            </a:extLst>
          </p:cNvPr>
          <p:cNvSpPr txBox="1"/>
          <p:nvPr/>
        </p:nvSpPr>
        <p:spPr>
          <a:xfrm>
            <a:off x="190599" y="6171517"/>
            <a:ext cx="50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D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IVISION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OF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S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TUDENT</a:t>
            </a:r>
            <a:r>
              <a:rPr lang="en-US" sz="2800" dirty="0">
                <a:solidFill>
                  <a:srgbClr val="492F24"/>
                </a:solidFill>
                <a:latin typeface="Garamond" panose="02020404030301010803" pitchFamily="18" charset="0"/>
              </a:rPr>
              <a:t> A</a:t>
            </a:r>
            <a:r>
              <a:rPr lang="en-US" sz="2000" dirty="0">
                <a:solidFill>
                  <a:srgbClr val="492F24"/>
                </a:solidFill>
                <a:latin typeface="Garamond" panose="02020404030301010803" pitchFamily="18" charset="0"/>
              </a:rPr>
              <a:t>FFAIRS</a:t>
            </a:r>
            <a:endParaRPr lang="en-US" sz="2800" dirty="0">
              <a:solidFill>
                <a:srgbClr val="492F24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771515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6464</TotalTime>
  <Words>782</Words>
  <Application>Microsoft Office PowerPoint</Application>
  <PresentationFormat>On-screen Show (4:3)</PresentationFormat>
  <Paragraphs>166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Garamond</vt:lpstr>
      <vt:lpstr>Segoe UI</vt:lpstr>
      <vt:lpstr>Segoe UI Semibold</vt:lpstr>
      <vt:lpstr>Segoe UI Semilight</vt:lpstr>
      <vt:lpstr>Custom Design</vt:lpstr>
      <vt:lpstr>1_Custom Design</vt:lpstr>
      <vt:lpstr>Report to the Board of Trustees November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Institutional Marketing</dc:creator>
  <cp:lastModifiedBy>MacKenzie A Sewell</cp:lastModifiedBy>
  <cp:revision>153</cp:revision>
  <cp:lastPrinted>2016-05-25T13:38:17Z</cp:lastPrinted>
  <dcterms:created xsi:type="dcterms:W3CDTF">2014-09-17T21:08:03Z</dcterms:created>
  <dcterms:modified xsi:type="dcterms:W3CDTF">2018-11-14T16:35:39Z</dcterms:modified>
</cp:coreProperties>
</file>