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style1.xml" ContentType="application/vnd.ms-office.chartstyle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2" r:id="rId1"/>
  </p:sldMasterIdLst>
  <p:notesMasterIdLst>
    <p:notesMasterId r:id="rId11"/>
  </p:notesMasterIdLst>
  <p:handoutMasterIdLst>
    <p:handoutMasterId r:id="rId12"/>
  </p:handoutMasterIdLst>
  <p:sldIdLst>
    <p:sldId id="283" r:id="rId2"/>
    <p:sldId id="310" r:id="rId3"/>
    <p:sldId id="287" r:id="rId4"/>
    <p:sldId id="309" r:id="rId5"/>
    <p:sldId id="312" r:id="rId6"/>
    <p:sldId id="313" r:id="rId7"/>
    <p:sldId id="308" r:id="rId8"/>
    <p:sldId id="307" r:id="rId9"/>
    <p:sldId id="311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Lynn Hulet" initials="RLH" lastIdx="7" clrIdx="0">
    <p:extLst>
      <p:ext uri="{19B8F6BF-5375-455C-9EA6-DF929625EA0E}">
        <p15:presenceInfo xmlns:p15="http://schemas.microsoft.com/office/powerpoint/2012/main" userId="S-1-5-21-358987-74476631-505227178-1890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24"/>
    <a:srgbClr val="FFC425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102" d="100"/>
          <a:sy n="102" d="100"/>
        </p:scale>
        <p:origin x="120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40206200"/>
        <c:axId val="340206984"/>
        <c:axId val="228565224"/>
      </c:bar3DChart>
      <c:catAx>
        <c:axId val="340206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90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rgbClr val="492F2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206984"/>
        <c:crosses val="autoZero"/>
        <c:auto val="0"/>
        <c:lblAlgn val="ctr"/>
        <c:lblOffset val="100"/>
        <c:noMultiLvlLbl val="0"/>
      </c:catAx>
      <c:valAx>
        <c:axId val="340206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492F2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206200"/>
        <c:crosses val="autoZero"/>
        <c:crossBetween val="between"/>
      </c:valAx>
      <c:serAx>
        <c:axId val="228565224"/>
        <c:scaling>
          <c:orientation val="minMax"/>
        </c:scaling>
        <c:delete val="1"/>
        <c:axPos val="b"/>
        <c:majorTickMark val="out"/>
        <c:minorTickMark val="none"/>
        <c:tickLblPos val="nextTo"/>
        <c:crossAx val="34020698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University</a:t>
            </a:r>
            <a:r>
              <a:rPr lang="en-US" baseline="0" dirty="0"/>
              <a:t> of Wyoming Football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63695991389695"/>
          <c:y val="0.27643883808685071"/>
          <c:w val="0.87747640709909835"/>
          <c:h val="0.63844098887854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Expenses (Scholarships, Staff, Equipment, Travel, Recruiting, Lodging, Pre-game meals, etc.)</c:v>
                </c:pt>
              </c:strCache>
            </c:strRef>
          </c:tx>
          <c:spPr>
            <a:ln w="28575" cap="rnd">
              <a:solidFill>
                <a:srgbClr val="FFC425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C425"/>
              </a:solidFill>
              <a:ln w="9525">
                <a:solidFill>
                  <a:srgbClr val="FFC425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6981430</c:v>
                </c:pt>
                <c:pt idx="1">
                  <c:v>7513394</c:v>
                </c:pt>
                <c:pt idx="2">
                  <c:v>8061048</c:v>
                </c:pt>
                <c:pt idx="3">
                  <c:v>9273854</c:v>
                </c:pt>
                <c:pt idx="4">
                  <c:v>10498692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C8-4F6E-AA6A-36C93D235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205416"/>
        <c:axId val="340205024"/>
      </c:lineChart>
      <c:catAx>
        <c:axId val="34020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205024"/>
        <c:crosses val="autoZero"/>
        <c:auto val="1"/>
        <c:lblAlgn val="ctr"/>
        <c:lblOffset val="100"/>
        <c:noMultiLvlLbl val="0"/>
      </c:catAx>
      <c:valAx>
        <c:axId val="34020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205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F5A492E-4CF0-479C-8F79-46402FBAF5E0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69F44C-3144-4E1F-B19B-02EE4207E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7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6244AE9-46B6-40BB-A806-2BC3E1B1682D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0" tIns="47420" rIns="94840" bIns="474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40" tIns="47420" rIns="94840" bIns="474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4840" tIns="47420" rIns="94840" bIns="474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50ECBC-23FC-4322-9F70-BF3F19D09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0ECBC-23FC-4322-9F70-BF3F19D096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9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410510-0489-40C8-A3CC-35C73FE05C6B}" type="datetimeFigureOut">
              <a:rPr lang="en-US" smtClean="0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7C84F-8E28-40C3-B06E-6DFE5B1197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0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F7725-BDA1-4055-9428-9A74E33416CC}" type="datetimeFigureOut">
              <a:rPr lang="en-US" smtClean="0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54AC2-40FE-4480-B182-F45BD71727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3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5CC0A-2106-43B1-B42F-6AC8A58279E1}" type="datetimeFigureOut">
              <a:rPr lang="en-US" smtClean="0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FB39F-8699-479E-B839-84A8D0C303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3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117BB-6B37-49A7-A457-E63647463792}" type="datetimeFigureOut">
              <a:rPr lang="en-US" smtClean="0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A1057-15BC-4707-8C28-A15B845AA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5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61DF0-DA2D-4602-B487-157FCF775CF1}" type="datetimeFigureOut">
              <a:rPr lang="en-US" smtClean="0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99D13-A131-4508-BCFC-452F47C93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4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73590-4341-4205-BCF0-D723119C5C03}" type="datetimeFigureOut">
              <a:rPr lang="en-US" smtClean="0"/>
              <a:pPr>
                <a:defRPr/>
              </a:pPr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EBD50-5F3E-414B-95FA-933D8DD54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8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41AB0-0885-4AF9-9D70-8DF7B07C1D5E}" type="datetimeFigureOut">
              <a:rPr lang="en-US" smtClean="0"/>
              <a:pPr>
                <a:defRPr/>
              </a:pPr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050F4-39BB-40E8-B369-70B3B7CF87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7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1A3E70-F900-4F58-91C8-CB9CB5CAC514}" type="datetimeFigureOut">
              <a:rPr lang="en-US" smtClean="0"/>
              <a:pPr>
                <a:defRPr/>
              </a:pPr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C58B4-90C2-467A-8FCB-185B687651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5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B8FDF3-D969-4534-9E94-7BE372E124DA}" type="datetimeFigureOut">
              <a:rPr lang="en-US" smtClean="0"/>
              <a:pPr>
                <a:defRPr/>
              </a:pPr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5C8C3-FCDE-41D2-9381-E1923E0476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1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35A27-22E8-4FD7-8E12-EA2CD155980A}" type="datetimeFigureOut">
              <a:rPr lang="en-US" smtClean="0"/>
              <a:pPr>
                <a:defRPr/>
              </a:pPr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79D66-AF2A-42C3-AFB8-72A48311A1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7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89918-38E8-4A6D-8F20-C1AE89E09B2E}" type="datetimeFigureOut">
              <a:rPr lang="en-US" smtClean="0"/>
              <a:pPr>
                <a:defRPr/>
              </a:pPr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AF099-FAA7-4D35-B6EF-953C796A20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7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901C70-F275-49CE-A381-D7FE70060B4E}" type="datetimeFigureOut">
              <a:rPr lang="en-US" smtClean="0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CB5C9B-FE37-4629-8B9D-3454D81AD9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3124" y="2486650"/>
            <a:ext cx="66675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Annual Update Report 2018</a:t>
            </a:r>
          </a:p>
          <a:p>
            <a:pPr eaLnBrk="1" hangingPunct="1">
              <a:defRPr/>
            </a:pPr>
            <a:endParaRPr lang="en-US" sz="4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889000" y="319088"/>
            <a:ext cx="7569200" cy="190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dirty="0">
                <a:solidFill>
                  <a:schemeClr val="bg1"/>
                </a:solidFill>
              </a:rPr>
              <a:t>University of Wyoming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Department of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Intercollegiate Athletics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5715000" y="4953000"/>
            <a:ext cx="5257800" cy="19050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Presented Fall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981200"/>
            <a:ext cx="65532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13675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93" y="653829"/>
            <a:ext cx="78867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" y="0"/>
            <a:ext cx="9144000" cy="6858000"/>
          </a:xfrm>
          <a:solidFill>
            <a:srgbClr val="FFC425"/>
          </a:solidFill>
          <a:ln>
            <a:solidFill>
              <a:srgbClr val="FFC425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-685800" y="116782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425"/>
                </a:solidFill>
              </a:rPr>
              <a:t>FY11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16782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425"/>
                </a:solidFill>
              </a:rPr>
              <a:t>FY17</a:t>
            </a:r>
            <a:endParaRPr lang="en-US" b="1" dirty="0">
              <a:solidFill>
                <a:srgbClr val="FFC42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6607" y="564511"/>
            <a:ext cx="43340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Achievements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0567" y="2525692"/>
            <a:ext cx="61164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492F24"/>
                </a:solidFill>
              </a:rPr>
              <a:t>Average Multi-Year APR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Average Single Year APR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GSR Score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6 Year Federal Graduation Rate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Academic All-Conference Awards (3.0 or above)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Scholar Athlete Awards (3.5 or above)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Student-Athlete Average Cumulative GPA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5800" y="2514600"/>
            <a:ext cx="88357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492F24"/>
                </a:solidFill>
              </a:rPr>
              <a:t>965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970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73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51%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125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62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2.880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50825" y="2525692"/>
            <a:ext cx="88357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492F24"/>
                </a:solidFill>
              </a:rPr>
              <a:t>982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992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82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63%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176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98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3.130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15138" y="2706903"/>
            <a:ext cx="1481062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24000" y="2702975"/>
            <a:ext cx="1481062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0136" y="3127967"/>
            <a:ext cx="1540528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64534" y="3124200"/>
            <a:ext cx="1540528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03450" y="3509753"/>
            <a:ext cx="213360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69375" y="3505200"/>
            <a:ext cx="213360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09527" y="3843532"/>
            <a:ext cx="1073537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95312" y="4191000"/>
            <a:ext cx="228431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10400" y="4591249"/>
            <a:ext cx="876616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48159" y="4572000"/>
            <a:ext cx="785441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62800" y="4953000"/>
            <a:ext cx="499042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4953000"/>
            <a:ext cx="433657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598634" y="4207497"/>
            <a:ext cx="228431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622663" y="3863487"/>
            <a:ext cx="1073537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" y="0"/>
            <a:ext cx="9144000" cy="6858000"/>
          </a:xfrm>
          <a:solidFill>
            <a:srgbClr val="FFC425"/>
          </a:solidFill>
          <a:ln>
            <a:solidFill>
              <a:srgbClr val="FFC425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3810000" y="533400"/>
            <a:ext cx="187686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</a:t>
            </a:r>
          </a:p>
          <a:p>
            <a:endParaRPr lang="en-US" sz="3200" b="1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990600"/>
            <a:ext cx="62423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92F24"/>
                </a:solidFill>
              </a:rPr>
              <a:t>Football: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2F24"/>
                </a:solidFill>
              </a:rPr>
              <a:t>Defeated Central Michigan University in the Potato Bowl 37-14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2F24"/>
                </a:solidFill>
              </a:rPr>
              <a:t>Back to back bowl appearances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2F24"/>
                </a:solidFill>
              </a:rPr>
              <a:t>Josh Allen selected 7</a:t>
            </a:r>
            <a:r>
              <a:rPr lang="en-US" sz="1400" baseline="30000" dirty="0">
                <a:solidFill>
                  <a:srgbClr val="492F24"/>
                </a:solidFill>
              </a:rPr>
              <a:t>th</a:t>
            </a:r>
            <a:r>
              <a:rPr lang="en-US" sz="1400" dirty="0">
                <a:solidFill>
                  <a:srgbClr val="492F24"/>
                </a:solidFill>
              </a:rPr>
              <a:t> overall in the NFL Draft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2F24"/>
                </a:solidFill>
              </a:rPr>
              <a:t>2017 Football team, including Josh Allen, produced $159M of national/regional</a:t>
            </a:r>
          </a:p>
          <a:p>
            <a:pPr marL="282575"/>
            <a:r>
              <a:rPr lang="en-US" sz="1400" dirty="0">
                <a:solidFill>
                  <a:srgbClr val="492F24"/>
                </a:solidFill>
              </a:rPr>
              <a:t>exposure for UW Athletics, University of Wyoming, and the State of Wyoming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948" y="2286000"/>
            <a:ext cx="53233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92F24"/>
                </a:solidFill>
              </a:rPr>
              <a:t>Women’s Basketball: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2F24"/>
                </a:solidFill>
              </a:rPr>
              <a:t>Finished 3</a:t>
            </a:r>
            <a:r>
              <a:rPr lang="en-US" sz="1400" baseline="30000" dirty="0">
                <a:solidFill>
                  <a:srgbClr val="492F24"/>
                </a:solidFill>
              </a:rPr>
              <a:t>rd</a:t>
            </a:r>
            <a:r>
              <a:rPr lang="en-US" sz="1400" dirty="0">
                <a:solidFill>
                  <a:srgbClr val="492F24"/>
                </a:solidFill>
              </a:rPr>
              <a:t> in MWC for 2017-2018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2F24"/>
                </a:solidFill>
              </a:rPr>
              <a:t>Earned a second straight WNIT Post Season bid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2F24"/>
                </a:solidFill>
              </a:rPr>
              <a:t>Coach Legerski was selected 2017 and 2018 MW Coach of the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237" y="3183017"/>
            <a:ext cx="42462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92F24"/>
                </a:solidFill>
              </a:rPr>
              <a:t>Women’s Volleyball: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2F24"/>
                </a:solidFill>
              </a:rPr>
              <a:t>Finished 2</a:t>
            </a:r>
            <a:r>
              <a:rPr lang="en-US" sz="1400" baseline="30000" dirty="0">
                <a:solidFill>
                  <a:srgbClr val="492F24"/>
                </a:solidFill>
              </a:rPr>
              <a:t>nd</a:t>
            </a:r>
            <a:r>
              <a:rPr lang="en-US" sz="1400" dirty="0">
                <a:solidFill>
                  <a:srgbClr val="492F24"/>
                </a:solidFill>
              </a:rPr>
              <a:t> in MWC for 2017-2018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2F24"/>
                </a:solidFill>
              </a:rPr>
              <a:t>Earned a post-season bid for the 1</a:t>
            </a:r>
            <a:r>
              <a:rPr lang="en-US" sz="1400" baseline="30000" dirty="0">
                <a:solidFill>
                  <a:srgbClr val="492F24"/>
                </a:solidFill>
              </a:rPr>
              <a:t>st</a:t>
            </a:r>
            <a:r>
              <a:rPr lang="en-US" sz="1400" dirty="0">
                <a:solidFill>
                  <a:srgbClr val="492F24"/>
                </a:solidFill>
              </a:rPr>
              <a:t> time since 1984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237" y="3875589"/>
            <a:ext cx="73887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92F24"/>
                </a:solidFill>
              </a:rPr>
              <a:t>Wrestling: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2F24"/>
                </a:solidFill>
              </a:rPr>
              <a:t>Bryce Meredith finished 2</a:t>
            </a:r>
            <a:r>
              <a:rPr lang="en-US" sz="1400" baseline="30000" dirty="0">
                <a:solidFill>
                  <a:srgbClr val="492F24"/>
                </a:solidFill>
              </a:rPr>
              <a:t>nd</a:t>
            </a:r>
            <a:r>
              <a:rPr lang="en-US" sz="1400" dirty="0">
                <a:solidFill>
                  <a:srgbClr val="492F24"/>
                </a:solidFill>
              </a:rPr>
              <a:t> (2016) and 4</a:t>
            </a:r>
            <a:r>
              <a:rPr lang="en-US" sz="1400" baseline="30000" dirty="0">
                <a:solidFill>
                  <a:srgbClr val="492F24"/>
                </a:solidFill>
              </a:rPr>
              <a:t>th</a:t>
            </a:r>
            <a:r>
              <a:rPr lang="en-US" sz="1400" dirty="0">
                <a:solidFill>
                  <a:srgbClr val="492F24"/>
                </a:solidFill>
              </a:rPr>
              <a:t> (2017) at NCAA Championships (3 time All American)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2F24"/>
                </a:solidFill>
              </a:rPr>
              <a:t>Coach Branch was named 2018 Big 12 Coach of the Year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447" y="4573660"/>
            <a:ext cx="59355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92F24"/>
                </a:solidFill>
              </a:rPr>
              <a:t>Swimming and Diving: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2F24"/>
                </a:solidFill>
              </a:rPr>
              <a:t>Cowboy Swimming won the WAC Swimming/Diving championships in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2F24"/>
                </a:solidFill>
              </a:rPr>
              <a:t>Diving Coach Kyle Bogner named 2018 WAC Diving Coach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2F24"/>
                </a:solidFill>
              </a:rPr>
              <a:t>Coach </a:t>
            </a:r>
            <a:r>
              <a:rPr lang="en-US" sz="1400" dirty="0" smtClean="0">
                <a:solidFill>
                  <a:srgbClr val="492F24"/>
                </a:solidFill>
              </a:rPr>
              <a:t>Denniston </a:t>
            </a:r>
            <a:r>
              <a:rPr lang="en-US" sz="1400" dirty="0">
                <a:solidFill>
                  <a:srgbClr val="492F24"/>
                </a:solidFill>
              </a:rPr>
              <a:t>named 2018 WAC Coach of the Year</a:t>
            </a:r>
          </a:p>
        </p:txBody>
      </p:sp>
    </p:spTree>
    <p:extLst>
      <p:ext uri="{BB962C8B-B14F-4D97-AF65-F5344CB8AC3E}">
        <p14:creationId xmlns:p14="http://schemas.microsoft.com/office/powerpoint/2010/main" val="337243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93" y="653829"/>
            <a:ext cx="78867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" y="0"/>
            <a:ext cx="9144000" cy="6858000"/>
          </a:xfrm>
          <a:solidFill>
            <a:srgbClr val="FFC425"/>
          </a:solidFill>
          <a:ln>
            <a:solidFill>
              <a:srgbClr val="FFC425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-243157" y="86302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425"/>
                </a:solidFill>
              </a:rPr>
              <a:t>FY11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1734" y="86302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425"/>
                </a:solidFill>
              </a:rPr>
              <a:t>FY18</a:t>
            </a:r>
            <a:endParaRPr lang="en-US" b="1" dirty="0">
              <a:solidFill>
                <a:srgbClr val="FFC42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843" y="1383268"/>
            <a:ext cx="233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92F24"/>
                </a:solidFill>
              </a:rPr>
              <a:t>Total Spending $27.8M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2625" y="1383268"/>
            <a:ext cx="245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>
                <a:solidFill>
                  <a:srgbClr val="492F24"/>
                </a:solidFill>
              </a:rPr>
              <a:t>Spending</a:t>
            </a:r>
            <a:r>
              <a:rPr lang="en-US" dirty="0"/>
              <a:t> $</a:t>
            </a:r>
            <a:r>
              <a:rPr lang="en-US" dirty="0" smtClean="0"/>
              <a:t>38.56M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970861" y="1524000"/>
            <a:ext cx="3339182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4871" y="2333895"/>
            <a:ext cx="76575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492F24"/>
                </a:solidFill>
              </a:rPr>
              <a:t>$</a:t>
            </a:r>
            <a:r>
              <a:rPr lang="en-US" sz="3200" dirty="0" smtClean="0">
                <a:solidFill>
                  <a:srgbClr val="492F24"/>
                </a:solidFill>
              </a:rPr>
              <a:t>10.76M </a:t>
            </a:r>
            <a:r>
              <a:rPr lang="en-US" sz="3200" dirty="0">
                <a:solidFill>
                  <a:srgbClr val="492F24"/>
                </a:solidFill>
              </a:rPr>
              <a:t>Increase</a:t>
            </a:r>
          </a:p>
          <a:p>
            <a:pPr algn="ctr"/>
            <a:r>
              <a:rPr lang="en-US" sz="2400" dirty="0" smtClean="0">
                <a:solidFill>
                  <a:srgbClr val="492F24"/>
                </a:solidFill>
              </a:rPr>
              <a:t>$5.75M </a:t>
            </a:r>
            <a:r>
              <a:rPr lang="en-US" sz="2400" dirty="0">
                <a:solidFill>
                  <a:srgbClr val="492F24"/>
                </a:solidFill>
              </a:rPr>
              <a:t>Self Generated Funds (ticket sales, fundraising, etc</a:t>
            </a:r>
            <a:r>
              <a:rPr lang="en-US" sz="2400" dirty="0" smtClean="0">
                <a:solidFill>
                  <a:srgbClr val="492F24"/>
                </a:solidFill>
              </a:rPr>
              <a:t>.)</a:t>
            </a:r>
          </a:p>
          <a:p>
            <a:pPr algn="ctr"/>
            <a:r>
              <a:rPr lang="en-US" sz="2400" dirty="0" smtClean="0">
                <a:solidFill>
                  <a:srgbClr val="492F24"/>
                </a:solidFill>
              </a:rPr>
              <a:t>$4.0M Matching Dollars (state)</a:t>
            </a:r>
          </a:p>
          <a:p>
            <a:pPr algn="ctr"/>
            <a:r>
              <a:rPr lang="en-US" sz="2400" dirty="0" smtClean="0">
                <a:solidFill>
                  <a:srgbClr val="492F24"/>
                </a:solidFill>
              </a:rPr>
              <a:t>$1.0M Other Sources</a:t>
            </a:r>
            <a:endParaRPr lang="en-US" sz="2400" dirty="0">
              <a:solidFill>
                <a:srgbClr val="492F24"/>
              </a:solidFill>
            </a:endParaRP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5,000 Cowboy Joe Club Members – largest in MWC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Football ticket revenue has grown by 25% since 2013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FY11 6</a:t>
            </a:r>
            <a:r>
              <a:rPr lang="en-US" sz="2400" baseline="30000" dirty="0">
                <a:solidFill>
                  <a:srgbClr val="492F24"/>
                </a:solidFill>
              </a:rPr>
              <a:t>th</a:t>
            </a:r>
            <a:r>
              <a:rPr lang="en-US" sz="2400" dirty="0">
                <a:solidFill>
                  <a:srgbClr val="492F24"/>
                </a:solidFill>
              </a:rPr>
              <a:t> in MWC total spending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FY17 8</a:t>
            </a:r>
            <a:r>
              <a:rPr lang="en-US" sz="2400" baseline="30000" dirty="0">
                <a:solidFill>
                  <a:srgbClr val="492F24"/>
                </a:solidFill>
              </a:rPr>
              <a:t>th</a:t>
            </a:r>
            <a:r>
              <a:rPr lang="en-US" sz="2400" dirty="0">
                <a:solidFill>
                  <a:srgbClr val="492F24"/>
                </a:solidFill>
              </a:rPr>
              <a:t> in MWC total spending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3068" y="403074"/>
            <a:ext cx="553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92F24"/>
                </a:solidFill>
              </a:rPr>
              <a:t>UW Intercollegiate Athletics Spending Comparison</a:t>
            </a:r>
          </a:p>
        </p:txBody>
      </p:sp>
    </p:spTree>
    <p:extLst>
      <p:ext uri="{BB962C8B-B14F-4D97-AF65-F5344CB8AC3E}">
        <p14:creationId xmlns:p14="http://schemas.microsoft.com/office/powerpoint/2010/main" val="46319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93" y="653829"/>
            <a:ext cx="78867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" y="0"/>
            <a:ext cx="9144000" cy="6858000"/>
          </a:xfrm>
          <a:solidFill>
            <a:srgbClr val="FFC425"/>
          </a:solidFill>
          <a:ln>
            <a:solidFill>
              <a:srgbClr val="FFC425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92E8EA-F29D-40B3-91AF-0E070F17F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5" y="785236"/>
            <a:ext cx="3429000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1D3433-768F-46B3-BDFF-3F6A8EB00336}"/>
              </a:ext>
            </a:extLst>
          </p:cNvPr>
          <p:cNvSpPr txBox="1"/>
          <p:nvPr/>
        </p:nvSpPr>
        <p:spPr>
          <a:xfrm>
            <a:off x="3854838" y="381000"/>
            <a:ext cx="506711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92F24"/>
                </a:solidFill>
              </a:rPr>
              <a:t>McMurry High Altitude Performance Center </a:t>
            </a:r>
          </a:p>
          <a:p>
            <a:endParaRPr lang="en-US" b="1" dirty="0">
              <a:solidFill>
                <a:srgbClr val="492F2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Over $44M of private and state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12,000 Sq. Ft. Football Sports Performance Weight Training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8,000 Sq. Ft. Olympic Sports Performance Weight Training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Plyometric workout areas, including sand pit, stairs, and turf 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Kinesiology training/research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New, modern football locker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Nutrition focused training table and fueling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Enhanced Sports Medicine </a:t>
            </a:r>
            <a:r>
              <a:rPr lang="en-US" sz="1400" dirty="0" smtClean="0">
                <a:solidFill>
                  <a:srgbClr val="492F24"/>
                </a:solidFill>
              </a:rPr>
              <a:t>area </a:t>
            </a:r>
            <a:r>
              <a:rPr lang="en-US" sz="1400" dirty="0" smtClean="0">
                <a:solidFill>
                  <a:srgbClr val="492F24"/>
                </a:solidFill>
              </a:rPr>
              <a:t>with recovery pools and </a:t>
            </a:r>
            <a:r>
              <a:rPr lang="en-US" sz="1400" dirty="0">
                <a:solidFill>
                  <a:srgbClr val="492F24"/>
                </a:solidFill>
              </a:rPr>
              <a:t>a</a:t>
            </a:r>
            <a:r>
              <a:rPr lang="en-US" sz="1400" dirty="0" smtClean="0">
                <a:solidFill>
                  <a:srgbClr val="492F24"/>
                </a:solidFill>
              </a:rPr>
              <a:t>ltitude control </a:t>
            </a:r>
            <a:r>
              <a:rPr lang="en-US" sz="1400" dirty="0" smtClean="0">
                <a:solidFill>
                  <a:srgbClr val="492F24"/>
                </a:solidFill>
              </a:rPr>
              <a:t>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Enhanced Academic Center with 70 computer stations and </a:t>
            </a:r>
          </a:p>
          <a:p>
            <a:pPr marL="282575"/>
            <a:r>
              <a:rPr lang="en-US" sz="1400" dirty="0" smtClean="0">
                <a:solidFill>
                  <a:srgbClr val="492F24"/>
                </a:solidFill>
              </a:rPr>
              <a:t>multiple tutor/counseling/study rooms</a:t>
            </a:r>
          </a:p>
          <a:p>
            <a:endParaRPr lang="en-US" sz="1400" dirty="0" smtClean="0">
              <a:solidFill>
                <a:srgbClr val="492F24"/>
              </a:solidFill>
            </a:endParaRPr>
          </a:p>
          <a:p>
            <a:pPr>
              <a:tabLst>
                <a:tab pos="284163" algn="l"/>
              </a:tabLst>
            </a:pPr>
            <a:endParaRPr lang="en-US" dirty="0">
              <a:solidFill>
                <a:srgbClr val="492F24"/>
              </a:solidFill>
            </a:endParaRPr>
          </a:p>
          <a:p>
            <a:pPr>
              <a:tabLst>
                <a:tab pos="284163" algn="l"/>
              </a:tabLst>
            </a:pPr>
            <a:endParaRPr lang="en-US" dirty="0">
              <a:solidFill>
                <a:srgbClr val="492F24"/>
              </a:solidFill>
            </a:endParaRPr>
          </a:p>
          <a:p>
            <a:pPr>
              <a:tabLst>
                <a:tab pos="284163" algn="l"/>
              </a:tabLst>
            </a:pPr>
            <a:endParaRPr lang="en-US" dirty="0">
              <a:solidFill>
                <a:srgbClr val="492F2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A1F573-CD33-49BC-877E-CDA07E0C89F3}"/>
              </a:ext>
            </a:extLst>
          </p:cNvPr>
          <p:cNvSpPr txBox="1"/>
          <p:nvPr/>
        </p:nvSpPr>
        <p:spPr>
          <a:xfrm>
            <a:off x="208170" y="3113148"/>
            <a:ext cx="4436471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92F24"/>
                </a:solidFill>
              </a:rPr>
              <a:t>Arena Auditorium Remodel</a:t>
            </a:r>
          </a:p>
          <a:p>
            <a:endParaRPr lang="en-US" b="1" dirty="0">
              <a:solidFill>
                <a:srgbClr val="492F2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92F24"/>
                </a:solidFill>
              </a:rPr>
              <a:t>$30M of private and state </a:t>
            </a:r>
            <a:r>
              <a:rPr lang="en-US" sz="1400" dirty="0" smtClean="0">
                <a:solidFill>
                  <a:srgbClr val="492F24"/>
                </a:solidFill>
              </a:rPr>
              <a:t>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New entryway including Kenny Sailors statue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Upgraded retractable theatre seating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New basketball floor with additional practice courts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Upgraded LED lighting and sound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High Definition video board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Courtside LED boards/scoreboards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Upgraded men’s and women’s basketball locker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Upgraded Sports Medicine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New Sports Performance Weight Training </a:t>
            </a:r>
            <a:r>
              <a:rPr lang="en-US" sz="1400" dirty="0">
                <a:solidFill>
                  <a:srgbClr val="492F24"/>
                </a:solidFill>
              </a:rPr>
              <a:t>A</a:t>
            </a:r>
            <a:r>
              <a:rPr lang="en-US" sz="1400" dirty="0" smtClean="0">
                <a:solidFill>
                  <a:srgbClr val="492F24"/>
                </a:solidFill>
              </a:rPr>
              <a:t>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Enhanced </a:t>
            </a:r>
            <a:r>
              <a:rPr lang="en-US" sz="1400" dirty="0" smtClean="0">
                <a:solidFill>
                  <a:srgbClr val="492F24"/>
                </a:solidFill>
              </a:rPr>
              <a:t>concessions </a:t>
            </a:r>
            <a:r>
              <a:rPr lang="en-US" sz="1400" dirty="0" smtClean="0">
                <a:solidFill>
                  <a:srgbClr val="492F24"/>
                </a:solidFill>
              </a:rPr>
              <a:t>facilities including commissary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492F24"/>
                </a:solidFill>
              </a:rPr>
              <a:t>New theatre style film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2F24"/>
              </a:solidFill>
            </a:endParaRPr>
          </a:p>
          <a:p>
            <a:pPr>
              <a:tabLst>
                <a:tab pos="284163" algn="l"/>
              </a:tabLst>
            </a:pPr>
            <a:endParaRPr lang="en-US" dirty="0">
              <a:solidFill>
                <a:srgbClr val="492F24"/>
              </a:solidFill>
            </a:endParaRPr>
          </a:p>
          <a:p>
            <a:pPr>
              <a:tabLst>
                <a:tab pos="284163" algn="l"/>
              </a:tabLst>
            </a:pPr>
            <a:endParaRPr lang="en-US" dirty="0">
              <a:solidFill>
                <a:srgbClr val="492F24"/>
              </a:solidFill>
            </a:endParaRPr>
          </a:p>
          <a:p>
            <a:pPr>
              <a:tabLst>
                <a:tab pos="284163" algn="l"/>
              </a:tabLst>
            </a:pPr>
            <a:endParaRPr lang="en-US" dirty="0">
              <a:solidFill>
                <a:srgbClr val="492F24"/>
              </a:solidFill>
            </a:endParaRPr>
          </a:p>
          <a:p>
            <a:pPr>
              <a:tabLst>
                <a:tab pos="284163" algn="l"/>
              </a:tabLst>
            </a:pPr>
            <a:endParaRPr lang="en-US" dirty="0">
              <a:solidFill>
                <a:srgbClr val="492F2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32" y="3862172"/>
            <a:ext cx="3219183" cy="214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1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93" y="653829"/>
            <a:ext cx="78867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" y="0"/>
            <a:ext cx="9144000" cy="6858000"/>
          </a:xfrm>
          <a:solidFill>
            <a:srgbClr val="FFC425"/>
          </a:solidFill>
          <a:ln>
            <a:solidFill>
              <a:srgbClr val="FFC42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0B042-C6A4-44DA-A9C9-A6AD63F52B4F}"/>
              </a:ext>
            </a:extLst>
          </p:cNvPr>
          <p:cNvSpPr txBox="1"/>
          <p:nvPr/>
        </p:nvSpPr>
        <p:spPr>
          <a:xfrm>
            <a:off x="1923068" y="403074"/>
            <a:ext cx="482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92F24"/>
                </a:solidFill>
              </a:rPr>
              <a:t>UW Intercollegiate Athletics Future Projects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EC2FA-69F3-4A32-AD66-38227439B7EE}"/>
              </a:ext>
            </a:extLst>
          </p:cNvPr>
          <p:cNvSpPr txBox="1"/>
          <p:nvPr/>
        </p:nvSpPr>
        <p:spPr>
          <a:xfrm>
            <a:off x="295864" y="990600"/>
            <a:ext cx="856589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92F24"/>
                </a:solidFill>
              </a:rPr>
              <a:t>Corbett Pool Renovation or New Stand-Alone Pool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92F24"/>
                </a:solidFill>
              </a:rPr>
              <a:t>Estimated cost $25M-$35M depending on size, location, and </a:t>
            </a:r>
            <a:r>
              <a:rPr lang="en-US" sz="1200" dirty="0" smtClean="0">
                <a:solidFill>
                  <a:srgbClr val="492F24"/>
                </a:solidFill>
              </a:rPr>
              <a:t>exterior finishes</a:t>
            </a:r>
            <a:endParaRPr lang="en-US" sz="1200" dirty="0">
              <a:solidFill>
                <a:srgbClr val="492F2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492F24"/>
              </a:solidFill>
            </a:endParaRPr>
          </a:p>
          <a:p>
            <a:r>
              <a:rPr lang="en-US" sz="1200" b="1" dirty="0">
                <a:solidFill>
                  <a:srgbClr val="492F24"/>
                </a:solidFill>
              </a:rPr>
              <a:t>West Side Stadium Renovation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92F24"/>
                </a:solidFill>
              </a:rPr>
              <a:t>Lower west major maintenance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92F24"/>
                </a:solidFill>
              </a:rPr>
              <a:t>Restrooms (including ADA) , Seating (including ADA), </a:t>
            </a:r>
            <a:r>
              <a:rPr lang="en-US" sz="1200" dirty="0">
                <a:solidFill>
                  <a:srgbClr val="492F24"/>
                </a:solidFill>
              </a:rPr>
              <a:t>Concessions, Lighting, Storage</a:t>
            </a:r>
          </a:p>
          <a:p>
            <a:pPr marL="0" lvl="1" indent="28416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92F24"/>
                </a:solidFill>
              </a:rPr>
              <a:t>Media/Press area upgrade to Division I standards</a:t>
            </a:r>
          </a:p>
          <a:p>
            <a:pPr marL="457200" lvl="2" indent="55563">
              <a:buFont typeface="Arial" panose="020B0604020202020204" pitchFamily="34" charset="0"/>
              <a:buChar char="•"/>
              <a:tabLst>
                <a:tab pos="741363" algn="l"/>
              </a:tabLst>
            </a:pPr>
            <a:r>
              <a:rPr lang="en-US" sz="1200" dirty="0">
                <a:solidFill>
                  <a:srgbClr val="492F24"/>
                </a:solidFill>
              </a:rPr>
              <a:t>	Adequate technology, restrooms, elevator, seating, heating, etc.</a:t>
            </a:r>
          </a:p>
          <a:p>
            <a:pPr marL="0" lvl="2" indent="28416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92F24"/>
                </a:solidFill>
              </a:rPr>
              <a:t>South Entrance Upgrade</a:t>
            </a:r>
          </a:p>
          <a:p>
            <a:pPr marL="744538" lvl="3" indent="-2825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92F24"/>
                </a:solidFill>
              </a:rPr>
              <a:t>Provide for </a:t>
            </a:r>
            <a:r>
              <a:rPr lang="en-US" sz="1200" dirty="0" smtClean="0">
                <a:solidFill>
                  <a:srgbClr val="492F24"/>
                </a:solidFill>
              </a:rPr>
              <a:t>quality entrances in the south and develop a pedestrian link to main campus, plus a positive game day experience on the south side</a:t>
            </a:r>
          </a:p>
          <a:p>
            <a:pPr marL="0" lvl="3" indent="28257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92F24"/>
                </a:solidFill>
              </a:rPr>
              <a:t>Estimated cost $50M-$60M</a:t>
            </a:r>
            <a:endParaRPr lang="en-US" sz="1200" dirty="0">
              <a:solidFill>
                <a:srgbClr val="492F24"/>
              </a:solidFill>
            </a:endParaRPr>
          </a:p>
          <a:p>
            <a:pPr marL="457200" lvl="3" indent="284163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492F24"/>
              </a:solidFill>
            </a:endParaRPr>
          </a:p>
          <a:p>
            <a:pPr marL="0" lvl="3"/>
            <a:r>
              <a:rPr lang="en-US" sz="1200" b="1" dirty="0">
                <a:solidFill>
                  <a:srgbClr val="492F24"/>
                </a:solidFill>
              </a:rPr>
              <a:t>Soccer Facility Renovation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92F24"/>
                </a:solidFill>
              </a:rPr>
              <a:t>Current facility does not meet UW standards for playing surface, locker rooms, and restrooms</a:t>
            </a:r>
          </a:p>
          <a:p>
            <a:pPr marL="282575" lvl="4" indent="-2825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92F24"/>
                </a:solidFill>
              </a:rPr>
              <a:t>New facility needs to include </a:t>
            </a:r>
            <a:r>
              <a:rPr lang="en-US" sz="1200" dirty="0" smtClean="0">
                <a:solidFill>
                  <a:srgbClr val="492F24"/>
                </a:solidFill>
              </a:rPr>
              <a:t>a larger playing </a:t>
            </a:r>
            <a:r>
              <a:rPr lang="en-US" sz="1200" dirty="0">
                <a:solidFill>
                  <a:srgbClr val="492F24"/>
                </a:solidFill>
              </a:rPr>
              <a:t>surface and </a:t>
            </a:r>
            <a:r>
              <a:rPr lang="en-US" sz="1200" dirty="0" smtClean="0">
                <a:solidFill>
                  <a:srgbClr val="492F24"/>
                </a:solidFill>
              </a:rPr>
              <a:t>sports specific </a:t>
            </a:r>
            <a:r>
              <a:rPr lang="en-US" sz="1200" dirty="0">
                <a:solidFill>
                  <a:srgbClr val="492F24"/>
                </a:solidFill>
              </a:rPr>
              <a:t>lighting</a:t>
            </a:r>
          </a:p>
          <a:p>
            <a:pPr marL="282575" lvl="4" indent="-28257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92F24"/>
                </a:solidFill>
              </a:rPr>
              <a:t>Artificial surface with lighting is also a need of Intramural/Campus Rec sports as well as Athletics</a:t>
            </a:r>
            <a:endParaRPr lang="en-US" sz="1200" dirty="0">
              <a:solidFill>
                <a:srgbClr val="492F24"/>
              </a:solidFill>
            </a:endParaRPr>
          </a:p>
          <a:p>
            <a:pPr marL="282575" lvl="4" indent="-2825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92F24"/>
                </a:solidFill>
              </a:rPr>
              <a:t>Estimated cost $4M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492F24"/>
              </a:solidFill>
            </a:endParaRPr>
          </a:p>
          <a:p>
            <a:pPr marL="0" lvl="4"/>
            <a:r>
              <a:rPr lang="en-US" sz="1200" b="1" dirty="0">
                <a:solidFill>
                  <a:srgbClr val="492F24"/>
                </a:solidFill>
              </a:rPr>
              <a:t>Wresting Practice Facility Expansion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92F24"/>
                </a:solidFill>
              </a:rPr>
              <a:t>Need to </a:t>
            </a:r>
            <a:r>
              <a:rPr lang="en-US" sz="1200" dirty="0" smtClean="0">
                <a:solidFill>
                  <a:srgbClr val="492F24"/>
                </a:solidFill>
              </a:rPr>
              <a:t>provide a larger, safe space for training of wrestling student-athletes (nationally ranked </a:t>
            </a:r>
            <a:r>
              <a:rPr lang="en-US" sz="1200" dirty="0">
                <a:solidFill>
                  <a:srgbClr val="492F24"/>
                </a:solidFill>
              </a:rPr>
              <a:t>wrestling </a:t>
            </a:r>
            <a:r>
              <a:rPr lang="en-US" sz="1200" dirty="0" smtClean="0">
                <a:solidFill>
                  <a:srgbClr val="492F24"/>
                </a:solidFill>
              </a:rPr>
              <a:t>program)</a:t>
            </a:r>
            <a:endParaRPr lang="en-US" sz="1200" dirty="0">
              <a:solidFill>
                <a:srgbClr val="492F24"/>
              </a:solidFill>
            </a:endParaRPr>
          </a:p>
          <a:p>
            <a:pPr marL="0" lvl="5" indent="2825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92F24"/>
                </a:solidFill>
              </a:rPr>
              <a:t>Current facility </a:t>
            </a:r>
            <a:r>
              <a:rPr lang="en-US" sz="1200" dirty="0" smtClean="0">
                <a:solidFill>
                  <a:srgbClr val="492F24"/>
                </a:solidFill>
              </a:rPr>
              <a:t>lacks sufficient space to safely train based on </a:t>
            </a:r>
            <a:r>
              <a:rPr lang="en-US" sz="1200" dirty="0">
                <a:solidFill>
                  <a:srgbClr val="492F24"/>
                </a:solidFill>
              </a:rPr>
              <a:t>the number of </a:t>
            </a:r>
            <a:r>
              <a:rPr lang="en-US" sz="1200" dirty="0" smtClean="0">
                <a:solidFill>
                  <a:srgbClr val="492F24"/>
                </a:solidFill>
              </a:rPr>
              <a:t>student -athletes on </a:t>
            </a:r>
            <a:r>
              <a:rPr lang="en-US" sz="1200" dirty="0">
                <a:solidFill>
                  <a:srgbClr val="492F24"/>
                </a:solidFill>
              </a:rPr>
              <a:t>roster</a:t>
            </a:r>
          </a:p>
          <a:p>
            <a:pPr marL="284163" lvl="5" indent="-28416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92F24"/>
                </a:solidFill>
              </a:rPr>
              <a:t>Expansion to the south is possible, but </a:t>
            </a:r>
            <a:r>
              <a:rPr lang="en-US" sz="1200" dirty="0" smtClean="0">
                <a:solidFill>
                  <a:srgbClr val="492F24"/>
                </a:solidFill>
              </a:rPr>
              <a:t>expensive, </a:t>
            </a:r>
            <a:r>
              <a:rPr lang="en-US" sz="1200" dirty="0">
                <a:solidFill>
                  <a:srgbClr val="492F24"/>
                </a:solidFill>
              </a:rPr>
              <a:t>due </a:t>
            </a:r>
            <a:r>
              <a:rPr lang="en-US" sz="1200" dirty="0" smtClean="0">
                <a:solidFill>
                  <a:srgbClr val="492F24"/>
                </a:solidFill>
              </a:rPr>
              <a:t>to demolition/construction needed </a:t>
            </a:r>
            <a:r>
              <a:rPr lang="en-US" sz="1200" dirty="0">
                <a:solidFill>
                  <a:srgbClr val="492F24"/>
                </a:solidFill>
              </a:rPr>
              <a:t>in the Fieldhouse</a:t>
            </a:r>
          </a:p>
          <a:p>
            <a:pPr marL="284163" lvl="5" indent="-28416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92F24"/>
                </a:solidFill>
              </a:rPr>
              <a:t>Estimated cost $1.5M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2F2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2F24"/>
              </a:solidFill>
            </a:endParaRPr>
          </a:p>
          <a:p>
            <a:pPr lvl="1"/>
            <a:endParaRPr lang="en-US" sz="1400" dirty="0">
              <a:solidFill>
                <a:srgbClr val="492F2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92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268928"/>
              </p:ext>
            </p:extLst>
          </p:nvPr>
        </p:nvGraphicFramePr>
        <p:xfrm>
          <a:off x="616458" y="1143000"/>
          <a:ext cx="7668026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42958255"/>
              </p:ext>
            </p:extLst>
          </p:nvPr>
        </p:nvGraphicFramePr>
        <p:xfrm>
          <a:off x="616458" y="365126"/>
          <a:ext cx="7994142" cy="428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1276" y="4842301"/>
            <a:ext cx="1914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92F24"/>
                </a:solidFill>
                <a:latin typeface="+mj-lt"/>
              </a:rPr>
              <a:t>% annual growth             </a:t>
            </a:r>
          </a:p>
          <a:p>
            <a:endParaRPr lang="en-US" sz="1400" dirty="0">
              <a:solidFill>
                <a:srgbClr val="492F24"/>
              </a:solidFill>
              <a:latin typeface="+mj-lt"/>
            </a:endParaRPr>
          </a:p>
          <a:p>
            <a:r>
              <a:rPr lang="en-US" sz="1400" dirty="0">
                <a:solidFill>
                  <a:srgbClr val="492F24"/>
                </a:solidFill>
                <a:latin typeface="+mj-lt"/>
              </a:rPr>
              <a:t>Annual $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6202" y="4777578"/>
            <a:ext cx="2391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92F24"/>
                </a:solidFill>
              </a:rPr>
              <a:t>-</a:t>
            </a:r>
          </a:p>
          <a:p>
            <a:endParaRPr lang="en-US" sz="1400" dirty="0">
              <a:solidFill>
                <a:srgbClr val="492F24"/>
              </a:solidFill>
            </a:endParaRPr>
          </a:p>
          <a:p>
            <a:r>
              <a:rPr lang="en-US" sz="1400" dirty="0">
                <a:solidFill>
                  <a:srgbClr val="492F24"/>
                </a:solidFill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8542" y="4842225"/>
            <a:ext cx="8691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492F24"/>
                </a:solidFill>
              </a:rPr>
              <a:t>7.62%</a:t>
            </a:r>
          </a:p>
          <a:p>
            <a:pPr algn="ctr"/>
            <a:endParaRPr lang="en-US" sz="1400" dirty="0">
              <a:solidFill>
                <a:srgbClr val="492F24"/>
              </a:solidFill>
            </a:endParaRPr>
          </a:p>
          <a:p>
            <a:pPr algn="ctr"/>
            <a:r>
              <a:rPr lang="en-US" sz="1400" dirty="0">
                <a:solidFill>
                  <a:srgbClr val="492F24"/>
                </a:solidFill>
              </a:rPr>
              <a:t>$531,964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2686" y="4842301"/>
            <a:ext cx="8691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492F24"/>
                </a:solidFill>
              </a:rPr>
              <a:t>7.29%</a:t>
            </a:r>
          </a:p>
          <a:p>
            <a:pPr algn="ctr"/>
            <a:endParaRPr lang="en-US" sz="1400" dirty="0">
              <a:solidFill>
                <a:srgbClr val="492F24"/>
              </a:solidFill>
            </a:endParaRPr>
          </a:p>
          <a:p>
            <a:pPr algn="ctr"/>
            <a:r>
              <a:rPr lang="en-US" sz="1400" dirty="0">
                <a:solidFill>
                  <a:srgbClr val="492F24"/>
                </a:solidFill>
              </a:rPr>
              <a:t>$547,654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7447" y="4842225"/>
            <a:ext cx="10054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492F24"/>
                </a:solidFill>
              </a:rPr>
              <a:t>15.05%</a:t>
            </a:r>
          </a:p>
          <a:p>
            <a:pPr algn="ctr"/>
            <a:endParaRPr lang="en-US" sz="1400" dirty="0">
              <a:solidFill>
                <a:srgbClr val="492F24"/>
              </a:solidFill>
            </a:endParaRPr>
          </a:p>
          <a:p>
            <a:pPr algn="ctr"/>
            <a:r>
              <a:rPr lang="en-US" sz="1400" dirty="0">
                <a:solidFill>
                  <a:srgbClr val="492F24"/>
                </a:solidFill>
              </a:rPr>
              <a:t>$1,212,806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3091" y="4847608"/>
            <a:ext cx="10054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492F24"/>
                </a:solidFill>
              </a:rPr>
              <a:t>13.21%</a:t>
            </a:r>
          </a:p>
          <a:p>
            <a:pPr algn="ctr"/>
            <a:endParaRPr lang="en-US" sz="1400" dirty="0">
              <a:solidFill>
                <a:srgbClr val="492F24"/>
              </a:solidFill>
            </a:endParaRPr>
          </a:p>
          <a:p>
            <a:pPr algn="ctr"/>
            <a:r>
              <a:rPr lang="en-US" sz="1400" dirty="0">
                <a:solidFill>
                  <a:srgbClr val="492F24"/>
                </a:solidFill>
              </a:rPr>
              <a:t>$1,224,838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560" y="5748644"/>
            <a:ext cx="3983719" cy="400110"/>
          </a:xfrm>
          <a:prstGeom prst="rect">
            <a:avLst/>
          </a:prstGeom>
          <a:noFill/>
          <a:ln>
            <a:solidFill>
              <a:srgbClr val="FFC425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</a:rPr>
              <a:t>Total Growth     50.38%    $3,517,262</a:t>
            </a:r>
          </a:p>
        </p:txBody>
      </p:sp>
    </p:spTree>
    <p:extLst>
      <p:ext uri="{BB962C8B-B14F-4D97-AF65-F5344CB8AC3E}">
        <p14:creationId xmlns:p14="http://schemas.microsoft.com/office/powerpoint/2010/main" val="180503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41" y="361984"/>
            <a:ext cx="78867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" y="0"/>
            <a:ext cx="9144000" cy="6858000"/>
          </a:xfrm>
          <a:ln>
            <a:solidFill>
              <a:srgbClr val="FFC425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-276531" y="748938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425"/>
                </a:solidFill>
              </a:rPr>
              <a:t>FY11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8360" y="748937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425"/>
                </a:solidFill>
              </a:rPr>
              <a:t>FY17</a:t>
            </a:r>
            <a:endParaRPr lang="en-US" b="1" dirty="0">
              <a:solidFill>
                <a:srgbClr val="FFC42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311" y="1368688"/>
            <a:ext cx="264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92F24"/>
                </a:solidFill>
              </a:rPr>
              <a:t>Football Spending $5.95M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014209" y="1575978"/>
            <a:ext cx="3339182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51329" y="1368688"/>
            <a:ext cx="264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92F24"/>
                </a:solidFill>
              </a:rPr>
              <a:t>Football Spending $10.5M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80523" y="1575978"/>
            <a:ext cx="286777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492F24"/>
                </a:solidFill>
              </a:rPr>
              <a:t>$4.55M Increase</a:t>
            </a:r>
          </a:p>
          <a:p>
            <a:pPr algn="ctr"/>
            <a:r>
              <a:rPr lang="en-US" sz="1400" dirty="0">
                <a:solidFill>
                  <a:srgbClr val="492F24"/>
                </a:solidFill>
              </a:rPr>
              <a:t>FY11 Record 3-9, Ranked 8</a:t>
            </a:r>
            <a:r>
              <a:rPr lang="en-US" sz="1400" baseline="30000" dirty="0">
                <a:solidFill>
                  <a:srgbClr val="492F24"/>
                </a:solidFill>
              </a:rPr>
              <a:t>th</a:t>
            </a:r>
            <a:r>
              <a:rPr lang="en-US" sz="1400" dirty="0">
                <a:solidFill>
                  <a:srgbClr val="492F24"/>
                </a:solidFill>
              </a:rPr>
              <a:t> in MWC</a:t>
            </a:r>
          </a:p>
          <a:p>
            <a:pPr algn="ctr"/>
            <a:r>
              <a:rPr lang="en-US" sz="1400" dirty="0">
                <a:solidFill>
                  <a:srgbClr val="492F24"/>
                </a:solidFill>
              </a:rPr>
              <a:t>FY17 Record 8-6, Ranked 2</a:t>
            </a:r>
            <a:r>
              <a:rPr lang="en-US" sz="1400" baseline="30000" dirty="0">
                <a:solidFill>
                  <a:srgbClr val="492F24"/>
                </a:solidFill>
              </a:rPr>
              <a:t>nd</a:t>
            </a:r>
            <a:r>
              <a:rPr lang="en-US" sz="1400" dirty="0">
                <a:solidFill>
                  <a:srgbClr val="492F24"/>
                </a:solidFill>
              </a:rPr>
              <a:t> in MWC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171" y="3814750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92F24"/>
                </a:solidFill>
              </a:rPr>
              <a:t>MBB Spending $2.74M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0318" y="3814750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92F24"/>
                </a:solidFill>
              </a:rPr>
              <a:t>MBB Spending $3.13M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000069" y="3991034"/>
            <a:ext cx="3339182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23413" y="4026011"/>
            <a:ext cx="20924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492F24"/>
                </a:solidFill>
              </a:rPr>
              <a:t>$39K Increase</a:t>
            </a:r>
          </a:p>
          <a:p>
            <a:pPr algn="ctr"/>
            <a:r>
              <a:rPr lang="en-US" sz="1400" dirty="0">
                <a:solidFill>
                  <a:srgbClr val="492F24"/>
                </a:solidFill>
              </a:rPr>
              <a:t>Average MWC ranking 7</a:t>
            </a:r>
            <a:r>
              <a:rPr lang="en-US" sz="1400" baseline="30000" dirty="0">
                <a:solidFill>
                  <a:srgbClr val="492F24"/>
                </a:solidFill>
              </a:rPr>
              <a:t>th</a:t>
            </a:r>
            <a:endParaRPr lang="en-US" sz="1400" dirty="0">
              <a:solidFill>
                <a:srgbClr val="492F24"/>
              </a:solidFill>
            </a:endParaRPr>
          </a:p>
          <a:p>
            <a:pPr algn="ctr"/>
            <a:r>
              <a:rPr lang="en-US" sz="1400" dirty="0">
                <a:solidFill>
                  <a:srgbClr val="492F24"/>
                </a:solidFill>
              </a:rPr>
              <a:t>Never finished above 4th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311" y="2497260"/>
            <a:ext cx="264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92F24"/>
                </a:solidFill>
              </a:rPr>
              <a:t>Football Spending $12.1M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014209" y="2704550"/>
            <a:ext cx="3339182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51329" y="2497260"/>
            <a:ext cx="264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92F24"/>
                </a:solidFill>
              </a:rPr>
              <a:t>Football Spending $14.6M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12588" y="2704550"/>
            <a:ext cx="300364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492F24"/>
                </a:solidFill>
              </a:rPr>
              <a:t>$2.51M Increase</a:t>
            </a:r>
          </a:p>
          <a:p>
            <a:pPr algn="ctr"/>
            <a:r>
              <a:rPr lang="en-US" sz="1400" dirty="0">
                <a:solidFill>
                  <a:srgbClr val="492F24"/>
                </a:solidFill>
              </a:rPr>
              <a:t>FY11 Record 9-2, </a:t>
            </a:r>
            <a:r>
              <a:rPr lang="en-US" sz="1400" dirty="0" smtClean="0">
                <a:solidFill>
                  <a:srgbClr val="492F24"/>
                </a:solidFill>
              </a:rPr>
              <a:t>Tied 3</a:t>
            </a:r>
            <a:r>
              <a:rPr lang="en-US" sz="1400" baseline="30000" dirty="0" smtClean="0">
                <a:solidFill>
                  <a:srgbClr val="492F24"/>
                </a:solidFill>
              </a:rPr>
              <a:t>rd</a:t>
            </a:r>
            <a:r>
              <a:rPr lang="en-US" sz="1400" dirty="0" smtClean="0">
                <a:solidFill>
                  <a:srgbClr val="492F24"/>
                </a:solidFill>
              </a:rPr>
              <a:t> in </a:t>
            </a:r>
            <a:r>
              <a:rPr lang="en-US" sz="1400" dirty="0">
                <a:solidFill>
                  <a:srgbClr val="492F24"/>
                </a:solidFill>
              </a:rPr>
              <a:t>MWC</a:t>
            </a:r>
          </a:p>
          <a:p>
            <a:pPr algn="ctr"/>
            <a:r>
              <a:rPr lang="en-US" sz="1400" dirty="0">
                <a:solidFill>
                  <a:srgbClr val="492F24"/>
                </a:solidFill>
              </a:rPr>
              <a:t>FY17 Record 11-3, Ranked 1</a:t>
            </a:r>
            <a:r>
              <a:rPr lang="en-US" sz="1400" baseline="30000" dirty="0">
                <a:solidFill>
                  <a:srgbClr val="492F24"/>
                </a:solidFill>
              </a:rPr>
              <a:t>st</a:t>
            </a:r>
            <a:r>
              <a:rPr lang="en-US" sz="1400" dirty="0">
                <a:solidFill>
                  <a:srgbClr val="492F24"/>
                </a:solidFill>
              </a:rPr>
              <a:t> in MWC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748" y="5046539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92F24"/>
                </a:solidFill>
              </a:rPr>
              <a:t>MBB Spending $3.64M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88895" y="5046539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92F24"/>
                </a:solidFill>
              </a:rPr>
              <a:t>MBB Spending $5.92M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968646" y="5222823"/>
            <a:ext cx="3339182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07218" y="5257800"/>
            <a:ext cx="2062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492F24"/>
                </a:solidFill>
              </a:rPr>
              <a:t>$2.28M Increase</a:t>
            </a:r>
          </a:p>
          <a:p>
            <a:pPr algn="ctr"/>
            <a:r>
              <a:rPr lang="en-US" sz="1400" dirty="0">
                <a:solidFill>
                  <a:srgbClr val="492F24"/>
                </a:solidFill>
              </a:rPr>
              <a:t>Average MWC ranking 2</a:t>
            </a:r>
            <a:r>
              <a:rPr lang="en-US" sz="1400" baseline="30000" dirty="0">
                <a:solidFill>
                  <a:srgbClr val="492F24"/>
                </a:solidFill>
              </a:rPr>
              <a:t>nd</a:t>
            </a:r>
            <a:endParaRPr lang="en-US" sz="1400" dirty="0">
              <a:solidFill>
                <a:srgbClr val="492F24"/>
              </a:solidFill>
            </a:endParaRPr>
          </a:p>
          <a:p>
            <a:pPr algn="ctr"/>
            <a:r>
              <a:rPr lang="en-US" sz="1400" dirty="0">
                <a:solidFill>
                  <a:srgbClr val="492F24"/>
                </a:solidFill>
              </a:rPr>
              <a:t>Three 1</a:t>
            </a:r>
            <a:r>
              <a:rPr lang="en-US" sz="1400" baseline="30000" dirty="0">
                <a:solidFill>
                  <a:srgbClr val="492F24"/>
                </a:solidFill>
              </a:rPr>
              <a:t>st</a:t>
            </a:r>
            <a:r>
              <a:rPr lang="en-US" sz="1400" dirty="0">
                <a:solidFill>
                  <a:srgbClr val="492F24"/>
                </a:solidFill>
              </a:rPr>
              <a:t> place rankings</a:t>
            </a:r>
          </a:p>
          <a:p>
            <a:pPr algn="ctr"/>
            <a:r>
              <a:rPr lang="en-US" sz="1400" dirty="0">
                <a:solidFill>
                  <a:srgbClr val="492F24"/>
                </a:solidFill>
              </a:rPr>
              <a:t>Two 2</a:t>
            </a:r>
            <a:r>
              <a:rPr lang="en-US" sz="1400" baseline="30000" dirty="0">
                <a:solidFill>
                  <a:srgbClr val="492F24"/>
                </a:solidFill>
              </a:rPr>
              <a:t>nd</a:t>
            </a:r>
            <a:r>
              <a:rPr lang="en-US" sz="1400" dirty="0">
                <a:solidFill>
                  <a:srgbClr val="492F24"/>
                </a:solidFill>
              </a:rPr>
              <a:t> place rankings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4099" y="1239402"/>
            <a:ext cx="23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425"/>
                </a:solidFill>
              </a:rPr>
              <a:t>University of Wyoming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27297" y="3656679"/>
            <a:ext cx="23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425"/>
                </a:solidFill>
              </a:rPr>
              <a:t>University of Wyoming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4645" y="2322697"/>
            <a:ext cx="16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425"/>
                </a:solidFill>
              </a:rPr>
              <a:t>San Diego State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60208" y="4853491"/>
            <a:ext cx="16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425"/>
                </a:solidFill>
              </a:rPr>
              <a:t>San Diego State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2400" y="3562790"/>
            <a:ext cx="8767582" cy="8436"/>
          </a:xfrm>
          <a:prstGeom prst="line">
            <a:avLst/>
          </a:prstGeom>
          <a:ln>
            <a:solidFill>
              <a:srgbClr val="492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8753" y="276531"/>
            <a:ext cx="5394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92F24"/>
                </a:solidFill>
              </a:rPr>
              <a:t>UW vs. San Diego State Comparison</a:t>
            </a:r>
          </a:p>
        </p:txBody>
      </p:sp>
    </p:spTree>
    <p:extLst>
      <p:ext uri="{BB962C8B-B14F-4D97-AF65-F5344CB8AC3E}">
        <p14:creationId xmlns:p14="http://schemas.microsoft.com/office/powerpoint/2010/main" val="180865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93" y="653829"/>
            <a:ext cx="78867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C425"/>
          </a:solidFill>
          <a:ln>
            <a:solidFill>
              <a:srgbClr val="FFC425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" y="533401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92F24"/>
                </a:solidFill>
              </a:rPr>
              <a:t>University of Wyoming Intercollegiate Athletics does not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need the most resources in the Mountain West Conference 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to be successful, but we </a:t>
            </a:r>
            <a:r>
              <a:rPr lang="en-US" sz="2400" u="sng" dirty="0">
                <a:solidFill>
                  <a:srgbClr val="492F24"/>
                </a:solidFill>
              </a:rPr>
              <a:t>cannot</a:t>
            </a:r>
            <a:r>
              <a:rPr lang="en-US" sz="2400" dirty="0">
                <a:solidFill>
                  <a:srgbClr val="492F24"/>
                </a:solidFill>
              </a:rPr>
              <a:t> be successful if we are in the </a:t>
            </a:r>
          </a:p>
          <a:p>
            <a:pPr algn="ctr"/>
            <a:r>
              <a:rPr lang="en-US" sz="2400" dirty="0">
                <a:solidFill>
                  <a:srgbClr val="492F24"/>
                </a:solidFill>
              </a:rPr>
              <a:t>bottom 1/3.  It is clear that resources drive success.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9875" y="2694296"/>
            <a:ext cx="19902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C425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492F24"/>
                </a:solidFill>
                <a:latin typeface="+mj-lt"/>
              </a:rPr>
              <a:t>San Diego State  </a:t>
            </a:r>
          </a:p>
          <a:p>
            <a:pPr marL="285750" indent="-285750">
              <a:buClr>
                <a:srgbClr val="FFC425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492F24"/>
                </a:solidFill>
                <a:latin typeface="+mj-lt"/>
              </a:rPr>
              <a:t>Boise State</a:t>
            </a:r>
          </a:p>
          <a:p>
            <a:pPr marL="285750" indent="-285750">
              <a:buClr>
                <a:srgbClr val="FFC425"/>
              </a:buCl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492F24"/>
              </a:solidFill>
              <a:latin typeface="+mj-lt"/>
            </a:endParaRPr>
          </a:p>
          <a:p>
            <a:pPr marL="285750" indent="-285750">
              <a:buClr>
                <a:srgbClr val="FFC425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492F24"/>
                </a:solidFill>
                <a:latin typeface="+mj-lt"/>
              </a:rPr>
              <a:t>Wyoming</a:t>
            </a:r>
          </a:p>
          <a:p>
            <a:pPr marL="285750" indent="-285750">
              <a:buClr>
                <a:srgbClr val="FFC425"/>
              </a:buCl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492F24"/>
              </a:solidFill>
              <a:latin typeface="+mj-lt"/>
            </a:endParaRPr>
          </a:p>
          <a:p>
            <a:pPr marL="285750" indent="-285750">
              <a:buClr>
                <a:srgbClr val="FFC425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492F24"/>
                </a:solidFill>
                <a:latin typeface="+mj-lt"/>
              </a:rPr>
              <a:t>Utah State</a:t>
            </a:r>
          </a:p>
          <a:p>
            <a:pPr marL="285750" indent="-285750">
              <a:buClr>
                <a:srgbClr val="FFC425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492F24"/>
                </a:solidFill>
                <a:latin typeface="+mj-lt"/>
              </a:rPr>
              <a:t>San Jose State</a:t>
            </a:r>
          </a:p>
          <a:p>
            <a:endParaRPr lang="en-US" b="1" dirty="0">
              <a:solidFill>
                <a:srgbClr val="492F24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5067" y="2702511"/>
            <a:ext cx="10086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92F24"/>
                </a:solidFill>
                <a:latin typeface="+mj-lt"/>
              </a:rPr>
              <a:t>$51.57M</a:t>
            </a:r>
          </a:p>
          <a:p>
            <a:r>
              <a:rPr lang="en-US" b="1" dirty="0">
                <a:solidFill>
                  <a:srgbClr val="492F24"/>
                </a:solidFill>
                <a:latin typeface="+mj-lt"/>
              </a:rPr>
              <a:t>$45.46M</a:t>
            </a:r>
          </a:p>
          <a:p>
            <a:endParaRPr lang="en-US" b="1" dirty="0">
              <a:solidFill>
                <a:srgbClr val="492F24"/>
              </a:solidFill>
              <a:latin typeface="+mj-lt"/>
            </a:endParaRPr>
          </a:p>
          <a:p>
            <a:r>
              <a:rPr lang="en-US" b="1" dirty="0">
                <a:solidFill>
                  <a:srgbClr val="492F24"/>
                </a:solidFill>
                <a:latin typeface="+mj-lt"/>
              </a:rPr>
              <a:t>$38.67M</a:t>
            </a:r>
          </a:p>
          <a:p>
            <a:endParaRPr lang="en-US" b="1" dirty="0">
              <a:solidFill>
                <a:srgbClr val="492F24"/>
              </a:solidFill>
              <a:latin typeface="+mj-lt"/>
            </a:endParaRPr>
          </a:p>
          <a:p>
            <a:r>
              <a:rPr lang="en-US" b="1" dirty="0">
                <a:solidFill>
                  <a:srgbClr val="492F24"/>
                </a:solidFill>
                <a:latin typeface="+mj-lt"/>
              </a:rPr>
              <a:t>$34.21M</a:t>
            </a:r>
          </a:p>
          <a:p>
            <a:r>
              <a:rPr lang="en-US" b="1" dirty="0">
                <a:solidFill>
                  <a:srgbClr val="492F24"/>
                </a:solidFill>
                <a:latin typeface="+mj-lt"/>
              </a:rPr>
              <a:t>$30.68M</a:t>
            </a:r>
          </a:p>
          <a:p>
            <a:endParaRPr lang="en-US" b="1" dirty="0">
              <a:solidFill>
                <a:srgbClr val="492F24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449669"/>
            <a:ext cx="698819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+mj-lt"/>
              </a:rPr>
              <a:t>The future is very bright, but we must continue to look for strategic ways</a:t>
            </a:r>
          </a:p>
          <a:p>
            <a:pPr algn="ctr"/>
            <a:r>
              <a:rPr lang="en-US" b="1" dirty="0">
                <a:solidFill>
                  <a:srgbClr val="492F24"/>
                </a:solidFill>
                <a:latin typeface="+mj-lt"/>
              </a:rPr>
              <a:t>to invest in our programs.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3158" y="2387346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492F24"/>
                </a:solidFill>
                <a:latin typeface="+mj-lt"/>
              </a:rPr>
              <a:t>FY17 Spending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9917" y="2418226"/>
            <a:ext cx="4440366" cy="2440208"/>
          </a:xfrm>
          <a:prstGeom prst="rect">
            <a:avLst/>
          </a:prstGeom>
          <a:noFill/>
          <a:ln>
            <a:solidFill>
              <a:srgbClr val="FFC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60489"/>
      </p:ext>
    </p:extLst>
  </p:cSld>
  <p:clrMapOvr>
    <a:masterClrMapping/>
  </p:clrMapOvr>
</p:sld>
</file>

<file path=ppt/theme/theme1.xml><?xml version="1.0" encoding="utf-8"?>
<a:theme xmlns:a="http://schemas.openxmlformats.org/drawingml/2006/main" name="one wyoming 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 wyoming Theme1" id="{79C747DD-CA6B-44D0-BEA8-6A05C837C5A8}" vid="{DE7B5561-DCFE-47FF-91C7-ABD9A3E89F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9A154C82574439DF007F0E559988C" ma:contentTypeVersion="8" ma:contentTypeDescription="Create a new document." ma:contentTypeScope="" ma:versionID="89b35ba23d2304f2543c743032751ca4">
  <xsd:schema xmlns:xsd="http://www.w3.org/2001/XMLSchema" xmlns:xs="http://www.w3.org/2001/XMLSchema" xmlns:p="http://schemas.microsoft.com/office/2006/metadata/properties" xmlns:ns2="41f6f78f-b42d-4d30-8e14-603aa1dc9ba8" xmlns:ns3="aaf0272d-e64e-4369-bca1-c498ae82748d" targetNamespace="http://schemas.microsoft.com/office/2006/metadata/properties" ma:root="true" ma:fieldsID="9e0c36818aba0eb947aecac5e07ecd87" ns2:_="" ns3:_="">
    <xsd:import namespace="41f6f78f-b42d-4d30-8e14-603aa1dc9ba8"/>
    <xsd:import namespace="aaf0272d-e64e-4369-bca1-c498ae8274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6f78f-b42d-4d30-8e14-603aa1dc9b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0272d-e64e-4369-bca1-c498ae827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2C1F6F-6FA8-4ED4-9610-BB7A27811004}"/>
</file>

<file path=customXml/itemProps2.xml><?xml version="1.0" encoding="utf-8"?>
<ds:datastoreItem xmlns:ds="http://schemas.openxmlformats.org/officeDocument/2006/customXml" ds:itemID="{BD43ED15-579B-4959-B2F7-3E3B1CFD3DE0}"/>
</file>

<file path=customXml/itemProps3.xml><?xml version="1.0" encoding="utf-8"?>
<ds:datastoreItem xmlns:ds="http://schemas.openxmlformats.org/officeDocument/2006/customXml" ds:itemID="{F2CEB85F-ABDE-45F8-8C73-92A228311DDA}"/>
</file>

<file path=docProps/app.xml><?xml version="1.0" encoding="utf-8"?>
<Properties xmlns="http://schemas.openxmlformats.org/officeDocument/2006/extended-properties" xmlns:vt="http://schemas.openxmlformats.org/officeDocument/2006/docPropsVTypes">
  <Template>one wyoming Theme1</Template>
  <TotalTime>15330</TotalTime>
  <Words>759</Words>
  <Application>Microsoft Office PowerPoint</Application>
  <PresentationFormat>On-screen Show (4:3)</PresentationFormat>
  <Paragraphs>189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one wyoming 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Wyoming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athworkstudy</dc:creator>
  <cp:lastModifiedBy>Rachael Lynn Hulet</cp:lastModifiedBy>
  <cp:revision>573</cp:revision>
  <cp:lastPrinted>2018-08-13T22:39:01Z</cp:lastPrinted>
  <dcterms:created xsi:type="dcterms:W3CDTF">2009-05-13T19:11:52Z</dcterms:created>
  <dcterms:modified xsi:type="dcterms:W3CDTF">2018-09-06T19:27:58Z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0x010100AF49A154C82574439DF007F0E559988C</vt:lpwstr>
  </property>
</Properties>
</file>