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sldIdLst>
    <p:sldId id="256" r:id="rId4"/>
    <p:sldId id="266" r:id="rId5"/>
    <p:sldId id="261" r:id="rId6"/>
    <p:sldId id="268" r:id="rId7"/>
    <p:sldId id="276" r:id="rId8"/>
    <p:sldId id="262" r:id="rId9"/>
    <p:sldId id="269" r:id="rId10"/>
    <p:sldId id="274" r:id="rId11"/>
    <p:sldId id="280" r:id="rId12"/>
    <p:sldId id="263" r:id="rId13"/>
    <p:sldId id="271" r:id="rId14"/>
    <p:sldId id="281" r:id="rId15"/>
    <p:sldId id="264" r:id="rId16"/>
    <p:sldId id="275" r:id="rId17"/>
    <p:sldId id="273" r:id="rId18"/>
    <p:sldId id="279" r:id="rId19"/>
    <p:sldId id="26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25"/>
    <a:srgbClr val="492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99" d="100"/>
          <a:sy n="99" d="100"/>
        </p:scale>
        <p:origin x="72" y="3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38331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37117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8867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0B66139C-467C-43E9-AFE5-C91725BE7FDD}" type="datetimeFigureOut">
              <a:rPr lang="en-US" smtClean="0"/>
              <a:t>9/10/2018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28369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2044700"/>
            <a:ext cx="5080000" cy="4114800"/>
          </a:xfrm>
          <a:prstGeom prst="rect">
            <a:avLst/>
          </a:prstGeo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0B66139C-467C-43E9-AFE5-C91725BE7FDD}" type="datetimeFigureOut">
              <a:rPr lang="en-US" smtClean="0"/>
              <a:t>9/10/2018</a:t>
            </a:fld>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56206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25600" y="2044700"/>
            <a:ext cx="10363200" cy="4114800"/>
          </a:xfrm>
          <a:prstGeom prst="rect">
            <a:avLst/>
          </a:prstGeom>
        </p:spPr>
        <p:txBody>
          <a:bodyPr/>
          <a:lstStyle/>
          <a:p>
            <a:pPr lvl="0"/>
            <a:r>
              <a:rPr lang="en-US" noProof="0"/>
              <a:t>Click icon to add table</a:t>
            </a:r>
          </a:p>
        </p:txBody>
      </p:sp>
      <p:sp>
        <p:nvSpPr>
          <p:cNvPr id="4"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0B66139C-467C-43E9-AFE5-C91725BE7FDD}" type="datetimeFigureOut">
              <a:rPr lang="en-US" smtClean="0"/>
              <a:t>9/10/2018</a:t>
            </a:fld>
            <a:endParaRPr lang="en-US"/>
          </a:p>
        </p:txBody>
      </p:sp>
      <p:sp>
        <p:nvSpPr>
          <p:cNvPr id="5"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01622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908800" y="20447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908800" y="41783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fld id="{0B66139C-467C-43E9-AFE5-C91725BE7FDD}" type="datetimeFigureOut">
              <a:rPr lang="en-US" smtClean="0"/>
              <a:t>9/10/2018</a:t>
            </a:fld>
            <a:endParaRPr lang="en-US"/>
          </a:p>
        </p:txBody>
      </p:sp>
      <p:sp>
        <p:nvSpPr>
          <p:cNvPr id="7"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endParaRPr lang="en-US"/>
          </a:p>
        </p:txBody>
      </p:sp>
      <p:sp>
        <p:nvSpPr>
          <p:cNvPr id="8"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8AAB3B5B-8C56-4773-8027-6B63591B7A00}" type="slidenum">
              <a:rPr lang="en-US" smtClean="0"/>
              <a:t>‹#›</a:t>
            </a:fld>
            <a:endParaRPr lang="en-US"/>
          </a:p>
        </p:txBody>
      </p:sp>
    </p:spTree>
    <p:extLst>
      <p:ext uri="{BB962C8B-B14F-4D97-AF65-F5344CB8AC3E}">
        <p14:creationId xmlns:p14="http://schemas.microsoft.com/office/powerpoint/2010/main" val="381605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241100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935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Tree>
    <p:extLst>
      <p:ext uri="{BB962C8B-B14F-4D97-AF65-F5344CB8AC3E}">
        <p14:creationId xmlns:p14="http://schemas.microsoft.com/office/powerpoint/2010/main" val="3063056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44520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40318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689708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680173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972662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332612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064791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446795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738382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ABBED5C-281E-D04B-A242-DC7B480DDB43}" type="datetimeFigureOut">
              <a:rPr lang="en-US" smtClean="0"/>
              <a:t>9/10/2018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326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17601"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7434" y="1905000"/>
            <a:ext cx="5236633" cy="419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3964467A-BBCE-864F-A7C7-3E8CDED4D065}" type="slidenum">
              <a:rPr lang="en-US"/>
              <a:pPr/>
              <a:t>‹#›</a:t>
            </a:fld>
            <a:endParaRPr lang="en-US"/>
          </a:p>
        </p:txBody>
      </p:sp>
    </p:spTree>
    <p:extLst>
      <p:ext uri="{BB962C8B-B14F-4D97-AF65-F5344CB8AC3E}">
        <p14:creationId xmlns:p14="http://schemas.microsoft.com/office/powerpoint/2010/main" val="185302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2044700"/>
            <a:ext cx="5080000" cy="4114800"/>
          </a:xfrm>
          <a:prstGeom prst="rect">
            <a:avLst/>
          </a:prstGeo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E8AE60CE-F9E4-8942-9F6E-E5A6D914506D}" type="slidenum">
              <a:rPr lang="en-US"/>
              <a:pPr/>
              <a:t>‹#›</a:t>
            </a:fld>
            <a:endParaRPr lang="en-US"/>
          </a:p>
        </p:txBody>
      </p:sp>
    </p:spTree>
    <p:extLst>
      <p:ext uri="{BB962C8B-B14F-4D97-AF65-F5344CB8AC3E}">
        <p14:creationId xmlns:p14="http://schemas.microsoft.com/office/powerpoint/2010/main" val="1650903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25600" y="2044700"/>
            <a:ext cx="10363200" cy="4114800"/>
          </a:xfrm>
          <a:prstGeom prst="rect">
            <a:avLst/>
          </a:prstGeom>
        </p:spPr>
        <p:txBody>
          <a:bodyPr/>
          <a:lstStyle/>
          <a:p>
            <a:pPr lvl="0"/>
            <a:r>
              <a:rPr lang="en-US" noProof="0"/>
              <a:t>Click icon to add table</a:t>
            </a:r>
          </a:p>
        </p:txBody>
      </p:sp>
      <p:sp>
        <p:nvSpPr>
          <p:cNvPr id="4"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3745F3CA-54F0-1340-A5FB-983A3046611E}" type="slidenum">
              <a:rPr lang="en-US"/>
              <a:pPr/>
              <a:t>‹#›</a:t>
            </a:fld>
            <a:endParaRPr lang="en-US"/>
          </a:p>
        </p:txBody>
      </p:sp>
    </p:spTree>
    <p:extLst>
      <p:ext uri="{BB962C8B-B14F-4D97-AF65-F5344CB8AC3E}">
        <p14:creationId xmlns:p14="http://schemas.microsoft.com/office/powerpoint/2010/main" val="138554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54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625600" y="20447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908800" y="20447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908800" y="4178300"/>
            <a:ext cx="508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1634067" y="6248400"/>
            <a:ext cx="2540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885267" y="6248400"/>
            <a:ext cx="38608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9457267" y="6248400"/>
            <a:ext cx="2540000" cy="457200"/>
          </a:xfrm>
          <a:prstGeom prst="rect">
            <a:avLst/>
          </a:prstGeom>
          <a:ln/>
        </p:spPr>
        <p:txBody>
          <a:bodyPr/>
          <a:lstStyle>
            <a:lvl1pPr>
              <a:defRPr/>
            </a:lvl1pPr>
          </a:lstStyle>
          <a:p>
            <a:fld id="{637B45D2-DC06-934B-B857-6C8D338E4DE1}" type="slidenum">
              <a:rPr lang="en-US"/>
              <a:pPr/>
              <a:t>‹#›</a:t>
            </a:fld>
            <a:endParaRPr lang="en-US"/>
          </a:p>
        </p:txBody>
      </p:sp>
    </p:spTree>
    <p:extLst>
      <p:ext uri="{BB962C8B-B14F-4D97-AF65-F5344CB8AC3E}">
        <p14:creationId xmlns:p14="http://schemas.microsoft.com/office/powerpoint/2010/main" val="3198348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C27EDE-2BD6-4DFA-B307-2BACAA552976}"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38326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27EDE-2BD6-4DFA-B307-2BACAA552976}"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496073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C27EDE-2BD6-4DFA-B307-2BACAA552976}"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932248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C27EDE-2BD6-4DFA-B307-2BACAA552976}"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01269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C27EDE-2BD6-4DFA-B307-2BACAA552976}"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870611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C27EDE-2BD6-4DFA-B307-2BACAA552976}"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41268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27EDE-2BD6-4DFA-B307-2BACAA552976}"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32207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27EDE-2BD6-4DFA-B307-2BACAA552976}"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841218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C27EDE-2BD6-4DFA-B307-2BACAA552976}"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181416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1152856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27EDE-2BD6-4DFA-B307-2BACAA552976}"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2872553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C27EDE-2BD6-4DFA-B307-2BACAA552976}"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FB445-78A1-410E-937F-2FF06CC96D3D}" type="slidenum">
              <a:rPr lang="en-US" smtClean="0"/>
              <a:t>‹#›</a:t>
            </a:fld>
            <a:endParaRPr lang="en-US"/>
          </a:p>
        </p:txBody>
      </p:sp>
    </p:spTree>
    <p:extLst>
      <p:ext uri="{BB962C8B-B14F-4D97-AF65-F5344CB8AC3E}">
        <p14:creationId xmlns:p14="http://schemas.microsoft.com/office/powerpoint/2010/main" val="340047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73806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84647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92930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313506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B66139C-467C-43E9-AFE5-C91725BE7FDD}" type="datetimeFigureOut">
              <a:rPr lang="en-US" smtClean="0"/>
              <a:t>9/10/2018</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8AAB3B5B-8C56-4773-8027-6B63591B7A00}" type="slidenum">
              <a:rPr lang="en-US" smtClean="0"/>
              <a:t>‹#›</a:t>
            </a:fld>
            <a:endParaRPr lang="en-US"/>
          </a:p>
        </p:txBody>
      </p:sp>
    </p:spTree>
    <p:extLst>
      <p:ext uri="{BB962C8B-B14F-4D97-AF65-F5344CB8AC3E}">
        <p14:creationId xmlns:p14="http://schemas.microsoft.com/office/powerpoint/2010/main" val="7012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9828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214594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5919536"/>
            <a:ext cx="12192000" cy="938464"/>
          </a:xfrm>
          <a:prstGeom prst="rect">
            <a:avLst/>
          </a:prstGeom>
        </p:spPr>
      </p:pic>
      <p:sp>
        <p:nvSpPr>
          <p:cNvPr id="3" name="Rectangle 2"/>
          <p:cNvSpPr/>
          <p:nvPr userDrawn="1"/>
        </p:nvSpPr>
        <p:spPr>
          <a:xfrm>
            <a:off x="273465" y="5902444"/>
            <a:ext cx="1358782" cy="5838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2952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27EDE-2BD6-4DFA-B307-2BACAA552976}" type="datetimeFigureOut">
              <a:rPr lang="en-US" smtClean="0"/>
              <a:t>9/10/2018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FB445-78A1-410E-937F-2FF06CC96D3D}" type="slidenum">
              <a:rPr lang="en-US" smtClean="0"/>
              <a:t>‹#›</a:t>
            </a:fld>
            <a:endParaRPr lang="en-US"/>
          </a:p>
        </p:txBody>
      </p:sp>
    </p:spTree>
    <p:extLst>
      <p:ext uri="{BB962C8B-B14F-4D97-AF65-F5344CB8AC3E}">
        <p14:creationId xmlns:p14="http://schemas.microsoft.com/office/powerpoint/2010/main" val="12182249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F0E434-74DE-B04D-A6D9-1F9E44FF4722}"/>
              </a:ext>
            </a:extLst>
          </p:cNvPr>
          <p:cNvSpPr/>
          <p:nvPr/>
        </p:nvSpPr>
        <p:spPr>
          <a:xfrm>
            <a:off x="8521931" y="0"/>
            <a:ext cx="16625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19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9" y="274637"/>
            <a:ext cx="4796239" cy="2084217"/>
          </a:xfrm>
        </p:spPr>
        <p:txBody>
          <a:bodyPr/>
          <a:lstStyle/>
          <a:p>
            <a:pPr algn="l"/>
            <a:r>
              <a:rPr lang="en-US" b="1" dirty="0">
                <a:solidFill>
                  <a:srgbClr val="FFC425"/>
                </a:solidFill>
                <a:latin typeface="Arial"/>
                <a:cs typeface="Arial"/>
              </a:rPr>
              <a:t>GOAL 3 </a:t>
            </a:r>
            <a:r>
              <a:rPr lang="en-US" b="1" dirty="0" smtClean="0">
                <a:solidFill>
                  <a:srgbClr val="492F24"/>
                </a:solidFill>
                <a:latin typeface="Arial"/>
                <a:cs typeface="Arial"/>
              </a:rPr>
              <a:t>IMPACTING </a:t>
            </a:r>
            <a:r>
              <a:rPr lang="en-US" b="1" dirty="0">
                <a:solidFill>
                  <a:srgbClr val="492F24"/>
                </a:solidFill>
                <a:latin typeface="Arial"/>
                <a:cs typeface="Arial"/>
              </a:rPr>
              <a:t>COMMUNITIES</a:t>
            </a:r>
          </a:p>
        </p:txBody>
      </p:sp>
      <p:sp>
        <p:nvSpPr>
          <p:cNvPr id="3" name="Content Placeholder 2"/>
          <p:cNvSpPr>
            <a:spLocks noGrp="1"/>
          </p:cNvSpPr>
          <p:nvPr>
            <p:ph idx="1"/>
          </p:nvPr>
        </p:nvSpPr>
        <p:spPr>
          <a:xfrm>
            <a:off x="6858000" y="2419085"/>
            <a:ext cx="4851594" cy="2529562"/>
          </a:xfrm>
        </p:spPr>
        <p:txBody>
          <a:bodyPr/>
          <a:lstStyle/>
          <a:p>
            <a:pPr marL="0" indent="0">
              <a:buNone/>
            </a:pPr>
            <a:r>
              <a:rPr lang="en-US" sz="3000" dirty="0">
                <a:latin typeface="Perpetua"/>
                <a:cs typeface="Perpetua"/>
              </a:rPr>
              <a:t>Improve and enhance the health and well-being of our communities and environments through outreach programs and in collaboration with our constituents and partners.</a:t>
            </a:r>
          </a:p>
        </p:txBody>
      </p:sp>
      <p:pic>
        <p:nvPicPr>
          <p:cNvPr id="4" name="Picture 3" descr="20180723_TCB8836-C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528160" cy="6522721"/>
          </a:xfrm>
          <a:prstGeom prst="rect">
            <a:avLst/>
          </a:prstGeom>
        </p:spPr>
      </p:pic>
      <p:cxnSp>
        <p:nvCxnSpPr>
          <p:cNvPr id="5" name="Straight Connector 4"/>
          <p:cNvCxnSpPr/>
          <p:nvPr/>
        </p:nvCxnSpPr>
        <p:spPr>
          <a:xfrm flipV="1">
            <a:off x="6978333" y="962526"/>
            <a:ext cx="4244741" cy="1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15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DFE38E-4741-184F-9994-228846911BEE}"/>
              </a:ext>
            </a:extLst>
          </p:cNvPr>
          <p:cNvGraphicFramePr>
            <a:graphicFrameLocks noGrp="1"/>
          </p:cNvGraphicFramePr>
          <p:nvPr>
            <p:extLst>
              <p:ext uri="{D42A27DB-BD31-4B8C-83A1-F6EECF244321}">
                <p14:modId xmlns:p14="http://schemas.microsoft.com/office/powerpoint/2010/main" val="3114597891"/>
              </p:ext>
            </p:extLst>
          </p:nvPr>
        </p:nvGraphicFramePr>
        <p:xfrm>
          <a:off x="369454" y="1501775"/>
          <a:ext cx="11476181" cy="4109316"/>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1317594311"/>
                    </a:ext>
                  </a:extLst>
                </a:gridCol>
                <a:gridCol w="2645081">
                  <a:extLst>
                    <a:ext uri="{9D8B030D-6E8A-4147-A177-3AD203B41FA5}">
                      <a16:colId xmlns:a16="http://schemas.microsoft.com/office/drawing/2014/main" val="317239970"/>
                    </a:ext>
                  </a:extLst>
                </a:gridCol>
                <a:gridCol w="2676949">
                  <a:extLst>
                    <a:ext uri="{9D8B030D-6E8A-4147-A177-3AD203B41FA5}">
                      <a16:colId xmlns:a16="http://schemas.microsoft.com/office/drawing/2014/main" val="591045976"/>
                    </a:ext>
                  </a:extLst>
                </a:gridCol>
                <a:gridCol w="2676949">
                  <a:extLst>
                    <a:ext uri="{9D8B030D-6E8A-4147-A177-3AD203B41FA5}">
                      <a16:colId xmlns:a16="http://schemas.microsoft.com/office/drawing/2014/main" val="989805549"/>
                    </a:ext>
                  </a:extLst>
                </a:gridCol>
              </a:tblGrid>
              <a:tr h="422938">
                <a:tc>
                  <a:txBody>
                    <a:bodyPr/>
                    <a:lstStyle/>
                    <a:p>
                      <a:pPr algn="ctr"/>
                      <a:r>
                        <a:rPr lang="en-US" sz="1600" dirty="0">
                          <a:solidFill>
                            <a:srgbClr val="492F24"/>
                          </a:solidFill>
                          <a:latin typeface="Arial" panose="020B060402020202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1718191700"/>
                  </a:ext>
                </a:extLst>
              </a:tr>
              <a:tr h="2918524">
                <a:tc>
                  <a:txBody>
                    <a:bodyPr/>
                    <a:lstStyle/>
                    <a:p>
                      <a:r>
                        <a:rPr lang="en-US" sz="1700" b="0" i="0" dirty="0">
                          <a:solidFill>
                            <a:schemeClr val="tx1"/>
                          </a:solidFill>
                          <a:latin typeface="Arial" panose="020B0604020202020204" pitchFamily="34" charset="0"/>
                          <a:cs typeface="Arial" panose="020B0604020202020204" pitchFamily="34" charset="0"/>
                        </a:rPr>
                        <a:t>Carnegie Community Engagement Classification</a:t>
                      </a:r>
                    </a:p>
                  </a:txBody>
                  <a:tcPr anchor="ct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Not designated</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i="0" dirty="0">
                          <a:solidFill>
                            <a:srgbClr val="00B050"/>
                          </a:solidFill>
                          <a:latin typeface="Arial" panose="020B0604020202020204" pitchFamily="34" charset="0"/>
                          <a:cs typeface="Arial" panose="020B0604020202020204" pitchFamily="34" charset="0"/>
                        </a:rPr>
                        <a:t>Conducted Engagement survey and held campus and community listening sessions, resulting in the publication of </a:t>
                      </a:r>
                      <a:r>
                        <a:rPr lang="en-US" sz="1700" b="1" i="1" dirty="0" smtClean="0">
                          <a:solidFill>
                            <a:srgbClr val="00B050"/>
                          </a:solidFill>
                          <a:latin typeface="Arial" panose="020B0604020202020204" pitchFamily="34" charset="0"/>
                          <a:cs typeface="Arial" panose="020B0604020202020204" pitchFamily="34" charset="0"/>
                        </a:rPr>
                        <a:t>Envisioning </a:t>
                      </a:r>
                      <a:r>
                        <a:rPr lang="en-US" sz="1700" b="1" i="1" dirty="0">
                          <a:solidFill>
                            <a:srgbClr val="00B050"/>
                          </a:solidFill>
                          <a:latin typeface="Arial" panose="020B0604020202020204" pitchFamily="34" charset="0"/>
                          <a:cs typeface="Arial" panose="020B0604020202020204" pitchFamily="34" charset="0"/>
                        </a:rPr>
                        <a:t>Community Engagement and </a:t>
                      </a:r>
                      <a:r>
                        <a:rPr lang="en-US" sz="1700" b="1" i="1" dirty="0" smtClean="0">
                          <a:solidFill>
                            <a:srgbClr val="00B050"/>
                          </a:solidFill>
                          <a:latin typeface="Arial" panose="020B0604020202020204" pitchFamily="34" charset="0"/>
                          <a:cs typeface="Arial" panose="020B0604020202020204" pitchFamily="34" charset="0"/>
                        </a:rPr>
                        <a:t>Outreach</a:t>
                      </a:r>
                      <a:endParaRPr lang="en-US" sz="1700" b="1" i="0" dirty="0">
                        <a:solidFill>
                          <a:srgbClr val="00B050"/>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Qualified to submit for 2024 deadline</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969925955"/>
                  </a:ext>
                </a:extLst>
              </a:tr>
              <a:tr h="767854">
                <a:tc>
                  <a:txBody>
                    <a:bodyPr/>
                    <a:lstStyle/>
                    <a:p>
                      <a:r>
                        <a:rPr lang="en-US" sz="1700" b="0" i="0" dirty="0">
                          <a:solidFill>
                            <a:schemeClr val="tx1"/>
                          </a:solidFill>
                          <a:latin typeface="Arial" panose="020B0604020202020204" pitchFamily="34" charset="0"/>
                          <a:cs typeface="Arial" panose="020B0604020202020204" pitchFamily="34" charset="0"/>
                        </a:rPr>
                        <a:t>Attendance at intercollegiate athletic events</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275,372</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rgbClr val="00B050"/>
                          </a:solidFill>
                          <a:latin typeface="Arial" panose="020B0604020202020204" pitchFamily="34" charset="0"/>
                          <a:cs typeface="Arial" panose="020B0604020202020204" pitchFamily="34" charset="0"/>
                        </a:rPr>
                        <a:t>303,726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310,000</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938752516"/>
                  </a:ext>
                </a:extLst>
              </a:tr>
            </a:tbl>
          </a:graphicData>
        </a:graphic>
      </p:graphicFrame>
      <p:sp>
        <p:nvSpPr>
          <p:cNvPr id="6" name="Title 1"/>
          <p:cNvSpPr>
            <a:spLocks noGrp="1"/>
          </p:cNvSpPr>
          <p:nvPr>
            <p:ph type="title"/>
          </p:nvPr>
        </p:nvSpPr>
        <p:spPr>
          <a:xfrm>
            <a:off x="369454" y="361068"/>
            <a:ext cx="10984346" cy="1325563"/>
          </a:xfrm>
        </p:spPr>
        <p:txBody>
          <a:bodyPr/>
          <a:lstStyle/>
          <a:p>
            <a:pPr algn="l"/>
            <a:r>
              <a:rPr lang="en-US" sz="3600" b="1" dirty="0">
                <a:solidFill>
                  <a:srgbClr val="FFC425"/>
                </a:solidFill>
                <a:latin typeface="Arial"/>
                <a:cs typeface="Arial"/>
              </a:rPr>
              <a:t>GOAL </a:t>
            </a:r>
            <a:r>
              <a:rPr lang="en-US" sz="3600" b="1" dirty="0" smtClean="0">
                <a:solidFill>
                  <a:srgbClr val="FFC425"/>
                </a:solidFill>
                <a:latin typeface="Arial"/>
                <a:cs typeface="Arial"/>
              </a:rPr>
              <a:t>3 </a:t>
            </a:r>
            <a:r>
              <a:rPr lang="en-US" sz="3600" b="1" dirty="0">
                <a:latin typeface="Arial"/>
                <a:cs typeface="Arial"/>
              </a:rPr>
              <a:t>|</a:t>
            </a:r>
            <a:r>
              <a:rPr lang="en-US" sz="3600" b="1" dirty="0" smtClean="0">
                <a:solidFill>
                  <a:srgbClr val="FFC425"/>
                </a:solidFill>
                <a:latin typeface="Arial"/>
                <a:cs typeface="Arial"/>
              </a:rPr>
              <a:t> </a:t>
            </a:r>
            <a:r>
              <a:rPr lang="en-US" sz="3600" b="1" dirty="0" smtClean="0">
                <a:solidFill>
                  <a:srgbClr val="492F24"/>
                </a:solidFill>
                <a:latin typeface="Arial"/>
                <a:cs typeface="Arial"/>
              </a:rPr>
              <a:t>IMPACTING COMMUNITIES</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a:t>
            </a:r>
            <a:r>
              <a:rPr lang="en-US" sz="1800" b="1" dirty="0" smtClean="0">
                <a:solidFill>
                  <a:srgbClr val="492F24"/>
                </a:solidFill>
                <a:latin typeface="Arial"/>
                <a:cs typeface="Arial"/>
              </a:rPr>
              <a:t> </a:t>
            </a:r>
            <a:endParaRPr lang="en-US" sz="1800" b="1" dirty="0">
              <a:latin typeface="Courier"/>
              <a:cs typeface="Courier"/>
            </a:endParaRPr>
          </a:p>
        </p:txBody>
      </p:sp>
      <p:pic>
        <p:nvPicPr>
          <p:cNvPr id="7" name="Picture 6">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237188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C425"/>
                </a:solidFill>
                <a:latin typeface="Arial"/>
                <a:cs typeface="Arial"/>
              </a:rPr>
              <a:t>GOAL 3 </a:t>
            </a:r>
            <a:r>
              <a:rPr lang="en-US" sz="3600" b="1" dirty="0">
                <a:latin typeface="Arial"/>
                <a:cs typeface="Arial"/>
              </a:rPr>
              <a:t>|</a:t>
            </a:r>
            <a:r>
              <a:rPr lang="en-US" sz="3600" b="1" dirty="0">
                <a:solidFill>
                  <a:srgbClr val="FFC425"/>
                </a:solidFill>
                <a:latin typeface="Arial"/>
                <a:cs typeface="Arial"/>
              </a:rPr>
              <a:t> </a:t>
            </a:r>
            <a:r>
              <a:rPr lang="en-US" sz="3600" b="1" dirty="0">
                <a:solidFill>
                  <a:srgbClr val="492F24"/>
                </a:solidFill>
                <a:latin typeface="Arial"/>
                <a:cs typeface="Arial"/>
              </a:rPr>
              <a:t>IMPACTING COMMUNITIES</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Other Initiatives Contributing to Goal Attainment</a:t>
            </a:r>
          </a:p>
          <a:p>
            <a:pPr algn="l"/>
            <a:endParaRPr lang="en-US" sz="1800" b="1" dirty="0" smtClean="0">
              <a:solidFill>
                <a:srgbClr val="492F24"/>
              </a:solidFill>
              <a:latin typeface="Arial"/>
              <a:cs typeface="Arial"/>
            </a:endParaRPr>
          </a:p>
          <a:p>
            <a:pPr algn="l"/>
            <a:endParaRPr lang="en-US" sz="1800" b="1" dirty="0">
              <a:solidFill>
                <a:srgbClr val="492F24"/>
              </a:solidFill>
              <a:latin typeface="Arial"/>
              <a:cs typeface="Arial"/>
            </a:endParaRP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Direct engagement with Wyoming’s ENDOW initiative</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New MOUs with the Eastern Shoshone and Northern Arapaho tribes</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Opening of the Native American Educational, Research, and Cultural Center</a:t>
            </a:r>
          </a:p>
          <a:p>
            <a:pPr algn="l"/>
            <a:endParaRPr lang="en-US" sz="1800" b="1" dirty="0">
              <a:latin typeface="Courier"/>
              <a:cs typeface="Courier"/>
            </a:endParaRPr>
          </a:p>
        </p:txBody>
      </p:sp>
      <p:pic>
        <p:nvPicPr>
          <p:cNvPr id="3" name="Picture 2">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335732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361068"/>
            <a:ext cx="5774356" cy="1832832"/>
          </a:xfrm>
        </p:spPr>
        <p:txBody>
          <a:bodyPr/>
          <a:lstStyle/>
          <a:p>
            <a:pPr algn="l"/>
            <a:r>
              <a:rPr lang="en-US" sz="3600" b="1" dirty="0">
                <a:solidFill>
                  <a:srgbClr val="FFC425"/>
                </a:solidFill>
                <a:latin typeface="Arial"/>
                <a:cs typeface="Arial"/>
              </a:rPr>
              <a:t>GOAL 4 </a:t>
            </a:r>
            <a:r>
              <a:rPr lang="en-US" sz="3600" b="1" dirty="0" smtClean="0">
                <a:solidFill>
                  <a:srgbClr val="FFC425"/>
                </a:solidFill>
                <a:latin typeface="Arial"/>
                <a:cs typeface="Arial"/>
              </a:rPr>
              <a:t> </a:t>
            </a:r>
            <a:r>
              <a:rPr lang="en-US" sz="3600" b="1" dirty="0">
                <a:solidFill>
                  <a:srgbClr val="FFC425"/>
                </a:solidFill>
                <a:latin typeface="Arial"/>
                <a:cs typeface="Arial"/>
              </a:rPr>
              <a:t/>
            </a:r>
            <a:br>
              <a:rPr lang="en-US" sz="3600" b="1" dirty="0">
                <a:solidFill>
                  <a:srgbClr val="FFC425"/>
                </a:solidFill>
                <a:latin typeface="Arial"/>
                <a:cs typeface="Arial"/>
              </a:rPr>
            </a:br>
            <a:r>
              <a:rPr lang="en-US" sz="4000" b="1" dirty="0">
                <a:solidFill>
                  <a:srgbClr val="492F24"/>
                </a:solidFill>
                <a:latin typeface="Arial"/>
                <a:cs typeface="Arial"/>
              </a:rPr>
              <a:t>A HIGH-PERFORMING UNIVERSITY </a:t>
            </a:r>
          </a:p>
        </p:txBody>
      </p:sp>
      <p:sp>
        <p:nvSpPr>
          <p:cNvPr id="3" name="Content Placeholder 2"/>
          <p:cNvSpPr>
            <a:spLocks noGrp="1"/>
          </p:cNvSpPr>
          <p:nvPr>
            <p:ph idx="1"/>
          </p:nvPr>
        </p:nvSpPr>
        <p:spPr>
          <a:xfrm>
            <a:off x="6324600" y="2228487"/>
            <a:ext cx="4840749" cy="2707782"/>
          </a:xfrm>
        </p:spPr>
        <p:txBody>
          <a:bodyPr/>
          <a:lstStyle/>
          <a:p>
            <a:pPr marL="0" indent="0">
              <a:buNone/>
            </a:pPr>
            <a:r>
              <a:rPr lang="en-US" sz="3000" dirty="0">
                <a:latin typeface="Perpetua"/>
                <a:cs typeface="Perpetua"/>
              </a:rPr>
              <a:t>Assure the long-term strength </a:t>
            </a:r>
            <a:br>
              <a:rPr lang="en-US" sz="3000" dirty="0">
                <a:latin typeface="Perpetua"/>
                <a:cs typeface="Perpetua"/>
              </a:rPr>
            </a:br>
            <a:r>
              <a:rPr lang="en-US" sz="3000" dirty="0">
                <a:latin typeface="Perpetua"/>
                <a:cs typeface="Perpetua"/>
              </a:rPr>
              <a:t>and stability of the University by preserving, caring for and developing human, intellectual, financial, structural and marketing resources.</a:t>
            </a:r>
          </a:p>
        </p:txBody>
      </p:sp>
      <p:pic>
        <p:nvPicPr>
          <p:cNvPr id="4" name="Picture 3" descr="20170630_TCB8085-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58840" cy="6519964"/>
          </a:xfrm>
          <a:prstGeom prst="rect">
            <a:avLst/>
          </a:prstGeom>
        </p:spPr>
      </p:pic>
      <p:cxnSp>
        <p:nvCxnSpPr>
          <p:cNvPr id="5" name="Straight Connector 4"/>
          <p:cNvCxnSpPr/>
          <p:nvPr/>
        </p:nvCxnSpPr>
        <p:spPr>
          <a:xfrm flipV="1">
            <a:off x="6439318" y="933651"/>
            <a:ext cx="4244741" cy="1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08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4" y="361068"/>
            <a:ext cx="10984346" cy="1325563"/>
          </a:xfrm>
        </p:spPr>
        <p:txBody>
          <a:bodyPr/>
          <a:lstStyle/>
          <a:p>
            <a:pPr algn="l"/>
            <a:r>
              <a:rPr lang="en-US" sz="3600" b="1" dirty="0">
                <a:solidFill>
                  <a:srgbClr val="FFC425"/>
                </a:solidFill>
                <a:latin typeface="Arial"/>
                <a:cs typeface="Arial"/>
              </a:rPr>
              <a:t>GOAL </a:t>
            </a:r>
            <a:r>
              <a:rPr lang="en-US" sz="3600" b="1" dirty="0">
                <a:solidFill>
                  <a:srgbClr val="FFC425"/>
                </a:solidFill>
                <a:latin typeface="Arial"/>
                <a:cs typeface="Arial"/>
              </a:rPr>
              <a:t>4 </a:t>
            </a:r>
            <a:r>
              <a:rPr lang="en-US" sz="3600" b="1" dirty="0">
                <a:latin typeface="Arial"/>
                <a:cs typeface="Arial"/>
              </a:rPr>
              <a:t>|</a:t>
            </a:r>
            <a:r>
              <a:rPr lang="en-US" sz="3600" b="1" dirty="0">
                <a:solidFill>
                  <a:srgbClr val="FFC425"/>
                </a:solidFill>
                <a:latin typeface="Arial"/>
                <a:cs typeface="Arial"/>
              </a:rPr>
              <a:t> </a:t>
            </a:r>
            <a:r>
              <a:rPr lang="en-US" sz="3600" b="1" dirty="0" smtClean="0">
                <a:solidFill>
                  <a:srgbClr val="492F24"/>
                </a:solidFill>
                <a:latin typeface="Arial"/>
                <a:cs typeface="Arial"/>
              </a:rPr>
              <a:t>A </a:t>
            </a:r>
            <a:r>
              <a:rPr lang="en-US" sz="3600" b="1" dirty="0">
                <a:solidFill>
                  <a:srgbClr val="492F24"/>
                </a:solidFill>
                <a:latin typeface="Arial"/>
                <a:cs typeface="Arial"/>
              </a:rPr>
              <a:t>HIGH-PERFORMING </a:t>
            </a:r>
            <a:r>
              <a:rPr lang="en-US" sz="3600" b="1" dirty="0" smtClean="0">
                <a:solidFill>
                  <a:srgbClr val="492F24"/>
                </a:solidFill>
                <a:latin typeface="Arial"/>
                <a:cs typeface="Arial"/>
              </a:rPr>
              <a:t>UNIVERSITY</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a:t>
            </a:r>
            <a:r>
              <a:rPr lang="en-US" sz="1800" b="1" dirty="0" smtClean="0">
                <a:solidFill>
                  <a:srgbClr val="492F24"/>
                </a:solidFill>
                <a:latin typeface="Arial"/>
                <a:cs typeface="Arial"/>
              </a:rPr>
              <a:t> </a:t>
            </a:r>
            <a:endParaRPr lang="en-US" sz="1800" b="1" dirty="0">
              <a:latin typeface="Courier"/>
              <a:cs typeface="Courier"/>
            </a:endParaRPr>
          </a:p>
        </p:txBody>
      </p:sp>
      <p:graphicFrame>
        <p:nvGraphicFramePr>
          <p:cNvPr id="3" name="Table 2">
            <a:extLst>
              <a:ext uri="{FF2B5EF4-FFF2-40B4-BE49-F238E27FC236}">
                <a16:creationId xmlns:a16="http://schemas.microsoft.com/office/drawing/2014/main" id="{74DFE38E-4741-184F-9994-228846911BEE}"/>
              </a:ext>
            </a:extLst>
          </p:cNvPr>
          <p:cNvGraphicFramePr>
            <a:graphicFrameLocks noGrp="1"/>
          </p:cNvGraphicFramePr>
          <p:nvPr>
            <p:extLst>
              <p:ext uri="{D42A27DB-BD31-4B8C-83A1-F6EECF244321}">
                <p14:modId xmlns:p14="http://schemas.microsoft.com/office/powerpoint/2010/main" val="1622211346"/>
              </p:ext>
            </p:extLst>
          </p:nvPr>
        </p:nvGraphicFramePr>
        <p:xfrm>
          <a:off x="369454" y="1501775"/>
          <a:ext cx="11476181" cy="4520849"/>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1317594311"/>
                    </a:ext>
                  </a:extLst>
                </a:gridCol>
                <a:gridCol w="2645081">
                  <a:extLst>
                    <a:ext uri="{9D8B030D-6E8A-4147-A177-3AD203B41FA5}">
                      <a16:colId xmlns:a16="http://schemas.microsoft.com/office/drawing/2014/main" val="317239970"/>
                    </a:ext>
                  </a:extLst>
                </a:gridCol>
                <a:gridCol w="2676949">
                  <a:extLst>
                    <a:ext uri="{9D8B030D-6E8A-4147-A177-3AD203B41FA5}">
                      <a16:colId xmlns:a16="http://schemas.microsoft.com/office/drawing/2014/main" val="591045976"/>
                    </a:ext>
                  </a:extLst>
                </a:gridCol>
                <a:gridCol w="2676949">
                  <a:extLst>
                    <a:ext uri="{9D8B030D-6E8A-4147-A177-3AD203B41FA5}">
                      <a16:colId xmlns:a16="http://schemas.microsoft.com/office/drawing/2014/main" val="989805549"/>
                    </a:ext>
                  </a:extLst>
                </a:gridCol>
              </a:tblGrid>
              <a:tr h="388697">
                <a:tc>
                  <a:txBody>
                    <a:bodyPr/>
                    <a:lstStyle/>
                    <a:p>
                      <a:pPr algn="ctr"/>
                      <a:r>
                        <a:rPr lang="en-US" sz="1600" dirty="0">
                          <a:solidFill>
                            <a:srgbClr val="492F24"/>
                          </a:solidFill>
                          <a:latin typeface="Arial" panose="020B060402020202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1718191700"/>
                  </a:ext>
                </a:extLst>
              </a:tr>
              <a:tr h="749699">
                <a:tc>
                  <a:txBody>
                    <a:bodyPr/>
                    <a:lstStyle/>
                    <a:p>
                      <a:r>
                        <a:rPr lang="en-US" sz="1700" b="0" i="0" dirty="0">
                          <a:solidFill>
                            <a:schemeClr val="tx1"/>
                          </a:solidFill>
                          <a:latin typeface="Arial" panose="020B0604020202020204" pitchFamily="34" charset="0"/>
                          <a:cs typeface="Arial" panose="020B0604020202020204" pitchFamily="34" charset="0"/>
                        </a:rPr>
                        <a:t>Campus climate and environment</a:t>
                      </a:r>
                    </a:p>
                  </a:txBody>
                  <a:tcPr anchor="ct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Fall 2018 Campus Climate survey</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chemeClr val="tx1"/>
                          </a:solidFill>
                          <a:latin typeface="Arial" panose="020B0604020202020204" pitchFamily="34" charset="0"/>
                          <a:cs typeface="Arial" panose="020B0604020202020204" pitchFamily="34" charset="0"/>
                        </a:rPr>
                        <a:t>Conduct focus groups Fall 2018; survey in Spring 2019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smtClean="0">
                          <a:solidFill>
                            <a:schemeClr val="tx1"/>
                          </a:solidFill>
                          <a:latin typeface="Arial" panose="020B0604020202020204" pitchFamily="34" charset="0"/>
                          <a:cs typeface="Arial" panose="020B0604020202020204" pitchFamily="34" charset="0"/>
                        </a:rPr>
                        <a:t>TBD from survey data</a:t>
                      </a:r>
                      <a:endParaRPr lang="en-US" sz="1700" b="0" i="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969925955"/>
                  </a:ext>
                </a:extLst>
              </a:tr>
              <a:tr h="705689">
                <a:tc>
                  <a:txBody>
                    <a:bodyPr/>
                    <a:lstStyle/>
                    <a:p>
                      <a:r>
                        <a:rPr lang="en-US" sz="1700" b="0" i="0" dirty="0">
                          <a:solidFill>
                            <a:schemeClr val="tx1"/>
                          </a:solidFill>
                          <a:latin typeface="Arial" panose="020B0604020202020204" pitchFamily="34" charset="0"/>
                          <a:cs typeface="Arial" panose="020B0604020202020204" pitchFamily="34" charset="0"/>
                        </a:rPr>
                        <a:t>Employee job satisfaction</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Participate in Chronicle of Higher Education "Great Colleges" job satisfaction survey</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chemeClr val="tx1"/>
                          </a:solidFill>
                          <a:latin typeface="Arial" panose="020B0604020202020204" pitchFamily="34" charset="0"/>
                          <a:cs typeface="Arial" panose="020B0604020202020204" pitchFamily="34" charset="0"/>
                        </a:rPr>
                        <a:t>Job satisfaction and support: 61%; Survey average across  workplace categories: 46%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Job satisfaction and support: 71%; Survey average across workplace categories: 56%</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938752516"/>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Number of endowed faculty positions</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36</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00B050"/>
                          </a:solidFill>
                          <a:latin typeface="Arial" panose="020B0604020202020204" pitchFamily="34" charset="0"/>
                          <a:cs typeface="Arial" panose="020B0604020202020204" pitchFamily="34" charset="0"/>
                        </a:rPr>
                        <a:t>41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60</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403639698"/>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Total annual funding to the </a:t>
                      </a:r>
                      <a:r>
                        <a:rPr lang="en-US" sz="1700" b="0" i="0" dirty="0" smtClean="0">
                          <a:solidFill>
                            <a:schemeClr val="tx1"/>
                          </a:solidFill>
                          <a:latin typeface="Arial" panose="020B0604020202020204" pitchFamily="34" charset="0"/>
                          <a:cs typeface="Arial" panose="020B0604020202020204" pitchFamily="34" charset="0"/>
                        </a:rPr>
                        <a:t>university</a:t>
                      </a:r>
                      <a:endParaRPr lang="en-US" sz="1700" b="0" i="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$505.6 million</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00B050"/>
                          </a:solidFill>
                          <a:latin typeface="Arial" panose="020B0604020202020204" pitchFamily="34" charset="0"/>
                          <a:cs typeface="Arial" panose="020B0604020202020204" pitchFamily="34" charset="0"/>
                        </a:rPr>
                        <a:t>$520.7 million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$555 million</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589466749"/>
                  </a:ext>
                </a:extLst>
              </a:tr>
              <a:tr h="625544">
                <a:tc>
                  <a:txBody>
                    <a:bodyPr/>
                    <a:lstStyle/>
                    <a:p>
                      <a:r>
                        <a:rPr lang="en-US" sz="1700" b="0" i="0" dirty="0">
                          <a:solidFill>
                            <a:schemeClr val="tx1"/>
                          </a:solidFill>
                          <a:latin typeface="Arial" panose="020B0604020202020204" pitchFamily="34" charset="0"/>
                          <a:cs typeface="Arial" panose="020B0604020202020204" pitchFamily="34" charset="0"/>
                        </a:rPr>
                        <a:t>Growth of </a:t>
                      </a:r>
                      <a:r>
                        <a:rPr lang="en-US" sz="1700" b="0" i="0" dirty="0" smtClean="0">
                          <a:solidFill>
                            <a:schemeClr val="tx1"/>
                          </a:solidFill>
                          <a:latin typeface="Arial" panose="020B0604020202020204" pitchFamily="34" charset="0"/>
                          <a:cs typeface="Arial" panose="020B0604020202020204" pitchFamily="34" charset="0"/>
                        </a:rPr>
                        <a:t>university </a:t>
                      </a:r>
                      <a:r>
                        <a:rPr lang="en-US" sz="1700" b="0" i="0" dirty="0">
                          <a:solidFill>
                            <a:schemeClr val="tx1"/>
                          </a:solidFill>
                          <a:latin typeface="Arial" panose="020B0604020202020204" pitchFamily="34" charset="0"/>
                          <a:cs typeface="Arial" panose="020B0604020202020204" pitchFamily="34" charset="0"/>
                        </a:rPr>
                        <a:t>endowment</a:t>
                      </a:r>
                    </a:p>
                  </a:txBody>
                  <a:tcPr anchor="ct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$450 million</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i="0" dirty="0">
                          <a:solidFill>
                            <a:srgbClr val="00B050"/>
                          </a:solidFill>
                          <a:latin typeface="Arial" panose="020B0604020202020204" pitchFamily="34" charset="0"/>
                          <a:cs typeface="Arial" panose="020B0604020202020204" pitchFamily="34" charset="0"/>
                        </a:rPr>
                        <a:t>$500.3 million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$650 million</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474983019"/>
                  </a:ext>
                </a:extLst>
              </a:tr>
            </a:tbl>
          </a:graphicData>
        </a:graphic>
      </p:graphicFrame>
      <p:pic>
        <p:nvPicPr>
          <p:cNvPr id="5" name="Picture 4">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251178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DFE38E-4741-184F-9994-228846911BEE}"/>
              </a:ext>
            </a:extLst>
          </p:cNvPr>
          <p:cNvGraphicFramePr>
            <a:graphicFrameLocks noGrp="1"/>
          </p:cNvGraphicFramePr>
          <p:nvPr>
            <p:extLst>
              <p:ext uri="{D42A27DB-BD31-4B8C-83A1-F6EECF244321}">
                <p14:modId xmlns:p14="http://schemas.microsoft.com/office/powerpoint/2010/main" val="3909173923"/>
              </p:ext>
            </p:extLst>
          </p:nvPr>
        </p:nvGraphicFramePr>
        <p:xfrm>
          <a:off x="369454" y="1501775"/>
          <a:ext cx="11476181" cy="4496581"/>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1317594311"/>
                    </a:ext>
                  </a:extLst>
                </a:gridCol>
                <a:gridCol w="2332918">
                  <a:extLst>
                    <a:ext uri="{9D8B030D-6E8A-4147-A177-3AD203B41FA5}">
                      <a16:colId xmlns:a16="http://schemas.microsoft.com/office/drawing/2014/main" val="317239970"/>
                    </a:ext>
                  </a:extLst>
                </a:gridCol>
                <a:gridCol w="3495368">
                  <a:extLst>
                    <a:ext uri="{9D8B030D-6E8A-4147-A177-3AD203B41FA5}">
                      <a16:colId xmlns:a16="http://schemas.microsoft.com/office/drawing/2014/main" val="591045976"/>
                    </a:ext>
                  </a:extLst>
                </a:gridCol>
                <a:gridCol w="2170693">
                  <a:extLst>
                    <a:ext uri="{9D8B030D-6E8A-4147-A177-3AD203B41FA5}">
                      <a16:colId xmlns:a16="http://schemas.microsoft.com/office/drawing/2014/main" val="989805549"/>
                    </a:ext>
                  </a:extLst>
                </a:gridCol>
              </a:tblGrid>
              <a:tr h="388697">
                <a:tc>
                  <a:txBody>
                    <a:bodyPr/>
                    <a:lstStyle/>
                    <a:p>
                      <a:pPr algn="ctr"/>
                      <a:r>
                        <a:rPr lang="en-US" sz="1600" dirty="0">
                          <a:solidFill>
                            <a:srgbClr val="492F24"/>
                          </a:solidFill>
                          <a:latin typeface="Arial" panose="020B060402020202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1718191700"/>
                  </a:ext>
                </a:extLst>
              </a:tr>
              <a:tr h="7496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Deployment and full utilization of Enterprise Management System</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smtClean="0">
                          <a:solidFill>
                            <a:schemeClr val="tx1"/>
                          </a:solidFill>
                          <a:latin typeface="Arial" panose="020B0604020202020204" pitchFamily="34" charset="0"/>
                          <a:cs typeface="Arial" panose="020B0604020202020204" pitchFamily="34" charset="0"/>
                        </a:rPr>
                        <a:t>Initiated</a:t>
                      </a:r>
                      <a:endParaRPr lang="en-US" sz="1700" b="0" i="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00B050"/>
                          </a:solidFill>
                          <a:latin typeface="Arial" panose="020B0604020202020204" pitchFamily="34" charset="0"/>
                          <a:cs typeface="Arial" panose="020B0604020202020204" pitchFamily="34" charset="0"/>
                        </a:rPr>
                        <a:t>Financial Management and Budgeting systems implemented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Completion</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969925955"/>
                  </a:ext>
                </a:extLst>
              </a:tr>
              <a:tr h="705689">
                <a:tc>
                  <a:txBody>
                    <a:bodyPr/>
                    <a:lstStyle/>
                    <a:p>
                      <a:r>
                        <a:rPr lang="en-US" sz="1700" b="0" i="0" dirty="0">
                          <a:solidFill>
                            <a:schemeClr val="tx1"/>
                          </a:solidFill>
                          <a:latin typeface="Arial" panose="020B0604020202020204" pitchFamily="34" charset="0"/>
                          <a:cs typeface="Arial" panose="020B0604020202020204" pitchFamily="34" charset="0"/>
                        </a:rPr>
                        <a:t>Implementation of an incentive-based, decentralized budgeting system</a:t>
                      </a:r>
                    </a:p>
                  </a:txBody>
                  <a:tcPr anchor="c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smtClean="0">
                          <a:solidFill>
                            <a:schemeClr val="tx1"/>
                          </a:solidFill>
                          <a:latin typeface="Arial" panose="020B0604020202020204" pitchFamily="34" charset="0"/>
                          <a:cs typeface="Arial" panose="020B0604020202020204" pitchFamily="34" charset="0"/>
                        </a:rPr>
                        <a:t>Initiated</a:t>
                      </a:r>
                      <a:endParaRPr lang="en-US" sz="1700" b="0" i="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rgbClr val="00B050"/>
                          </a:solidFill>
                          <a:latin typeface="Arial" panose="020B0604020202020204" pitchFamily="34" charset="0"/>
                          <a:cs typeface="Arial" panose="020B0604020202020204" pitchFamily="34" charset="0"/>
                        </a:rPr>
                        <a:t>All-funds budget implemented in FY18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Completion</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938752516"/>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Review and update of all University regulations and policies</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smtClean="0">
                          <a:solidFill>
                            <a:schemeClr val="tx1"/>
                          </a:solidFill>
                          <a:latin typeface="Arial" panose="020B0604020202020204" pitchFamily="34" charset="0"/>
                          <a:cs typeface="Arial" panose="020B0604020202020204" pitchFamily="34" charset="0"/>
                        </a:rPr>
                        <a:t>Initiated</a:t>
                      </a:r>
                      <a:endParaRPr lang="en-US" sz="1700" b="0" i="0" dirty="0">
                        <a:solidFill>
                          <a:schemeClr val="tx1"/>
                        </a:solidFill>
                        <a:latin typeface="Arial" panose="020B0604020202020204" pitchFamily="34" charset="0"/>
                        <a:cs typeface="Arial" panose="020B0604020202020204" pitchFamily="34" charset="0"/>
                      </a:endParaRP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50" b="1" kern="1200" dirty="0">
                          <a:solidFill>
                            <a:srgbClr val="00B050"/>
                          </a:solidFill>
                          <a:effectLst/>
                          <a:latin typeface="Arial" panose="020B0604020202020204" pitchFamily="34" charset="0"/>
                          <a:ea typeface="+mn-ea"/>
                          <a:cs typeface="Arial" panose="020B0604020202020204" pitchFamily="34" charset="0"/>
                        </a:rPr>
                        <a:t>23 UW Regulations modified and 3 new regulations approved as part of the regulatory structure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50" b="1" kern="1200" dirty="0">
                        <a:solidFill>
                          <a:srgbClr val="00B05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550" b="1" kern="1200" dirty="0">
                          <a:solidFill>
                            <a:srgbClr val="00B050"/>
                          </a:solidFill>
                          <a:effectLst/>
                          <a:latin typeface="Arial" panose="020B0604020202020204" pitchFamily="34" charset="0"/>
                          <a:ea typeface="+mn-ea"/>
                          <a:cs typeface="Arial" panose="020B0604020202020204" pitchFamily="34" charset="0"/>
                        </a:rPr>
                        <a:t>23 UW Regulations modified and 3 new regulations approved per normal UW business.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Completion</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403639698"/>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Campus Sustainability Ranking (STARS)</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Not designated</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smtClean="0">
                          <a:solidFill>
                            <a:schemeClr val="tx1"/>
                          </a:solidFill>
                          <a:latin typeface="Arial" panose="020B0604020202020204" pitchFamily="34" charset="0"/>
                          <a:cs typeface="Arial" panose="020B0604020202020204" pitchFamily="34" charset="0"/>
                        </a:rPr>
                        <a:t>UW joining STARS program</a:t>
                      </a:r>
                      <a:endParaRPr lang="en-US" sz="1700" b="1" i="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Bronze</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589466749"/>
                  </a:ext>
                </a:extLst>
              </a:tr>
            </a:tbl>
          </a:graphicData>
        </a:graphic>
      </p:graphicFrame>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C425"/>
                </a:solidFill>
                <a:latin typeface="Arial"/>
                <a:cs typeface="Arial"/>
              </a:rPr>
              <a:t>GOAL 4</a:t>
            </a:r>
            <a:r>
              <a:rPr lang="en-US" sz="3600" b="1" dirty="0">
                <a:solidFill>
                  <a:srgbClr val="FFC425"/>
                </a:solidFill>
                <a:latin typeface="Arial"/>
                <a:cs typeface="Arial"/>
              </a:rPr>
              <a:t> </a:t>
            </a:r>
            <a:r>
              <a:rPr lang="en-US" sz="3600" b="1" dirty="0">
                <a:latin typeface="Arial"/>
                <a:cs typeface="Arial"/>
              </a:rPr>
              <a:t>|</a:t>
            </a:r>
            <a:r>
              <a:rPr lang="en-US" sz="3600" b="1" dirty="0">
                <a:solidFill>
                  <a:srgbClr val="FFC425"/>
                </a:solidFill>
                <a:latin typeface="Arial"/>
                <a:cs typeface="Arial"/>
              </a:rPr>
              <a:t> </a:t>
            </a:r>
            <a:r>
              <a:rPr lang="en-US" sz="3600" b="1" dirty="0" smtClean="0">
                <a:solidFill>
                  <a:srgbClr val="492F24"/>
                </a:solidFill>
                <a:latin typeface="Arial"/>
                <a:cs typeface="Arial"/>
              </a:rPr>
              <a:t>A HIGH-PERFORMING UNIVERSITY</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 </a:t>
            </a:r>
            <a:endParaRPr lang="en-US" sz="1800" b="1" dirty="0">
              <a:latin typeface="Courier"/>
              <a:cs typeface="Courier"/>
            </a:endParaRPr>
          </a:p>
        </p:txBody>
      </p:sp>
      <p:pic>
        <p:nvPicPr>
          <p:cNvPr id="7" name="Picture 6">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307511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C425"/>
                </a:solidFill>
                <a:latin typeface="Arial"/>
                <a:cs typeface="Arial"/>
              </a:rPr>
              <a:t>GOAL 4</a:t>
            </a:r>
            <a:r>
              <a:rPr lang="en-US" sz="3600" b="1" dirty="0">
                <a:solidFill>
                  <a:srgbClr val="FFC425"/>
                </a:solidFill>
                <a:latin typeface="Arial"/>
                <a:cs typeface="Arial"/>
              </a:rPr>
              <a:t> </a:t>
            </a:r>
            <a:r>
              <a:rPr lang="en-US" sz="3600" b="1" dirty="0">
                <a:latin typeface="Arial"/>
                <a:cs typeface="Arial"/>
              </a:rPr>
              <a:t>|</a:t>
            </a:r>
            <a:r>
              <a:rPr lang="en-US" sz="3600" b="1" dirty="0">
                <a:solidFill>
                  <a:srgbClr val="FFC425"/>
                </a:solidFill>
                <a:latin typeface="Arial"/>
                <a:cs typeface="Arial"/>
              </a:rPr>
              <a:t> </a:t>
            </a:r>
            <a:r>
              <a:rPr lang="en-US" sz="3600" b="1" dirty="0" smtClean="0">
                <a:solidFill>
                  <a:srgbClr val="492F24"/>
                </a:solidFill>
                <a:latin typeface="Arial"/>
                <a:cs typeface="Arial"/>
              </a:rPr>
              <a:t>A HIGH-PERFORMING UNIVERSITY</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a:solidFill>
                  <a:srgbClr val="492F24"/>
                </a:solidFill>
                <a:latin typeface="Arial"/>
                <a:cs typeface="Arial"/>
              </a:rPr>
              <a:t>Other Initiatives Contributing to Goal </a:t>
            </a:r>
            <a:r>
              <a:rPr lang="en-US" sz="1800" b="1" dirty="0" smtClean="0">
                <a:solidFill>
                  <a:srgbClr val="492F24"/>
                </a:solidFill>
                <a:latin typeface="Arial"/>
                <a:cs typeface="Arial"/>
              </a:rPr>
              <a:t>Attainment</a:t>
            </a:r>
          </a:p>
          <a:p>
            <a:pPr algn="l"/>
            <a:endParaRPr lang="en-US" sz="1800" b="1" dirty="0" smtClean="0">
              <a:solidFill>
                <a:srgbClr val="492F24"/>
              </a:solidFill>
              <a:latin typeface="Arial"/>
              <a:cs typeface="Arial"/>
            </a:endParaRPr>
          </a:p>
          <a:p>
            <a:pPr algn="l"/>
            <a:endParaRPr lang="en-US" sz="1800" b="1" dirty="0">
              <a:solidFill>
                <a:srgbClr val="492F24"/>
              </a:solidFill>
              <a:latin typeface="Arial"/>
              <a:cs typeface="Arial"/>
            </a:endParaRP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Study of university salary policy and development of recommendations and a plan for market- and merit-based salary increases, which is being implemented this month</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Examination of UW’s enrollment capacity, tuition and fees</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Development of divisional and college strategic plans aligned to the University plan</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Construction of College of Engineering and Applied Science facility; High Altitude Performance Center</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Architectural planning for the Science Initiative facility, including state-of-the-art, highly flexible, and competitively assigned interdisciplinary research labs</a:t>
            </a:r>
          </a:p>
          <a:p>
            <a:pPr algn="l"/>
            <a:endParaRPr lang="en-US" sz="1800" b="1" dirty="0">
              <a:latin typeface="Courier"/>
              <a:cs typeface="Courier"/>
            </a:endParaRPr>
          </a:p>
        </p:txBody>
      </p:sp>
      <p:pic>
        <p:nvPicPr>
          <p:cNvPr id="5" name="Picture 4">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418448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ualreport_back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02784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ghalt.jpg"/>
          <p:cNvPicPr>
            <a:picLocks noChangeAspect="1"/>
          </p:cNvPicPr>
          <p:nvPr/>
        </p:nvPicPr>
        <p:blipFill rotWithShape="1">
          <a:blip r:embed="rId2">
            <a:alphaModFix amt="40000"/>
            <a:extLst>
              <a:ext uri="{28A0092B-C50C-407E-A947-70E740481C1C}">
                <a14:useLocalDpi xmlns:a14="http://schemas.microsoft.com/office/drawing/2010/main" val="0"/>
              </a:ext>
            </a:extLst>
          </a:blip>
          <a:srcRect t="4950"/>
          <a:stretch/>
        </p:blipFill>
        <p:spPr>
          <a:xfrm>
            <a:off x="0" y="0"/>
            <a:ext cx="12200728" cy="3167134"/>
          </a:xfrm>
          <a:prstGeom prst="rect">
            <a:avLst/>
          </a:prstGeom>
        </p:spPr>
      </p:pic>
      <p:sp>
        <p:nvSpPr>
          <p:cNvPr id="4" name="Rectangle 3"/>
          <p:cNvSpPr/>
          <p:nvPr/>
        </p:nvSpPr>
        <p:spPr>
          <a:xfrm>
            <a:off x="6118677" y="2325834"/>
            <a:ext cx="5475474" cy="3365080"/>
          </a:xfrm>
          <a:prstGeom prst="rect">
            <a:avLst/>
          </a:prstGeom>
          <a:solidFill>
            <a:srgbClr val="492F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425"/>
              </a:solidFill>
            </a:endParaRPr>
          </a:p>
        </p:txBody>
      </p:sp>
      <p:sp>
        <p:nvSpPr>
          <p:cNvPr id="2" name="Title 1"/>
          <p:cNvSpPr>
            <a:spLocks noGrp="1"/>
          </p:cNvSpPr>
          <p:nvPr>
            <p:ph type="title"/>
          </p:nvPr>
        </p:nvSpPr>
        <p:spPr>
          <a:xfrm>
            <a:off x="609600" y="1190788"/>
            <a:ext cx="10972800" cy="1143000"/>
          </a:xfrm>
          <a:effectLst>
            <a:outerShdw blurRad="50800" dist="381000" dir="5400000" sx="34000" sy="34000" algn="ctr" rotWithShape="0">
              <a:schemeClr val="bg1">
                <a:alpha val="18000"/>
              </a:schemeClr>
            </a:outerShdw>
          </a:effectLst>
        </p:spPr>
        <p:txBody>
          <a:bodyPr/>
          <a:lstStyle/>
          <a:p>
            <a:r>
              <a:rPr lang="en-US" sz="6000" b="1" dirty="0">
                <a:solidFill>
                  <a:srgbClr val="492F24"/>
                </a:solidFill>
                <a:effectLst>
                  <a:outerShdw blurRad="50800" dist="38100" dir="2700000" algn="tl" rotWithShape="0">
                    <a:schemeClr val="bg1">
                      <a:alpha val="40000"/>
                    </a:schemeClr>
                  </a:outerShdw>
                </a:effectLst>
                <a:latin typeface="Arial"/>
                <a:cs typeface="Arial"/>
              </a:rPr>
              <a:t>BREAKING THROUGH</a:t>
            </a:r>
          </a:p>
        </p:txBody>
      </p:sp>
      <p:sp>
        <p:nvSpPr>
          <p:cNvPr id="3" name="Content Placeholder 2"/>
          <p:cNvSpPr>
            <a:spLocks noGrp="1"/>
          </p:cNvSpPr>
          <p:nvPr>
            <p:ph idx="1"/>
          </p:nvPr>
        </p:nvSpPr>
        <p:spPr>
          <a:xfrm>
            <a:off x="609600" y="2371196"/>
            <a:ext cx="10972800" cy="4193547"/>
          </a:xfrm>
        </p:spPr>
        <p:txBody>
          <a:bodyPr numCol="2" spcCol="457200"/>
          <a:lstStyle/>
          <a:p>
            <a:pPr marL="0" indent="0">
              <a:buNone/>
            </a:pPr>
            <a:r>
              <a:rPr lang="en-US" sz="2200" dirty="0">
                <a:latin typeface="Perpetua"/>
                <a:cs typeface="Perpetua"/>
              </a:rPr>
              <a:t>The University of Wyoming Board of Trustees in July 2017 adopted “Breaking Through 2017-2022: A Strategic Plan for the University of Wyoming” following an extensive planning process that began in September 2016.</a:t>
            </a:r>
          </a:p>
          <a:p>
            <a:pPr marL="0" indent="0">
              <a:buNone/>
            </a:pPr>
            <a:endParaRPr lang="en-US" sz="2200" dirty="0">
              <a:latin typeface="Perpetua"/>
              <a:cs typeface="Perpetua"/>
            </a:endParaRPr>
          </a:p>
          <a:p>
            <a:pPr marL="0" indent="0">
              <a:buNone/>
            </a:pPr>
            <a:r>
              <a:rPr lang="en-US" sz="2200" dirty="0">
                <a:latin typeface="Perpetua"/>
                <a:cs typeface="Perpetua"/>
              </a:rPr>
              <a:t>This is the first annual report on the university’s progress toward meeting the goals of the strategic plan, which revolves around a bold vision:</a:t>
            </a:r>
          </a:p>
          <a:p>
            <a:pPr marL="0" indent="0">
              <a:buNone/>
            </a:pPr>
            <a:endParaRPr lang="en-US" sz="2200" dirty="0">
              <a:latin typeface="Perpetua"/>
              <a:cs typeface="Perpetua"/>
            </a:endParaRPr>
          </a:p>
          <a:p>
            <a:pPr marL="0" indent="0">
              <a:buNone/>
            </a:pPr>
            <a:endParaRPr lang="en-US" sz="2200" dirty="0">
              <a:latin typeface="Perpetua"/>
              <a:cs typeface="Perpetua"/>
            </a:endParaRPr>
          </a:p>
          <a:p>
            <a:pPr marL="0" indent="0">
              <a:buNone/>
            </a:pPr>
            <a:r>
              <a:rPr lang="en-US" sz="2200" b="1" dirty="0">
                <a:solidFill>
                  <a:schemeClr val="bg1"/>
                </a:solidFill>
                <a:latin typeface="Perpetua"/>
                <a:cs typeface="Perpetua"/>
              </a:rPr>
              <a:t>As the Equality State’s university, we strive to break through barriers and explore new frontiers of teaching and learning. Through the unfettered pursuit of knowledge, we aim to apply innovation, intelligence and tenacity to meet the economic, social and environmental challenges of today, and to create a sustainable, diverse and equitable world without borders for tomorrow.</a:t>
            </a:r>
          </a:p>
          <a:p>
            <a:pPr marL="0" indent="0">
              <a:buNone/>
            </a:pPr>
            <a:endParaRPr lang="en-US" sz="2200" dirty="0">
              <a:latin typeface="Perpetua"/>
              <a:cs typeface="Perpetua"/>
            </a:endParaRPr>
          </a:p>
        </p:txBody>
      </p:sp>
    </p:spTree>
    <p:extLst>
      <p:ext uri="{BB962C8B-B14F-4D97-AF65-F5344CB8AC3E}">
        <p14:creationId xmlns:p14="http://schemas.microsoft.com/office/powerpoint/2010/main" val="93829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360" y="274638"/>
            <a:ext cx="5703516" cy="1523370"/>
          </a:xfrm>
        </p:spPr>
        <p:txBody>
          <a:bodyPr/>
          <a:lstStyle/>
          <a:p>
            <a:pPr algn="l"/>
            <a:r>
              <a:rPr lang="en-US" b="1" dirty="0">
                <a:solidFill>
                  <a:srgbClr val="FFC425"/>
                </a:solidFill>
                <a:latin typeface="Arial"/>
                <a:cs typeface="Arial"/>
              </a:rPr>
              <a:t>GOAL </a:t>
            </a:r>
            <a:r>
              <a:rPr lang="en-US" b="1" dirty="0" smtClean="0">
                <a:solidFill>
                  <a:srgbClr val="FFC425"/>
                </a:solidFill>
                <a:latin typeface="Arial"/>
                <a:cs typeface="Arial"/>
              </a:rPr>
              <a:t>1</a:t>
            </a:r>
            <a:br>
              <a:rPr lang="en-US" b="1" dirty="0" smtClean="0">
                <a:solidFill>
                  <a:srgbClr val="FFC425"/>
                </a:solidFill>
                <a:latin typeface="Arial"/>
                <a:cs typeface="Arial"/>
              </a:rPr>
            </a:br>
            <a:r>
              <a:rPr lang="en-US" b="1" dirty="0" smtClean="0">
                <a:solidFill>
                  <a:srgbClr val="492F24"/>
                </a:solidFill>
                <a:latin typeface="Arial"/>
                <a:cs typeface="Arial"/>
              </a:rPr>
              <a:t>DRIVING </a:t>
            </a:r>
            <a:r>
              <a:rPr lang="en-US" b="1" dirty="0">
                <a:solidFill>
                  <a:srgbClr val="492F24"/>
                </a:solidFill>
                <a:latin typeface="Arial"/>
                <a:cs typeface="Arial"/>
              </a:rPr>
              <a:t>EXCELLENCE </a:t>
            </a:r>
          </a:p>
        </p:txBody>
      </p:sp>
      <p:sp>
        <p:nvSpPr>
          <p:cNvPr id="3" name="Content Placeholder 2"/>
          <p:cNvSpPr>
            <a:spLocks noGrp="1"/>
          </p:cNvSpPr>
          <p:nvPr>
            <p:ph idx="1"/>
          </p:nvPr>
        </p:nvSpPr>
        <p:spPr>
          <a:xfrm>
            <a:off x="5928360" y="2336723"/>
            <a:ext cx="5474915" cy="3010709"/>
          </a:xfrm>
        </p:spPr>
        <p:txBody>
          <a:bodyPr/>
          <a:lstStyle/>
          <a:p>
            <a:pPr marL="0" indent="0">
              <a:buNone/>
            </a:pPr>
            <a:r>
              <a:rPr lang="en-US" sz="3000" dirty="0">
                <a:latin typeface="Perpetua"/>
                <a:cs typeface="Perpetua"/>
              </a:rPr>
              <a:t>Join together as an intellectual community already renowned for its regional, national and global relevance and impact by fostering and rewarding excellence in teaching, scholarship, innovation and creative endeavor.</a:t>
            </a:r>
          </a:p>
        </p:txBody>
      </p:sp>
      <p:pic>
        <p:nvPicPr>
          <p:cNvPr id="4" name="Picture 3" descr="20180717_KJS8324-jax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415"/>
            <a:ext cx="5669280" cy="6543293"/>
          </a:xfrm>
          <a:prstGeom prst="rect">
            <a:avLst/>
          </a:prstGeom>
        </p:spPr>
      </p:pic>
      <p:cxnSp>
        <p:nvCxnSpPr>
          <p:cNvPr id="5" name="Straight Connector 4"/>
          <p:cNvCxnSpPr/>
          <p:nvPr/>
        </p:nvCxnSpPr>
        <p:spPr>
          <a:xfrm flipV="1">
            <a:off x="6054307" y="962526"/>
            <a:ext cx="4244741" cy="1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51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70608602"/>
              </p:ext>
            </p:extLst>
          </p:nvPr>
        </p:nvGraphicFramePr>
        <p:xfrm>
          <a:off x="357909" y="1506627"/>
          <a:ext cx="11476181" cy="4854273"/>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2562357715"/>
                    </a:ext>
                  </a:extLst>
                </a:gridCol>
                <a:gridCol w="2645081">
                  <a:extLst>
                    <a:ext uri="{9D8B030D-6E8A-4147-A177-3AD203B41FA5}">
                      <a16:colId xmlns:a16="http://schemas.microsoft.com/office/drawing/2014/main" val="1451311809"/>
                    </a:ext>
                  </a:extLst>
                </a:gridCol>
                <a:gridCol w="2676949">
                  <a:extLst>
                    <a:ext uri="{9D8B030D-6E8A-4147-A177-3AD203B41FA5}">
                      <a16:colId xmlns:a16="http://schemas.microsoft.com/office/drawing/2014/main" val="3881951173"/>
                    </a:ext>
                  </a:extLst>
                </a:gridCol>
                <a:gridCol w="2676949">
                  <a:extLst>
                    <a:ext uri="{9D8B030D-6E8A-4147-A177-3AD203B41FA5}">
                      <a16:colId xmlns:a16="http://schemas.microsoft.com/office/drawing/2014/main" val="2189321951"/>
                    </a:ext>
                  </a:extLst>
                </a:gridCol>
              </a:tblGrid>
              <a:tr h="388697">
                <a:tc>
                  <a:txBody>
                    <a:bodyPr/>
                    <a:lstStyle/>
                    <a:p>
                      <a:pPr algn="ctr"/>
                      <a:r>
                        <a:rPr lang="en-US" sz="1600" dirty="0">
                          <a:solidFill>
                            <a:srgbClr val="492F24"/>
                          </a:solidFill>
                          <a:latin typeface="Arial" panose="020B0604020202020204" pitchFamily="34" charset="0"/>
                          <a:ea typeface="Verdana" panose="020B060403050404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ea typeface="Verdana" panose="020B060403050404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ea typeface="Verdana" panose="020B060403050404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ea typeface="Verdana" panose="020B060403050404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4022246951"/>
                  </a:ext>
                </a:extLst>
              </a:tr>
              <a:tr h="749699">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Changes in external recognition of scholarly work</a:t>
                      </a:r>
                    </a:p>
                  </a:txBody>
                  <a:tcPr anchor="ctr">
                    <a:solidFill>
                      <a:schemeClr val="bg2">
                        <a:lumMod val="90000"/>
                      </a:schemeClr>
                    </a:solidFill>
                  </a:tcPr>
                </a:tc>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Invest in a database</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dirty="0" smtClean="0">
                          <a:solidFill>
                            <a:srgbClr val="FF0000"/>
                          </a:solidFill>
                          <a:latin typeface="Arial" panose="020B0604020202020204" pitchFamily="34" charset="0"/>
                          <a:ea typeface="Verdana" panose="020B0604030504040204" pitchFamily="34" charset="0"/>
                          <a:cs typeface="Arial" panose="020B0604020202020204" pitchFamily="34" charset="0"/>
                        </a:rPr>
                        <a:t>Software </a:t>
                      </a:r>
                      <a:r>
                        <a:rPr lang="en-US" sz="1700" b="1" dirty="0">
                          <a:solidFill>
                            <a:srgbClr val="FF0000"/>
                          </a:solidFill>
                          <a:latin typeface="Arial" panose="020B0604020202020204" pitchFamily="34" charset="0"/>
                          <a:ea typeface="Verdana" panose="020B0604030504040204" pitchFamily="34" charset="0"/>
                          <a:cs typeface="Arial" panose="020B0604020202020204" pitchFamily="34" charset="0"/>
                        </a:rPr>
                        <a:t>not yet acquired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rPr>
                        <a:t>1 decile improvement from </a:t>
                      </a:r>
                      <a:r>
                        <a:rPr lang="en-US" sz="1700" b="0" dirty="0" smtClean="0">
                          <a:solidFill>
                            <a:schemeClr val="tx1"/>
                          </a:solidFill>
                          <a:latin typeface="Arial" panose="020B0604020202020204" pitchFamily="34" charset="0"/>
                          <a:ea typeface="Verdana" panose="020B0604030504040204" pitchFamily="34" charset="0"/>
                          <a:cs typeface="Arial" panose="020B0604020202020204" pitchFamily="34" charset="0"/>
                        </a:rPr>
                        <a:t>baseline indicators</a:t>
                      </a:r>
                      <a:endPar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282058586"/>
                  </a:ext>
                </a:extLst>
              </a:tr>
              <a:tr h="705689">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External research </a:t>
                      </a:r>
                      <a:r>
                        <a:rPr lang="en-US" sz="1700" dirty="0" smtClean="0">
                          <a:latin typeface="Arial" panose="020B0604020202020204" pitchFamily="34" charset="0"/>
                          <a:ea typeface="Verdana" panose="020B0604030504040204" pitchFamily="34" charset="0"/>
                          <a:cs typeface="Arial" panose="020B0604020202020204" pitchFamily="34" charset="0"/>
                        </a:rPr>
                        <a:t>funding: </a:t>
                      </a:r>
                      <a:r>
                        <a:rPr lang="en-US" sz="1700" dirty="0">
                          <a:latin typeface="Arial" panose="020B0604020202020204" pitchFamily="34" charset="0"/>
                          <a:ea typeface="Verdana" panose="020B0604030504040204" pitchFamily="34" charset="0"/>
                          <a:cs typeface="Arial" panose="020B0604020202020204" pitchFamily="34" charset="0"/>
                        </a:rPr>
                        <a:t>awards and expenditures</a:t>
                      </a:r>
                    </a:p>
                  </a:txBody>
                  <a:tcPr anchor="ctr">
                    <a:solidFill>
                      <a:schemeClr val="bg2"/>
                    </a:solidFill>
                  </a:tcPr>
                </a:tc>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$85.18 million in external awards/$108.13 million in expenditures </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rgbClr val="FF0000"/>
                          </a:solidFill>
                          <a:latin typeface="Arial" panose="020B0604020202020204" pitchFamily="34" charset="0"/>
                          <a:ea typeface="Verdana" panose="020B0604030504040204" pitchFamily="34" charset="0"/>
                          <a:cs typeface="Arial" panose="020B0604020202020204" pitchFamily="34" charset="0"/>
                        </a:rPr>
                        <a:t>$80.67 million in external awards/$84.67 million in expenditures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r>
                        <a:rPr lang="en-US" sz="1700" i="0" dirty="0">
                          <a:latin typeface="Arial" panose="020B0604020202020204" pitchFamily="34" charset="0"/>
                          <a:ea typeface="Verdana" panose="020B0604030504040204" pitchFamily="34" charset="0"/>
                          <a:cs typeface="Arial" panose="020B0604020202020204" pitchFamily="34" charset="0"/>
                        </a:rPr>
                        <a:t>$115 million in external funding</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27079894"/>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ea typeface="Verdana" panose="020B0604030504040204" pitchFamily="34" charset="0"/>
                          <a:cs typeface="Arial" panose="020B0604020202020204" pitchFamily="34" charset="0"/>
                        </a:rPr>
                        <a:t>Income-bearing IP licenses</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smtClean="0">
                          <a:latin typeface="Arial" panose="020B0604020202020204" pitchFamily="34" charset="0"/>
                          <a:ea typeface="Verdana" panose="020B0604030504040204" pitchFamily="34" charset="0"/>
                          <a:cs typeface="Arial" panose="020B0604020202020204" pitchFamily="34" charset="0"/>
                        </a:rPr>
                        <a:t>2</a:t>
                      </a:r>
                      <a:r>
                        <a:rPr lang="en-US" sz="1700" baseline="0" dirty="0" smtClean="0">
                          <a:latin typeface="Arial" panose="020B0604020202020204" pitchFamily="34" charset="0"/>
                          <a:ea typeface="Verdana" panose="020B0604030504040204" pitchFamily="34" charset="0"/>
                          <a:cs typeface="Arial" panose="020B0604020202020204" pitchFamily="34" charset="0"/>
                        </a:rPr>
                        <a:t> to </a:t>
                      </a:r>
                      <a:r>
                        <a:rPr lang="en-US" sz="1700" dirty="0" smtClean="0">
                          <a:latin typeface="Arial" panose="020B0604020202020204" pitchFamily="34" charset="0"/>
                          <a:ea typeface="Verdana" panose="020B0604030504040204" pitchFamily="34" charset="0"/>
                          <a:cs typeface="Arial" panose="020B0604020202020204" pitchFamily="34" charset="0"/>
                        </a:rPr>
                        <a:t>3 </a:t>
                      </a:r>
                      <a:r>
                        <a:rPr lang="en-US" sz="1700" dirty="0">
                          <a:latin typeface="Arial" panose="020B0604020202020204" pitchFamily="34" charset="0"/>
                          <a:ea typeface="Verdana" panose="020B0604030504040204" pitchFamily="34" charset="0"/>
                          <a:cs typeface="Arial" panose="020B0604020202020204" pitchFamily="34" charset="0"/>
                        </a:rPr>
                        <a:t>per year</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FF0000"/>
                          </a:solidFill>
                          <a:latin typeface="Arial" panose="020B0604020202020204" pitchFamily="34" charset="0"/>
                          <a:ea typeface="Verdana" panose="020B0604030504040204" pitchFamily="34" charset="0"/>
                          <a:cs typeface="Arial" panose="020B0604020202020204" pitchFamily="34" charset="0"/>
                        </a:rPr>
                        <a:t>0</a:t>
                      </a:r>
                      <a:endParaRPr lang="en-US" sz="1700" i="0" dirty="0">
                        <a:latin typeface="Arial" panose="020B0604020202020204" pitchFamily="34" charset="0"/>
                        <a:ea typeface="Verdana" panose="020B060403050404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i="0" dirty="0">
                          <a:latin typeface="Arial" panose="020B0604020202020204" pitchFamily="34" charset="0"/>
                          <a:ea typeface="Verdana" panose="020B0604030504040204" pitchFamily="34" charset="0"/>
                          <a:cs typeface="Arial" panose="020B0604020202020204" pitchFamily="34" charset="0"/>
                        </a:rPr>
                        <a:t>5 or more per year</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269745901"/>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ea typeface="Verdana" panose="020B0604030504040204" pitchFamily="34" charset="0"/>
                          <a:cs typeface="Arial" panose="020B0604020202020204" pitchFamily="34" charset="0"/>
                        </a:rPr>
                        <a:t>Degree programs created, substantially modified, or eliminated</a:t>
                      </a:r>
                    </a:p>
                  </a:txBody>
                  <a:tcPr anchor="ctr">
                    <a:solidFill>
                      <a:schemeClr val="bg2"/>
                    </a:solidFill>
                  </a:tcPr>
                </a:tc>
                <a:tc>
                  <a:txBody>
                    <a:bodyPr/>
                    <a:lstStyle/>
                    <a:p>
                      <a:pPr algn="l" fontAlgn="ctr"/>
                      <a:r>
                        <a:rPr lang="en-US" sz="1700" b="0" i="0" u="none" strike="noStrike" dirty="0">
                          <a:solidFill>
                            <a:schemeClr val="tx1"/>
                          </a:solidFill>
                          <a:effectLst/>
                          <a:latin typeface="Arial" panose="020B0604020202020204" pitchFamily="34" charset="0"/>
                          <a:ea typeface="Verdana" panose="020B0604030504040204" pitchFamily="34" charset="0"/>
                          <a:cs typeface="Arial" panose="020B0604020202020204" pitchFamily="34" charset="0"/>
                        </a:rPr>
                        <a:t>192 degree and certificate programs</a:t>
                      </a:r>
                    </a:p>
                  </a:txBody>
                  <a:tcPr marL="85725" marR="9525" marT="9525" marB="0" anchor="ctr">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Arial" panose="020B0604020202020204" pitchFamily="34" charset="0"/>
                          <a:ea typeface="Verdana" panose="020B0604030504040204" pitchFamily="34" charset="0"/>
                          <a:cs typeface="Arial" panose="020B0604020202020204" pitchFamily="34" charset="0"/>
                        </a:rPr>
                        <a:t>2 new </a:t>
                      </a:r>
                      <a:r>
                        <a:rPr lang="en-US" sz="1700" b="1" dirty="0" smtClean="0">
                          <a:solidFill>
                            <a:srgbClr val="00B050"/>
                          </a:solidFill>
                          <a:latin typeface="Arial" panose="020B0604020202020204" pitchFamily="34" charset="0"/>
                          <a:ea typeface="Verdana" panose="020B0604030504040204" pitchFamily="34" charset="0"/>
                          <a:cs typeface="Arial" panose="020B0604020202020204" pitchFamily="34" charset="0"/>
                        </a:rPr>
                        <a:t>programs; </a:t>
                      </a:r>
                      <a:r>
                        <a:rPr lang="en-US" sz="1700" b="1" dirty="0">
                          <a:solidFill>
                            <a:srgbClr val="00B050"/>
                          </a:solidFill>
                          <a:latin typeface="Arial" panose="020B0604020202020204" pitchFamily="34" charset="0"/>
                          <a:ea typeface="Verdana" panose="020B0604030504040204" pitchFamily="34" charset="0"/>
                          <a:cs typeface="Arial" panose="020B0604020202020204" pitchFamily="34" charset="0"/>
                        </a:rPr>
                        <a:t>4 </a:t>
                      </a:r>
                      <a:r>
                        <a:rPr lang="en-US" sz="1700" b="1" dirty="0" smtClean="0">
                          <a:solidFill>
                            <a:srgbClr val="00B050"/>
                          </a:solidFill>
                          <a:latin typeface="Arial" panose="020B0604020202020204" pitchFamily="34" charset="0"/>
                          <a:ea typeface="Verdana" panose="020B0604030504040204" pitchFamily="34" charset="0"/>
                          <a:cs typeface="Arial" panose="020B0604020202020204" pitchFamily="34" charset="0"/>
                        </a:rPr>
                        <a:t>programs modified; no eliminations</a:t>
                      </a:r>
                      <a:endParaRPr lang="en-US" sz="1700" b="1" dirty="0">
                        <a:solidFill>
                          <a:srgbClr val="00B050"/>
                        </a:solidFill>
                        <a:latin typeface="Arial" panose="020B0604020202020204" pitchFamily="34" charset="0"/>
                        <a:ea typeface="Verdana" panose="020B060403050404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rPr>
                        <a:t>8 new </a:t>
                      </a:r>
                      <a:r>
                        <a:rPr lang="en-US" sz="1700" b="0" dirty="0" smtClean="0">
                          <a:solidFill>
                            <a:schemeClr val="tx1"/>
                          </a:solidFill>
                          <a:latin typeface="Arial" panose="020B0604020202020204" pitchFamily="34" charset="0"/>
                          <a:ea typeface="Verdana" panose="020B0604030504040204" pitchFamily="34" charset="0"/>
                          <a:cs typeface="Arial" panose="020B0604020202020204" pitchFamily="34" charset="0"/>
                        </a:rPr>
                        <a:t>academic</a:t>
                      </a:r>
                      <a:r>
                        <a:rPr lang="en-US" sz="1700" b="0" baseline="0"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en-US" sz="1700" b="0" dirty="0" smtClean="0">
                          <a:solidFill>
                            <a:schemeClr val="tx1"/>
                          </a:solidFill>
                          <a:latin typeface="Arial" panose="020B0604020202020204" pitchFamily="34" charset="0"/>
                          <a:ea typeface="Verdana" panose="020B0604030504040204" pitchFamily="34" charset="0"/>
                          <a:cs typeface="Arial" panose="020B0604020202020204" pitchFamily="34" charset="0"/>
                        </a:rPr>
                        <a:t>programs</a:t>
                      </a:r>
                      <a:r>
                        <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rPr>
                        <a:t>; 4 modified or eliminated</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681421921"/>
                  </a:ext>
                </a:extLst>
              </a:tr>
              <a:tr h="625544">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Number of international students</a:t>
                      </a:r>
                    </a:p>
                  </a:txBody>
                  <a:tcPr anchor="ctr">
                    <a:solidFill>
                      <a:schemeClr val="bg2">
                        <a:lumMod val="90000"/>
                      </a:schemeClr>
                    </a:solidFill>
                  </a:tcPr>
                </a:tc>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791</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dirty="0">
                          <a:solidFill>
                            <a:srgbClr val="FF0000"/>
                          </a:solidFill>
                          <a:latin typeface="Arial" panose="020B0604020202020204" pitchFamily="34" charset="0"/>
                          <a:ea typeface="Verdana" panose="020B0604030504040204" pitchFamily="34" charset="0"/>
                          <a:cs typeface="Arial" panose="020B0604020202020204" pitchFamily="34" charset="0"/>
                        </a:rPr>
                        <a:t>785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rPr>
                        <a:t>1,050</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379842710"/>
                  </a:ext>
                </a:extLst>
              </a:tr>
              <a:tr h="727429">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Number of students and faculty participants in study abroad</a:t>
                      </a:r>
                    </a:p>
                  </a:txBody>
                  <a:tcPr anchor="ctr">
                    <a:solidFill>
                      <a:schemeClr val="bg2"/>
                    </a:solidFill>
                  </a:tcPr>
                </a:tc>
                <a:tc>
                  <a:txBody>
                    <a:bodyPr/>
                    <a:lstStyle/>
                    <a:p>
                      <a:r>
                        <a:rPr lang="en-US" sz="1700" dirty="0">
                          <a:latin typeface="Arial" panose="020B0604020202020204" pitchFamily="34" charset="0"/>
                          <a:ea typeface="Verdana" panose="020B0604030504040204" pitchFamily="34" charset="0"/>
                          <a:cs typeface="Arial" panose="020B0604020202020204" pitchFamily="34" charset="0"/>
                        </a:rPr>
                        <a:t>395 students; 30 faculty</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dirty="0">
                          <a:solidFill>
                            <a:srgbClr val="00B050"/>
                          </a:solidFill>
                          <a:latin typeface="Arial" panose="020B0604020202020204" pitchFamily="34" charset="0"/>
                          <a:ea typeface="Verdana" panose="020B0604030504040204" pitchFamily="34" charset="0"/>
                          <a:cs typeface="Arial" panose="020B0604020202020204" pitchFamily="34" charset="0"/>
                        </a:rPr>
                        <a:t>470 students; 38 faculty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r>
                        <a:rPr lang="en-US" sz="1700" b="0" dirty="0">
                          <a:solidFill>
                            <a:schemeClr val="tx1"/>
                          </a:solidFill>
                          <a:latin typeface="Arial" panose="020B0604020202020204" pitchFamily="34" charset="0"/>
                          <a:ea typeface="Verdana" panose="020B0604030504040204" pitchFamily="34" charset="0"/>
                          <a:cs typeface="Arial" panose="020B0604020202020204" pitchFamily="34" charset="0"/>
                        </a:rPr>
                        <a:t>600 students; 50 faculty</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856442044"/>
                  </a:ext>
                </a:extLst>
              </a:tr>
            </a:tbl>
          </a:graphicData>
        </a:graphic>
      </p:graphicFrame>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C425"/>
                </a:solidFill>
                <a:latin typeface="Arial"/>
                <a:cs typeface="Arial"/>
              </a:rPr>
              <a:t>GOAL 1 </a:t>
            </a:r>
            <a:r>
              <a:rPr lang="en-US" sz="3600" b="1" dirty="0" smtClean="0">
                <a:latin typeface="Arial"/>
                <a:cs typeface="Arial"/>
              </a:rPr>
              <a:t>|</a:t>
            </a:r>
            <a:r>
              <a:rPr lang="en-US" sz="3600" b="1" dirty="0" smtClean="0">
                <a:solidFill>
                  <a:srgbClr val="FFC425"/>
                </a:solidFill>
                <a:latin typeface="Arial"/>
                <a:cs typeface="Arial"/>
              </a:rPr>
              <a:t> </a:t>
            </a:r>
            <a:r>
              <a:rPr lang="en-US" sz="3600" b="1" dirty="0" smtClean="0">
                <a:solidFill>
                  <a:srgbClr val="492F24"/>
                </a:solidFill>
                <a:latin typeface="Arial"/>
                <a:cs typeface="Arial"/>
              </a:rPr>
              <a:t>DRIVING EXCELLENCE</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a:t>
            </a:r>
            <a:endParaRPr lang="en-US" sz="1800" b="1" dirty="0">
              <a:latin typeface="Courier"/>
              <a:cs typeface="Courier"/>
            </a:endParaRPr>
          </a:p>
        </p:txBody>
      </p:sp>
      <p:pic>
        <p:nvPicPr>
          <p:cNvPr id="7" name="Picture 6">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322869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C425"/>
                </a:solidFill>
                <a:latin typeface="Arial"/>
                <a:cs typeface="Arial"/>
              </a:rPr>
              <a:t>GOAL 1 </a:t>
            </a:r>
            <a:r>
              <a:rPr lang="en-US" sz="3600" b="1" dirty="0" smtClean="0">
                <a:latin typeface="Arial"/>
                <a:cs typeface="Arial"/>
              </a:rPr>
              <a:t>|</a:t>
            </a:r>
            <a:r>
              <a:rPr lang="en-US" sz="3600" b="1" dirty="0" smtClean="0">
                <a:solidFill>
                  <a:srgbClr val="FFC425"/>
                </a:solidFill>
                <a:latin typeface="Arial"/>
                <a:cs typeface="Arial"/>
              </a:rPr>
              <a:t> </a:t>
            </a:r>
            <a:r>
              <a:rPr lang="en-US" sz="3600" b="1" dirty="0" smtClean="0">
                <a:solidFill>
                  <a:srgbClr val="492F24"/>
                </a:solidFill>
                <a:latin typeface="Arial"/>
                <a:cs typeface="Arial"/>
              </a:rPr>
              <a:t>DRIVING EXCELLENCE</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Other Initiatives Contributing to Goal Attainment</a:t>
            </a:r>
          </a:p>
          <a:p>
            <a:pPr algn="l"/>
            <a:endParaRPr lang="en-US" sz="1800" b="1" dirty="0" smtClean="0">
              <a:solidFill>
                <a:srgbClr val="492F24"/>
              </a:solidFill>
              <a:latin typeface="Arial"/>
              <a:cs typeface="Arial"/>
            </a:endParaRPr>
          </a:p>
          <a:p>
            <a:pPr algn="l"/>
            <a:endParaRPr lang="en-US" sz="1800" b="1" dirty="0">
              <a:solidFill>
                <a:srgbClr val="492F24"/>
              </a:solidFill>
              <a:latin typeface="Arial"/>
              <a:cs typeface="Arial"/>
            </a:endParaRP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Developed new academic programs in Outdoor Recreation &amp; Tourism Management and Cybersecurity, helping to address workforce needs in Wyoming</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Signed new partnership agreements with </a:t>
            </a:r>
            <a:r>
              <a:rPr lang="en-US" sz="2400" dirty="0" err="1">
                <a:latin typeface="Arial" panose="020B0604020202020204" pitchFamily="34" charset="0"/>
                <a:cs typeface="Arial" panose="020B0604020202020204" pitchFamily="34" charset="0"/>
              </a:rPr>
              <a:t>Freie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Universität</a:t>
            </a:r>
            <a:r>
              <a:rPr lang="en-US" sz="2400" dirty="0">
                <a:latin typeface="Arial" panose="020B0604020202020204" pitchFamily="34" charset="0"/>
                <a:cs typeface="Arial" panose="020B0604020202020204" pitchFamily="34" charset="0"/>
              </a:rPr>
              <a:t> Berlin and </a:t>
            </a:r>
            <a:r>
              <a:rPr lang="en-US" sz="2400" dirty="0" err="1">
                <a:latin typeface="Arial" panose="020B0604020202020204" pitchFamily="34" charset="0"/>
                <a:cs typeface="Arial" panose="020B0604020202020204" pitchFamily="34" charset="0"/>
              </a:rPr>
              <a:t>Université</a:t>
            </a:r>
            <a:r>
              <a:rPr lang="en-US" sz="2400" dirty="0">
                <a:latin typeface="Arial" panose="020B0604020202020204" pitchFamily="34" charset="0"/>
                <a:cs typeface="Arial" panose="020B0604020202020204" pitchFamily="34" charset="0"/>
              </a:rPr>
              <a:t> de Strasbourg </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Advanced plans to enhance professional academic advising services for first-year, distance, and transfer students; career advising; internship coordination; tutoring; and supplemental education through program fees</a:t>
            </a:r>
          </a:p>
          <a:p>
            <a:pPr algn="l"/>
            <a:endParaRPr lang="en-US" sz="1800" b="1" dirty="0">
              <a:latin typeface="Courier"/>
              <a:cs typeface="Courier"/>
            </a:endParaRPr>
          </a:p>
        </p:txBody>
      </p:sp>
      <p:pic>
        <p:nvPicPr>
          <p:cNvPr id="4" name="Picture 3">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51063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373410"/>
            <a:ext cx="4480560" cy="2179310"/>
          </a:xfrm>
        </p:spPr>
        <p:txBody>
          <a:bodyPr/>
          <a:lstStyle/>
          <a:p>
            <a:pPr marL="0" indent="0">
              <a:buNone/>
            </a:pPr>
            <a:r>
              <a:rPr lang="en-US" sz="3000" dirty="0">
                <a:latin typeface="Perpetua"/>
                <a:cs typeface="Perpetua"/>
              </a:rPr>
              <a:t>Inspire students to pursue a productive, engaged and fulfilling life and prepare them to succeed in a sustainable global economy.</a:t>
            </a:r>
          </a:p>
        </p:txBody>
      </p:sp>
      <p:pic>
        <p:nvPicPr>
          <p:cNvPr id="5" name="Picture 4" descr="20180223_TCB7871-goa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765" y="0"/>
            <a:ext cx="6697235" cy="6507480"/>
          </a:xfrm>
          <a:prstGeom prst="rect">
            <a:avLst/>
          </a:prstGeom>
        </p:spPr>
      </p:pic>
      <p:sp>
        <p:nvSpPr>
          <p:cNvPr id="6" name="Title 1"/>
          <p:cNvSpPr txBox="1">
            <a:spLocks/>
          </p:cNvSpPr>
          <p:nvPr/>
        </p:nvSpPr>
        <p:spPr>
          <a:xfrm>
            <a:off x="838200" y="274637"/>
            <a:ext cx="6337820" cy="21501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FFC425"/>
                </a:solidFill>
                <a:latin typeface="Arial"/>
                <a:cs typeface="Arial"/>
              </a:rPr>
              <a:t>GOAL </a:t>
            </a:r>
            <a:r>
              <a:rPr lang="en-US" b="1" dirty="0" smtClean="0">
                <a:solidFill>
                  <a:srgbClr val="FFC425"/>
                </a:solidFill>
                <a:latin typeface="Arial"/>
                <a:cs typeface="Arial"/>
              </a:rPr>
              <a:t>2</a:t>
            </a:r>
            <a:endParaRPr lang="en-US" b="1" dirty="0">
              <a:solidFill>
                <a:srgbClr val="FFC425"/>
              </a:solidFill>
              <a:latin typeface="Arial"/>
              <a:cs typeface="Arial"/>
            </a:endParaRPr>
          </a:p>
          <a:p>
            <a:pPr algn="l"/>
            <a:r>
              <a:rPr lang="en-US" b="1" dirty="0">
                <a:solidFill>
                  <a:srgbClr val="492F24"/>
                </a:solidFill>
                <a:latin typeface="Arial"/>
                <a:cs typeface="Arial"/>
              </a:rPr>
              <a:t>INSPIRING</a:t>
            </a:r>
          </a:p>
          <a:p>
            <a:pPr algn="l"/>
            <a:r>
              <a:rPr lang="en-US" b="1" dirty="0">
                <a:solidFill>
                  <a:srgbClr val="492F24"/>
                </a:solidFill>
                <a:latin typeface="Arial"/>
                <a:cs typeface="Arial"/>
              </a:rPr>
              <a:t>STUDENTS</a:t>
            </a:r>
          </a:p>
        </p:txBody>
      </p:sp>
      <p:cxnSp>
        <p:nvCxnSpPr>
          <p:cNvPr id="4" name="Straight Connector 3"/>
          <p:cNvCxnSpPr/>
          <p:nvPr/>
        </p:nvCxnSpPr>
        <p:spPr>
          <a:xfrm flipV="1">
            <a:off x="962526" y="962526"/>
            <a:ext cx="4244741" cy="1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28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DFE38E-4741-184F-9994-228846911BEE}"/>
              </a:ext>
            </a:extLst>
          </p:cNvPr>
          <p:cNvGraphicFramePr>
            <a:graphicFrameLocks noGrp="1"/>
          </p:cNvGraphicFramePr>
          <p:nvPr>
            <p:extLst>
              <p:ext uri="{D42A27DB-BD31-4B8C-83A1-F6EECF244321}">
                <p14:modId xmlns:p14="http://schemas.microsoft.com/office/powerpoint/2010/main" val="3509397018"/>
              </p:ext>
            </p:extLst>
          </p:nvPr>
        </p:nvGraphicFramePr>
        <p:xfrm>
          <a:off x="369454" y="1511398"/>
          <a:ext cx="11476181" cy="4572749"/>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1317594311"/>
                    </a:ext>
                  </a:extLst>
                </a:gridCol>
                <a:gridCol w="2645081">
                  <a:extLst>
                    <a:ext uri="{9D8B030D-6E8A-4147-A177-3AD203B41FA5}">
                      <a16:colId xmlns:a16="http://schemas.microsoft.com/office/drawing/2014/main" val="317239970"/>
                    </a:ext>
                  </a:extLst>
                </a:gridCol>
                <a:gridCol w="2676949">
                  <a:extLst>
                    <a:ext uri="{9D8B030D-6E8A-4147-A177-3AD203B41FA5}">
                      <a16:colId xmlns:a16="http://schemas.microsoft.com/office/drawing/2014/main" val="591045976"/>
                    </a:ext>
                  </a:extLst>
                </a:gridCol>
                <a:gridCol w="2676949">
                  <a:extLst>
                    <a:ext uri="{9D8B030D-6E8A-4147-A177-3AD203B41FA5}">
                      <a16:colId xmlns:a16="http://schemas.microsoft.com/office/drawing/2014/main" val="989805549"/>
                    </a:ext>
                  </a:extLst>
                </a:gridCol>
              </a:tblGrid>
              <a:tr h="388697">
                <a:tc>
                  <a:txBody>
                    <a:bodyPr/>
                    <a:lstStyle/>
                    <a:p>
                      <a:pPr algn="ctr"/>
                      <a:r>
                        <a:rPr lang="en-US" sz="1600" dirty="0">
                          <a:solidFill>
                            <a:srgbClr val="492F24"/>
                          </a:solidFill>
                          <a:latin typeface="Arial" panose="020B060402020202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1718191700"/>
                  </a:ext>
                </a:extLst>
              </a:tr>
              <a:tr h="749699">
                <a:tc>
                  <a:txBody>
                    <a:bodyPr/>
                    <a:lstStyle/>
                    <a:p>
                      <a:r>
                        <a:rPr lang="en-US" sz="1700" dirty="0">
                          <a:latin typeface="Arial" panose="020B0604020202020204" pitchFamily="34" charset="0"/>
                          <a:cs typeface="Arial" panose="020B0604020202020204" pitchFamily="34" charset="0"/>
                        </a:rPr>
                        <a:t>Overall </a:t>
                      </a:r>
                      <a:r>
                        <a:rPr lang="en-US" sz="1700" dirty="0" smtClean="0">
                          <a:latin typeface="Arial" panose="020B0604020202020204" pitchFamily="34" charset="0"/>
                          <a:cs typeface="Arial" panose="020B0604020202020204" pitchFamily="34" charset="0"/>
                        </a:rPr>
                        <a:t>enrollment</a:t>
                      </a:r>
                    </a:p>
                    <a:p>
                      <a:r>
                        <a:rPr lang="en-US" sz="1200" dirty="0" smtClean="0">
                          <a:latin typeface="Arial" panose="020B0604020202020204" pitchFamily="34" charset="0"/>
                          <a:cs typeface="Arial" panose="020B0604020202020204" pitchFamily="34" charset="0"/>
                        </a:rPr>
                        <a:t>(Enrollment growth</a:t>
                      </a:r>
                      <a:r>
                        <a:rPr lang="en-US" sz="1200" baseline="0" dirty="0" smtClean="0">
                          <a:latin typeface="Arial" panose="020B0604020202020204" pitchFamily="34" charset="0"/>
                          <a:cs typeface="Arial" panose="020B0604020202020204" pitchFamily="34" charset="0"/>
                        </a:rPr>
                        <a:t> projected for both in-state and out-of-state students)</a:t>
                      </a:r>
                      <a:endParaRPr lang="en-US" sz="1200" dirty="0">
                        <a:latin typeface="Arial" panose="020B0604020202020204" pitchFamily="34" charset="0"/>
                        <a:cs typeface="Arial" panose="020B0604020202020204" pitchFamily="34" charset="0"/>
                      </a:endParaRPr>
                    </a:p>
                  </a:txBody>
                  <a:tcPr anchor="ctr">
                    <a:solidFill>
                      <a:schemeClr val="bg2">
                        <a:lumMod val="90000"/>
                      </a:schemeClr>
                    </a:solidFill>
                  </a:tcPr>
                </a:tc>
                <a:tc>
                  <a:txBody>
                    <a:bodyPr/>
                    <a:lstStyle/>
                    <a:p>
                      <a:r>
                        <a:rPr lang="en-US" sz="1700" dirty="0">
                          <a:latin typeface="Arial" panose="020B0604020202020204" pitchFamily="34" charset="0"/>
                          <a:cs typeface="Arial" panose="020B0604020202020204" pitchFamily="34" charset="0"/>
                        </a:rPr>
                        <a:t>12,366</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dirty="0">
                          <a:solidFill>
                            <a:srgbClr val="00B050"/>
                          </a:solidFill>
                          <a:latin typeface="Arial" panose="020B0604020202020204" pitchFamily="34" charset="0"/>
                          <a:cs typeface="Arial" panose="020B0604020202020204" pitchFamily="34" charset="0"/>
                        </a:rPr>
                        <a:t>12,397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dirty="0">
                          <a:solidFill>
                            <a:schemeClr val="tx1"/>
                          </a:solidFill>
                          <a:latin typeface="Arial" panose="020B0604020202020204" pitchFamily="34" charset="0"/>
                          <a:cs typeface="Arial" panose="020B0604020202020204" pitchFamily="34" charset="0"/>
                        </a:rPr>
                        <a:t>13,500</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969925955"/>
                  </a:ext>
                </a:extLst>
              </a:tr>
              <a:tr h="705689">
                <a:tc>
                  <a:txBody>
                    <a:bodyPr/>
                    <a:lstStyle/>
                    <a:p>
                      <a:r>
                        <a:rPr lang="en-US" sz="1700" b="0" i="0" dirty="0">
                          <a:solidFill>
                            <a:schemeClr val="tx1"/>
                          </a:solidFill>
                          <a:latin typeface="Arial" panose="020B0604020202020204" pitchFamily="34" charset="0"/>
                          <a:cs typeface="Arial" panose="020B0604020202020204" pitchFamily="34" charset="0"/>
                        </a:rPr>
                        <a:t>Enrollment of transfer students</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967</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rgbClr val="00B050"/>
                          </a:solidFill>
                          <a:latin typeface="Arial" panose="020B0604020202020204" pitchFamily="34" charset="0"/>
                          <a:cs typeface="Arial" panose="020B0604020202020204" pitchFamily="34" charset="0"/>
                        </a:rPr>
                        <a:t>1,086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1,200</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938752516"/>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Enrollment of underrepresented students</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13%</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chemeClr val="tx1"/>
                          </a:solidFill>
                          <a:latin typeface="Arial" panose="020B0604020202020204" pitchFamily="34" charset="0"/>
                          <a:cs typeface="Arial" panose="020B0604020202020204" pitchFamily="34" charset="0"/>
                        </a:rPr>
                        <a:t>13%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17%</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403639698"/>
                  </a:ext>
                </a:extLst>
              </a:tr>
              <a:tr h="6255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Retention rate for </a:t>
                      </a:r>
                      <a:r>
                        <a:rPr lang="en-US" sz="1700" b="0" i="0" dirty="0" smtClean="0">
                          <a:solidFill>
                            <a:schemeClr val="tx1"/>
                          </a:solidFill>
                          <a:latin typeface="Arial" panose="020B0604020202020204" pitchFamily="34" charset="0"/>
                          <a:cs typeface="Arial" panose="020B0604020202020204" pitchFamily="34" charset="0"/>
                        </a:rPr>
                        <a:t>FTFT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latin typeface="Arial" panose="020B0604020202020204" pitchFamily="34" charset="0"/>
                          <a:cs typeface="Arial" panose="020B0604020202020204" pitchFamily="34" charset="0"/>
                        </a:rPr>
                        <a:t>(First-time</a:t>
                      </a:r>
                      <a:r>
                        <a:rPr lang="en-US" sz="1200" b="0" i="0" dirty="0">
                          <a:solidFill>
                            <a:schemeClr val="tx1"/>
                          </a:solidFill>
                          <a:latin typeface="Arial" panose="020B0604020202020204" pitchFamily="34" charset="0"/>
                          <a:cs typeface="Arial" panose="020B0604020202020204" pitchFamily="34" charset="0"/>
                        </a:rPr>
                        <a:t>, full-time baccalaureate </a:t>
                      </a:r>
                      <a:r>
                        <a:rPr lang="en-US" sz="1200" b="0" i="0" dirty="0" smtClean="0">
                          <a:solidFill>
                            <a:schemeClr val="tx1"/>
                          </a:solidFill>
                          <a:latin typeface="Arial" panose="020B0604020202020204" pitchFamily="34" charset="0"/>
                          <a:cs typeface="Arial" panose="020B0604020202020204" pitchFamily="34" charset="0"/>
                        </a:rPr>
                        <a:t>degree-seeking)</a:t>
                      </a:r>
                      <a:endParaRPr lang="en-US" sz="1200" b="0" i="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76%</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00B050"/>
                          </a:solidFill>
                          <a:latin typeface="Arial" panose="020B0604020202020204" pitchFamily="34" charset="0"/>
                          <a:cs typeface="Arial" panose="020B0604020202020204" pitchFamily="34" charset="0"/>
                        </a:rPr>
                        <a:t>78.1%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80%</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589466749"/>
                  </a:ext>
                </a:extLst>
              </a:tr>
              <a:tr h="625544">
                <a:tc>
                  <a:txBody>
                    <a:bodyPr/>
                    <a:lstStyle/>
                    <a:p>
                      <a:r>
                        <a:rPr lang="en-US" sz="1700" b="0" i="0" dirty="0">
                          <a:solidFill>
                            <a:schemeClr val="tx1"/>
                          </a:solidFill>
                          <a:latin typeface="Arial" panose="020B0604020202020204" pitchFamily="34" charset="0"/>
                          <a:cs typeface="Arial" panose="020B0604020202020204" pitchFamily="34" charset="0"/>
                        </a:rPr>
                        <a:t>Construction of new residence halls</a:t>
                      </a:r>
                    </a:p>
                  </a:txBody>
                  <a:tcPr anchor="ct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Create a 10-year Plan for Student Housing</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i="0" dirty="0">
                          <a:solidFill>
                            <a:srgbClr val="00B050"/>
                          </a:solidFill>
                          <a:latin typeface="Arial" panose="020B0604020202020204" pitchFamily="34" charset="0"/>
                          <a:cs typeface="Arial" panose="020B0604020202020204" pitchFamily="34" charset="0"/>
                        </a:rPr>
                        <a:t>10-year housing plan developed; currently under review by legislature’s UW Housing Task Force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10-year plan in implementation; 2-3 new residence halls in construction or completed</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1474983019"/>
                  </a:ext>
                </a:extLst>
              </a:tr>
            </a:tbl>
          </a:graphicData>
        </a:graphic>
      </p:graphicFrame>
      <p:sp>
        <p:nvSpPr>
          <p:cNvPr id="7" name="Title 1"/>
          <p:cNvSpPr>
            <a:spLocks noGrp="1"/>
          </p:cNvSpPr>
          <p:nvPr>
            <p:ph type="title"/>
          </p:nvPr>
        </p:nvSpPr>
        <p:spPr>
          <a:xfrm>
            <a:off x="369454" y="361068"/>
            <a:ext cx="10984346" cy="1325563"/>
          </a:xfrm>
        </p:spPr>
        <p:txBody>
          <a:bodyPr/>
          <a:lstStyle/>
          <a:p>
            <a:pPr algn="l"/>
            <a:r>
              <a:rPr lang="en-US" sz="3600" b="1" dirty="0">
                <a:solidFill>
                  <a:srgbClr val="FFC425"/>
                </a:solidFill>
                <a:latin typeface="Arial"/>
                <a:cs typeface="Arial"/>
              </a:rPr>
              <a:t>GOAL </a:t>
            </a:r>
            <a:r>
              <a:rPr lang="en-US" sz="3600" b="1" dirty="0" smtClean="0">
                <a:solidFill>
                  <a:srgbClr val="FFC425"/>
                </a:solidFill>
                <a:latin typeface="Arial"/>
                <a:cs typeface="Arial"/>
              </a:rPr>
              <a:t>2 </a:t>
            </a:r>
            <a:r>
              <a:rPr lang="en-US" sz="3600" b="1" dirty="0">
                <a:latin typeface="Arial"/>
                <a:cs typeface="Arial"/>
              </a:rPr>
              <a:t>|</a:t>
            </a:r>
            <a:r>
              <a:rPr lang="en-US" sz="3600" b="1" dirty="0">
                <a:solidFill>
                  <a:srgbClr val="FFC425"/>
                </a:solidFill>
                <a:latin typeface="Arial"/>
                <a:cs typeface="Arial"/>
              </a:rPr>
              <a:t> </a:t>
            </a:r>
            <a:r>
              <a:rPr lang="en-US" sz="3600" b="1" dirty="0" smtClean="0">
                <a:solidFill>
                  <a:srgbClr val="492F24"/>
                </a:solidFill>
                <a:latin typeface="Arial"/>
                <a:cs typeface="Arial"/>
              </a:rPr>
              <a:t>INSPIRING STUDENTS</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a:t>
            </a:r>
            <a:r>
              <a:rPr lang="en-US" sz="1800" b="1" dirty="0" smtClean="0">
                <a:solidFill>
                  <a:srgbClr val="492F24"/>
                </a:solidFill>
                <a:latin typeface="Arial"/>
                <a:cs typeface="Arial"/>
              </a:rPr>
              <a:t> </a:t>
            </a:r>
            <a:endParaRPr lang="en-US" sz="1800" b="1" dirty="0">
              <a:latin typeface="Courier"/>
              <a:cs typeface="Courier"/>
            </a:endParaRPr>
          </a:p>
        </p:txBody>
      </p:sp>
      <p:pic>
        <p:nvPicPr>
          <p:cNvPr id="8" name="Picture 7">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290180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4DFE38E-4741-184F-9994-228846911BEE}"/>
              </a:ext>
            </a:extLst>
          </p:cNvPr>
          <p:cNvGraphicFramePr>
            <a:graphicFrameLocks noGrp="1"/>
          </p:cNvGraphicFramePr>
          <p:nvPr>
            <p:extLst>
              <p:ext uri="{D42A27DB-BD31-4B8C-83A1-F6EECF244321}">
                <p14:modId xmlns:p14="http://schemas.microsoft.com/office/powerpoint/2010/main" val="622845515"/>
              </p:ext>
            </p:extLst>
          </p:nvPr>
        </p:nvGraphicFramePr>
        <p:xfrm>
          <a:off x="369454" y="1501775"/>
          <a:ext cx="11476181" cy="4860808"/>
        </p:xfrm>
        <a:graphic>
          <a:graphicData uri="http://schemas.openxmlformats.org/drawingml/2006/table">
            <a:tbl>
              <a:tblPr firstRow="1" bandRow="1">
                <a:tableStyleId>{5C22544A-7EE6-4342-B048-85BDC9FD1C3A}</a:tableStyleId>
              </a:tblPr>
              <a:tblGrid>
                <a:gridCol w="3477202">
                  <a:extLst>
                    <a:ext uri="{9D8B030D-6E8A-4147-A177-3AD203B41FA5}">
                      <a16:colId xmlns:a16="http://schemas.microsoft.com/office/drawing/2014/main" val="1317594311"/>
                    </a:ext>
                  </a:extLst>
                </a:gridCol>
                <a:gridCol w="2645081">
                  <a:extLst>
                    <a:ext uri="{9D8B030D-6E8A-4147-A177-3AD203B41FA5}">
                      <a16:colId xmlns:a16="http://schemas.microsoft.com/office/drawing/2014/main" val="317239970"/>
                    </a:ext>
                  </a:extLst>
                </a:gridCol>
                <a:gridCol w="2676949">
                  <a:extLst>
                    <a:ext uri="{9D8B030D-6E8A-4147-A177-3AD203B41FA5}">
                      <a16:colId xmlns:a16="http://schemas.microsoft.com/office/drawing/2014/main" val="591045976"/>
                    </a:ext>
                  </a:extLst>
                </a:gridCol>
                <a:gridCol w="2676949">
                  <a:extLst>
                    <a:ext uri="{9D8B030D-6E8A-4147-A177-3AD203B41FA5}">
                      <a16:colId xmlns:a16="http://schemas.microsoft.com/office/drawing/2014/main" val="989805549"/>
                    </a:ext>
                  </a:extLst>
                </a:gridCol>
              </a:tblGrid>
              <a:tr h="388697">
                <a:tc>
                  <a:txBody>
                    <a:bodyPr/>
                    <a:lstStyle/>
                    <a:p>
                      <a:pPr algn="ctr"/>
                      <a:r>
                        <a:rPr lang="en-US" sz="1600" dirty="0">
                          <a:solidFill>
                            <a:srgbClr val="492F24"/>
                          </a:solidFill>
                          <a:latin typeface="Arial" panose="020B0604020202020204" pitchFamily="34" charset="0"/>
                          <a:cs typeface="Arial" panose="020B0604020202020204" pitchFamily="34" charset="0"/>
                        </a:rPr>
                        <a:t>Key Performance Indicator</a:t>
                      </a:r>
                    </a:p>
                  </a:txBody>
                  <a:tcPr anchor="ct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Baseline</a:t>
                      </a:r>
                    </a:p>
                  </a:txBody>
                  <a:tcPr anchor="ctr">
                    <a:lnR w="38100" cap="flat" cmpd="sng" algn="ctr">
                      <a:solidFill>
                        <a:schemeClr val="tx1"/>
                      </a:solidFill>
                      <a:prstDash val="solid"/>
                      <a:round/>
                      <a:headEnd type="none" w="med" len="med"/>
                      <a:tailEnd type="none" w="med" len="med"/>
                    </a:lnR>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Year 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425"/>
                    </a:solidFill>
                  </a:tcPr>
                </a:tc>
                <a:tc>
                  <a:txBody>
                    <a:bodyPr/>
                    <a:lstStyle/>
                    <a:p>
                      <a:pPr algn="ctr"/>
                      <a:r>
                        <a:rPr lang="en-US" sz="1600" dirty="0">
                          <a:solidFill>
                            <a:srgbClr val="492F24"/>
                          </a:solidFill>
                          <a:latin typeface="Arial" panose="020B0604020202020204" pitchFamily="34" charset="0"/>
                          <a:cs typeface="Arial" panose="020B0604020202020204" pitchFamily="34" charset="0"/>
                        </a:rPr>
                        <a:t>2022 Goal</a:t>
                      </a:r>
                    </a:p>
                  </a:txBody>
                  <a:tcPr anchor="ctr">
                    <a:lnL w="38100" cap="flat" cmpd="sng" algn="ctr">
                      <a:solidFill>
                        <a:schemeClr val="tx1"/>
                      </a:solidFill>
                      <a:prstDash val="solid"/>
                      <a:round/>
                      <a:headEnd type="none" w="med" len="med"/>
                      <a:tailEnd type="none" w="med" len="med"/>
                    </a:lnL>
                    <a:solidFill>
                      <a:srgbClr val="FFC425"/>
                    </a:solidFill>
                  </a:tcPr>
                </a:tc>
                <a:extLst>
                  <a:ext uri="{0D108BD9-81ED-4DB2-BD59-A6C34878D82A}">
                    <a16:rowId xmlns:a16="http://schemas.microsoft.com/office/drawing/2014/main" val="1718191700"/>
                  </a:ext>
                </a:extLst>
              </a:tr>
              <a:tr h="632402">
                <a:tc>
                  <a:txBody>
                    <a:bodyPr/>
                    <a:lstStyle/>
                    <a:p>
                      <a:r>
                        <a:rPr lang="en-US" sz="1700" b="0" i="0" dirty="0">
                          <a:solidFill>
                            <a:schemeClr val="tx1"/>
                          </a:solidFill>
                          <a:latin typeface="Arial" panose="020B0604020202020204" pitchFamily="34" charset="0"/>
                          <a:cs typeface="Arial" panose="020B0604020202020204" pitchFamily="34" charset="0"/>
                        </a:rPr>
                        <a:t>Student participation in support services</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24.7%</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0" dirty="0">
                          <a:solidFill>
                            <a:srgbClr val="00B050"/>
                          </a:solidFill>
                          <a:latin typeface="Arial" panose="020B0604020202020204" pitchFamily="34" charset="0"/>
                          <a:cs typeface="Arial" panose="020B0604020202020204" pitchFamily="34" charset="0"/>
                        </a:rPr>
                        <a:t>31.5%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r>
                        <a:rPr lang="en-US" sz="1700" b="0" i="0" dirty="0" smtClean="0">
                          <a:solidFill>
                            <a:schemeClr val="tx1"/>
                          </a:solidFill>
                          <a:latin typeface="Arial" panose="020B0604020202020204" pitchFamily="34" charset="0"/>
                          <a:cs typeface="Arial" panose="020B0604020202020204" pitchFamily="34" charset="0"/>
                        </a:rPr>
                        <a:t>40%</a:t>
                      </a:r>
                      <a:endParaRPr lang="en-US" sz="1700" b="0" i="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3623314602"/>
                  </a:ext>
                </a:extLst>
              </a:tr>
              <a:tr h="882225">
                <a:tc>
                  <a:txBody>
                    <a:bodyPr/>
                    <a:lstStyle/>
                    <a:p>
                      <a:r>
                        <a:rPr lang="en-US" sz="1700" dirty="0">
                          <a:latin typeface="Arial" panose="020B0604020202020204" pitchFamily="34" charset="0"/>
                          <a:cs typeface="Arial" panose="020B0604020202020204" pitchFamily="34" charset="0"/>
                        </a:rPr>
                        <a:t>4- and 6-year graduation rates for undergraduates</a:t>
                      </a:r>
                    </a:p>
                  </a:txBody>
                  <a:tcPr anchor="ct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25.8%/54.4%</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1" i="0" dirty="0" smtClean="0">
                          <a:solidFill>
                            <a:srgbClr val="00B050"/>
                          </a:solidFill>
                          <a:latin typeface="Arial" panose="020B0604020202020204" pitchFamily="34" charset="0"/>
                          <a:cs typeface="Arial" panose="020B0604020202020204" pitchFamily="34" charset="0"/>
                        </a:rPr>
                        <a:t>26%/</a:t>
                      </a:r>
                      <a:r>
                        <a:rPr lang="en-US" sz="1700" b="1" i="0" dirty="0">
                          <a:solidFill>
                            <a:srgbClr val="00B050"/>
                          </a:solidFill>
                          <a:latin typeface="Arial" panose="020B0604020202020204" pitchFamily="34" charset="0"/>
                          <a:cs typeface="Arial" panose="020B0604020202020204" pitchFamily="34" charset="0"/>
                        </a:rPr>
                        <a:t>58.2%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r>
                        <a:rPr lang="en-US" sz="1700" b="0" i="0" dirty="0">
                          <a:solidFill>
                            <a:schemeClr val="tx1"/>
                          </a:solidFill>
                          <a:latin typeface="Arial" panose="020B0604020202020204" pitchFamily="34" charset="0"/>
                          <a:cs typeface="Arial" panose="020B0604020202020204" pitchFamily="34" charset="0"/>
                        </a:rPr>
                        <a:t>33%/60%</a:t>
                      </a: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969925955"/>
                  </a:ext>
                </a:extLst>
              </a:tr>
              <a:tr h="995739">
                <a:tc>
                  <a:txBody>
                    <a:bodyPr/>
                    <a:lstStyle/>
                    <a:p>
                      <a:r>
                        <a:rPr lang="en-US" sz="1700" b="0" i="0" dirty="0">
                          <a:solidFill>
                            <a:schemeClr val="tx1"/>
                          </a:solidFill>
                          <a:latin typeface="Arial" panose="020B0604020202020204" pitchFamily="34" charset="0"/>
                          <a:cs typeface="Arial" panose="020B0604020202020204" pitchFamily="34" charset="0"/>
                        </a:rPr>
                        <a:t>Percentage of students completing an experiential transcript</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Institute a co-curricular transcript</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r>
                        <a:rPr lang="en-US" sz="1700" b="1" i="1" dirty="0">
                          <a:solidFill>
                            <a:srgbClr val="00B050"/>
                          </a:solidFill>
                          <a:latin typeface="Arial" panose="020B0604020202020204" pitchFamily="34" charset="0"/>
                          <a:cs typeface="Arial" panose="020B0604020202020204" pitchFamily="34" charset="0"/>
                        </a:rPr>
                        <a:t>UW Connect</a:t>
                      </a:r>
                      <a:r>
                        <a:rPr lang="en-US" sz="1700" b="1" i="0" dirty="0">
                          <a:solidFill>
                            <a:srgbClr val="00B050"/>
                          </a:solidFill>
                          <a:latin typeface="Arial" panose="020B0604020202020204" pitchFamily="34" charset="0"/>
                          <a:cs typeface="Arial" panose="020B0604020202020204" pitchFamily="34" charset="0"/>
                        </a:rPr>
                        <a:t> under </a:t>
                      </a:r>
                      <a:r>
                        <a:rPr lang="en-US" sz="1700" b="1" i="0" dirty="0" smtClean="0">
                          <a:solidFill>
                            <a:srgbClr val="00B050"/>
                          </a:solidFill>
                          <a:latin typeface="Arial" panose="020B0604020202020204" pitchFamily="34" charset="0"/>
                          <a:cs typeface="Arial" panose="020B0604020202020204" pitchFamily="34" charset="0"/>
                        </a:rPr>
                        <a:t>development</a:t>
                      </a:r>
                      <a:endParaRPr lang="en-US" sz="1700" b="1" i="0" dirty="0">
                        <a:solidFill>
                          <a:srgbClr val="00B050"/>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25% of seniors have a </a:t>
                      </a:r>
                    </a:p>
                    <a:p>
                      <a:r>
                        <a:rPr lang="en-US" sz="1700" b="0" i="0" dirty="0">
                          <a:solidFill>
                            <a:schemeClr val="tx1"/>
                          </a:solidFill>
                          <a:latin typeface="Arial" panose="020B0604020202020204" pitchFamily="34" charset="0"/>
                          <a:cs typeface="Arial" panose="020B0604020202020204" pitchFamily="34" charset="0"/>
                        </a:rPr>
                        <a:t>co-curricular transcript</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1938752516"/>
                  </a:ext>
                </a:extLst>
              </a:tr>
              <a:tr h="8703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Placement </a:t>
                      </a:r>
                      <a:r>
                        <a:rPr lang="en-US" sz="1700" b="0" i="0" dirty="0" smtClean="0">
                          <a:solidFill>
                            <a:schemeClr val="tx1"/>
                          </a:solidFill>
                          <a:latin typeface="Arial" panose="020B0604020202020204" pitchFamily="34" charset="0"/>
                          <a:cs typeface="Arial" panose="020B0604020202020204" pitchFamily="34" charset="0"/>
                        </a:rPr>
                        <a:t>in jobs or advanced degree programs one</a:t>
                      </a:r>
                      <a:r>
                        <a:rPr lang="en-US" sz="1700" b="0" i="0" baseline="0" dirty="0" smtClean="0">
                          <a:solidFill>
                            <a:schemeClr val="tx1"/>
                          </a:solidFill>
                          <a:latin typeface="Arial" panose="020B0604020202020204" pitchFamily="34" charset="0"/>
                          <a:cs typeface="Arial" panose="020B0604020202020204" pitchFamily="34" charset="0"/>
                        </a:rPr>
                        <a:t> </a:t>
                      </a:r>
                      <a:r>
                        <a:rPr lang="en-US" sz="1700" b="0" i="0" dirty="0" smtClean="0">
                          <a:solidFill>
                            <a:schemeClr val="tx1"/>
                          </a:solidFill>
                          <a:latin typeface="Arial" panose="020B0604020202020204" pitchFamily="34" charset="0"/>
                          <a:cs typeface="Arial" panose="020B0604020202020204" pitchFamily="34" charset="0"/>
                        </a:rPr>
                        <a:t>year </a:t>
                      </a:r>
                      <a:r>
                        <a:rPr lang="en-US" sz="1700" b="0" i="0" dirty="0">
                          <a:solidFill>
                            <a:schemeClr val="tx1"/>
                          </a:solidFill>
                          <a:latin typeface="Arial" panose="020B0604020202020204" pitchFamily="34" charset="0"/>
                          <a:cs typeface="Arial" panose="020B0604020202020204" pitchFamily="34" charset="0"/>
                        </a:rPr>
                        <a:t>following graduation</a:t>
                      </a:r>
                    </a:p>
                  </a:txBody>
                  <a:tcPr anchor="c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66</a:t>
                      </a:r>
                      <a:r>
                        <a:rPr lang="en-US" sz="1700" b="0" i="0" dirty="0" smtClean="0">
                          <a:solidFill>
                            <a:schemeClr val="tx1"/>
                          </a:solidFill>
                          <a:latin typeface="Arial" panose="020B0604020202020204" pitchFamily="34" charset="0"/>
                          <a:cs typeface="Arial" panose="020B0604020202020204" pitchFamily="34" charset="0"/>
                        </a:rPr>
                        <a:t>%*</a:t>
                      </a:r>
                    </a:p>
                  </a:txBody>
                  <a:tcPr anchor="ctr">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chemeClr val="tx1"/>
                          </a:solidFill>
                          <a:latin typeface="Arial" panose="020B0604020202020204" pitchFamily="34" charset="0"/>
                          <a:cs typeface="Arial" panose="020B0604020202020204" pitchFamily="34" charset="0"/>
                        </a:rPr>
                        <a:t>Follow-up survey in progress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85</a:t>
                      </a:r>
                      <a:r>
                        <a:rPr lang="en-US" sz="1700" b="0" i="0" dirty="0" smtClean="0">
                          <a:solidFill>
                            <a:schemeClr val="tx1"/>
                          </a:solidFill>
                          <a:latin typeface="Arial" panose="020B0604020202020204" pitchFamily="34" charset="0"/>
                          <a:cs typeface="Arial" panose="020B0604020202020204" pitchFamily="34" charset="0"/>
                        </a:rPr>
                        <a:t>%</a:t>
                      </a:r>
                      <a:endParaRPr lang="en-US" sz="1700" b="0" i="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2403639698"/>
                  </a:ext>
                </a:extLst>
              </a:tr>
              <a:tr h="1091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Percentage of graduates </a:t>
                      </a:r>
                      <a:r>
                        <a:rPr lang="en-US" sz="1700" b="0" i="0" dirty="0" smtClean="0">
                          <a:solidFill>
                            <a:schemeClr val="tx1"/>
                          </a:solidFill>
                          <a:latin typeface="Arial" panose="020B0604020202020204" pitchFamily="34" charset="0"/>
                          <a:cs typeface="Arial" panose="020B0604020202020204" pitchFamily="34" charset="0"/>
                        </a:rPr>
                        <a:t>with </a:t>
                      </a:r>
                      <a:r>
                        <a:rPr lang="en-US" sz="1700" b="0" i="0" dirty="0">
                          <a:solidFill>
                            <a:schemeClr val="tx1"/>
                          </a:solidFill>
                          <a:latin typeface="Arial" panose="020B0604020202020204" pitchFamily="34" charset="0"/>
                          <a:cs typeface="Arial" panose="020B0604020202020204" pitchFamily="34" charset="0"/>
                        </a:rPr>
                        <a:t>credential from the Honors College</a:t>
                      </a:r>
                    </a:p>
                  </a:txBody>
                  <a:tcPr anchor="ctr">
                    <a:solidFill>
                      <a:schemeClr val="bg2"/>
                    </a:solidFill>
                  </a:tcPr>
                </a:tc>
                <a:tc>
                  <a:txBody>
                    <a:bodyPr/>
                    <a:lstStyle/>
                    <a:p>
                      <a:r>
                        <a:rPr lang="en-US" sz="1700" b="0" i="0" dirty="0">
                          <a:solidFill>
                            <a:schemeClr val="tx1"/>
                          </a:solidFill>
                          <a:latin typeface="Arial" panose="020B0604020202020204" pitchFamily="34" charset="0"/>
                          <a:cs typeface="Arial" panose="020B0604020202020204" pitchFamily="34" charset="0"/>
                        </a:rPr>
                        <a:t>4%</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i="0" dirty="0">
                          <a:solidFill>
                            <a:srgbClr val="FF0000"/>
                          </a:solidFill>
                          <a:latin typeface="Arial" panose="020B0604020202020204" pitchFamily="34" charset="0"/>
                          <a:cs typeface="Arial" panose="020B0604020202020204" pitchFamily="34" charset="0"/>
                        </a:rPr>
                        <a:t>3.6%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dirty="0">
                          <a:solidFill>
                            <a:schemeClr val="tx1"/>
                          </a:solidFill>
                          <a:latin typeface="Arial" panose="020B0604020202020204" pitchFamily="34" charset="0"/>
                          <a:cs typeface="Arial" panose="020B0604020202020204" pitchFamily="34" charset="0"/>
                        </a:rPr>
                        <a:t>8%</a:t>
                      </a:r>
                    </a:p>
                  </a:txBody>
                  <a:tcPr anchor="ctr">
                    <a:lnL w="38100" cap="flat" cmpd="sng" algn="ctr">
                      <a:solidFill>
                        <a:schemeClr val="tx1"/>
                      </a:solidFill>
                      <a:prstDash val="solid"/>
                      <a:round/>
                      <a:headEnd type="none" w="med" len="med"/>
                      <a:tailEnd type="none" w="med" len="med"/>
                    </a:lnL>
                    <a:solidFill>
                      <a:schemeClr val="bg2"/>
                    </a:solidFill>
                  </a:tcPr>
                </a:tc>
                <a:extLst>
                  <a:ext uri="{0D108BD9-81ED-4DB2-BD59-A6C34878D82A}">
                    <a16:rowId xmlns:a16="http://schemas.microsoft.com/office/drawing/2014/main" val="2589466749"/>
                  </a:ext>
                </a:extLst>
              </a:tr>
            </a:tbl>
          </a:graphicData>
        </a:graphic>
      </p:graphicFrame>
      <p:sp>
        <p:nvSpPr>
          <p:cNvPr id="7" name="Title 1"/>
          <p:cNvSpPr>
            <a:spLocks noGrp="1"/>
          </p:cNvSpPr>
          <p:nvPr>
            <p:ph type="title"/>
          </p:nvPr>
        </p:nvSpPr>
        <p:spPr>
          <a:xfrm>
            <a:off x="369454" y="361068"/>
            <a:ext cx="10984346" cy="1325563"/>
          </a:xfrm>
        </p:spPr>
        <p:txBody>
          <a:bodyPr/>
          <a:lstStyle/>
          <a:p>
            <a:pPr algn="l"/>
            <a:r>
              <a:rPr lang="en-US" sz="3600" b="1" dirty="0">
                <a:solidFill>
                  <a:srgbClr val="FFC425"/>
                </a:solidFill>
                <a:latin typeface="Arial"/>
                <a:cs typeface="Arial"/>
              </a:rPr>
              <a:t>GOAL </a:t>
            </a:r>
            <a:r>
              <a:rPr lang="en-US" sz="3600" b="1" dirty="0" smtClean="0">
                <a:solidFill>
                  <a:srgbClr val="FFC425"/>
                </a:solidFill>
                <a:latin typeface="Arial"/>
                <a:cs typeface="Arial"/>
              </a:rPr>
              <a:t>2 </a:t>
            </a:r>
            <a:r>
              <a:rPr lang="en-US" sz="3600" b="1" dirty="0">
                <a:latin typeface="Arial"/>
                <a:cs typeface="Arial"/>
              </a:rPr>
              <a:t>|</a:t>
            </a:r>
            <a:r>
              <a:rPr lang="en-US" sz="3600" b="1" dirty="0">
                <a:solidFill>
                  <a:srgbClr val="FFC425"/>
                </a:solidFill>
                <a:latin typeface="Arial"/>
                <a:cs typeface="Arial"/>
              </a:rPr>
              <a:t> </a:t>
            </a:r>
            <a:r>
              <a:rPr lang="en-US" sz="3600" b="1" dirty="0" smtClean="0">
                <a:solidFill>
                  <a:srgbClr val="492F24"/>
                </a:solidFill>
                <a:latin typeface="Arial"/>
                <a:cs typeface="Arial"/>
              </a:rPr>
              <a:t>INSPIRING STUDENTS</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Performance Indicators (metrics)</a:t>
            </a:r>
            <a:endParaRPr lang="en-US" sz="1800" i="1" dirty="0">
              <a:latin typeface="Courier"/>
              <a:cs typeface="Courier"/>
            </a:endParaRPr>
          </a:p>
        </p:txBody>
      </p:sp>
      <p:pic>
        <p:nvPicPr>
          <p:cNvPr id="8" name="Picture 7">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
        <p:nvSpPr>
          <p:cNvPr id="9" name="Rectangle 8"/>
          <p:cNvSpPr/>
          <p:nvPr/>
        </p:nvSpPr>
        <p:spPr>
          <a:xfrm>
            <a:off x="294441" y="6302768"/>
            <a:ext cx="2770310" cy="246221"/>
          </a:xfrm>
          <a:prstGeom prst="rect">
            <a:avLst/>
          </a:prstGeom>
        </p:spPr>
        <p:txBody>
          <a:bodyPr wrap="none">
            <a:spAutoFit/>
          </a:bodyPr>
          <a:lstStyle/>
          <a:p>
            <a:pPr lvl="0" defTabSz="457200">
              <a:defRPr/>
            </a:pPr>
            <a:r>
              <a:rPr lang="en-US" sz="1000" i="1" dirty="0">
                <a:latin typeface="Arial" panose="020B0604020202020204" pitchFamily="34" charset="0"/>
                <a:cs typeface="Arial" panose="020B0604020202020204" pitchFamily="34" charset="0"/>
              </a:rPr>
              <a:t>*Baseline placement data are 6-month figures</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36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9454" y="361068"/>
            <a:ext cx="10984346" cy="1325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C425"/>
                </a:solidFill>
                <a:latin typeface="Arial"/>
                <a:cs typeface="Arial"/>
              </a:rPr>
              <a:t>GOAL 2 </a:t>
            </a:r>
            <a:r>
              <a:rPr lang="en-US" sz="3600" b="1" dirty="0" smtClean="0">
                <a:latin typeface="Arial"/>
                <a:cs typeface="Arial"/>
              </a:rPr>
              <a:t>|</a:t>
            </a:r>
            <a:r>
              <a:rPr lang="en-US" sz="3600" b="1" dirty="0" smtClean="0">
                <a:solidFill>
                  <a:srgbClr val="FFC425"/>
                </a:solidFill>
                <a:latin typeface="Arial"/>
                <a:cs typeface="Arial"/>
              </a:rPr>
              <a:t> </a:t>
            </a:r>
            <a:r>
              <a:rPr lang="en-US" sz="3600" b="1" dirty="0" smtClean="0">
                <a:solidFill>
                  <a:srgbClr val="492F24"/>
                </a:solidFill>
                <a:latin typeface="Arial"/>
                <a:cs typeface="Arial"/>
              </a:rPr>
              <a:t>INSPIRING STUDENTS</a:t>
            </a:r>
            <a:r>
              <a:rPr lang="en-US" sz="3000" b="1" dirty="0" smtClean="0">
                <a:solidFill>
                  <a:srgbClr val="492F24"/>
                </a:solidFill>
                <a:latin typeface="Arial"/>
                <a:cs typeface="Arial"/>
              </a:rPr>
              <a:t/>
            </a:r>
            <a:br>
              <a:rPr lang="en-US" sz="3000" b="1" dirty="0" smtClean="0">
                <a:solidFill>
                  <a:srgbClr val="492F24"/>
                </a:solidFill>
                <a:latin typeface="Arial"/>
                <a:cs typeface="Arial"/>
              </a:rPr>
            </a:br>
            <a:r>
              <a:rPr lang="en-US" sz="1800" b="1" dirty="0" smtClean="0">
                <a:solidFill>
                  <a:srgbClr val="492F24"/>
                </a:solidFill>
                <a:latin typeface="Arial"/>
                <a:cs typeface="Arial"/>
              </a:rPr>
              <a:t>Other Initiatives Contributing to Goal Attainment</a:t>
            </a:r>
          </a:p>
          <a:p>
            <a:pPr algn="l"/>
            <a:endParaRPr lang="en-US" sz="1800" b="1" dirty="0" smtClean="0">
              <a:solidFill>
                <a:srgbClr val="492F24"/>
              </a:solidFill>
              <a:latin typeface="Arial"/>
              <a:cs typeface="Arial"/>
            </a:endParaRPr>
          </a:p>
          <a:p>
            <a:pPr algn="l"/>
            <a:endParaRPr lang="en-US" sz="1800" b="1" dirty="0">
              <a:solidFill>
                <a:srgbClr val="492F24"/>
              </a:solidFill>
              <a:latin typeface="Arial"/>
              <a:cs typeface="Arial"/>
            </a:endParaRP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Continued efforts to improve community college transfer: launched Transfer Center and increased the number of 2+2 programs to 182</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Launched the Institute of Innovation and Entrepreneurship, which will help to develop a culture of innovation and entrepreneurship, enrich educational opportunities for students, and enhance tech transfer operations</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Established the Honors College</a:t>
            </a:r>
          </a:p>
          <a:p>
            <a:pPr marL="285750" indent="-285750" algn="l">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Developed new diversity and inclusion programming and training opportunities through the new Office of Diversity, Equity, and Inclusion</a:t>
            </a:r>
          </a:p>
          <a:p>
            <a:pPr algn="l"/>
            <a:endParaRPr lang="en-US" sz="1800" b="1" dirty="0">
              <a:latin typeface="Courier"/>
              <a:cs typeface="Courier"/>
            </a:endParaRPr>
          </a:p>
        </p:txBody>
      </p:sp>
      <p:pic>
        <p:nvPicPr>
          <p:cNvPr id="3" name="Picture 2">
            <a:extLst>
              <a:ext uri="{FF2B5EF4-FFF2-40B4-BE49-F238E27FC236}">
                <a16:creationId xmlns:a16="http://schemas.microsoft.com/office/drawing/2014/main" id="{2192697F-F4FD-904B-94C8-FF7850740B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68539" y="180120"/>
            <a:ext cx="1298560" cy="1219859"/>
          </a:xfrm>
          <a:prstGeom prst="rect">
            <a:avLst/>
          </a:prstGeom>
        </p:spPr>
      </p:pic>
    </p:spTree>
    <p:extLst>
      <p:ext uri="{BB962C8B-B14F-4D97-AF65-F5344CB8AC3E}">
        <p14:creationId xmlns:p14="http://schemas.microsoft.com/office/powerpoint/2010/main" val="334773931"/>
      </p:ext>
    </p:extLst>
  </p:cSld>
  <p:clrMapOvr>
    <a:masterClrMapping/>
  </p:clrMapOvr>
</p:sld>
</file>

<file path=ppt/theme/theme1.xml><?xml version="1.0" encoding="utf-8"?>
<a:theme xmlns:a="http://schemas.openxmlformats.org/drawingml/2006/main" name="Theme-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Line" id="{46C7858F-A61D-456D-8FE6-B6E3DAF85D2E}" vid="{38ACF808-6BA9-43B1-9A2D-0AF1323659B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Theme-Line</Template>
  <TotalTime>1294</TotalTime>
  <Words>873</Words>
  <Application>Microsoft Office PowerPoint</Application>
  <PresentationFormat>Widescreen</PresentationFormat>
  <Paragraphs>188</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Cambria</vt:lpstr>
      <vt:lpstr>Courier</vt:lpstr>
      <vt:lpstr>Perpetua</vt:lpstr>
      <vt:lpstr>Verdana</vt:lpstr>
      <vt:lpstr>Theme-Line</vt:lpstr>
      <vt:lpstr>1_Custom Design</vt:lpstr>
      <vt:lpstr>Custom Design</vt:lpstr>
      <vt:lpstr>PowerPoint Presentation</vt:lpstr>
      <vt:lpstr>BREAKING THROUGH</vt:lpstr>
      <vt:lpstr>GOAL 1 DRIVING EXCELLENCE </vt:lpstr>
      <vt:lpstr>PowerPoint Presentation</vt:lpstr>
      <vt:lpstr>PowerPoint Presentation</vt:lpstr>
      <vt:lpstr>PowerPoint Presentation</vt:lpstr>
      <vt:lpstr>GOAL 2 | INSPIRING STUDENTS Performance Indicators (metrics) </vt:lpstr>
      <vt:lpstr>GOAL 2 | INSPIRING STUDENTS Performance Indicators (metrics)</vt:lpstr>
      <vt:lpstr>PowerPoint Presentation</vt:lpstr>
      <vt:lpstr>GOAL 3 IMPACTING COMMUNITIES</vt:lpstr>
      <vt:lpstr>GOAL 3 | IMPACTING COMMUNITIES Performance Indicators (metrics) </vt:lpstr>
      <vt:lpstr>PowerPoint Presentation</vt:lpstr>
      <vt:lpstr>GOAL 4   A HIGH-PERFORMING UNIVERSITY </vt:lpstr>
      <vt:lpstr>GOAL 4 | A HIGH-PERFORMING UNIVERSITY Performance Indicators (metrics)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Jennifer Petty</dc:creator>
  <cp:lastModifiedBy>Dan Maxey</cp:lastModifiedBy>
  <cp:revision>54</cp:revision>
  <cp:lastPrinted>2018-09-10T16:23:17Z</cp:lastPrinted>
  <dcterms:created xsi:type="dcterms:W3CDTF">2017-08-24T16:53:27Z</dcterms:created>
  <dcterms:modified xsi:type="dcterms:W3CDTF">2018-09-10T16:41:14Z</dcterms:modified>
</cp:coreProperties>
</file>