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</p:sldMasterIdLst>
  <p:notesMasterIdLst>
    <p:notesMasterId r:id="rId12"/>
  </p:notesMasterIdLst>
  <p:handoutMasterIdLst>
    <p:handoutMasterId r:id="rId13"/>
  </p:handoutMasterIdLst>
  <p:sldIdLst>
    <p:sldId id="295" r:id="rId2"/>
    <p:sldId id="404" r:id="rId3"/>
    <p:sldId id="385" r:id="rId4"/>
    <p:sldId id="398" r:id="rId5"/>
    <p:sldId id="399" r:id="rId6"/>
    <p:sldId id="400" r:id="rId7"/>
    <p:sldId id="406" r:id="rId8"/>
    <p:sldId id="403" r:id="rId9"/>
    <p:sldId id="396" r:id="rId10"/>
    <p:sldId id="390" r:id="rId11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BC"/>
    <a:srgbClr val="3A2401"/>
    <a:srgbClr val="E8B20E"/>
    <a:srgbClr val="D1A20F"/>
    <a:srgbClr val="AF991E"/>
    <a:srgbClr val="C0A820"/>
    <a:srgbClr val="C0B920"/>
    <a:srgbClr val="D1B00F"/>
    <a:srgbClr val="D1C923"/>
    <a:srgbClr val="011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92"/>
    <p:restoredTop sz="50000" autoAdjust="0"/>
  </p:normalViewPr>
  <p:slideViewPr>
    <p:cSldViewPr snapToGrid="0" snapToObjects="1">
      <p:cViewPr varScale="1">
        <p:scale>
          <a:sx n="115" d="100"/>
          <a:sy n="115" d="100"/>
        </p:scale>
        <p:origin x="11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244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20CFC-06BC-7E4A-ADF2-FAA3CB5629E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AB2EC-C0BF-414E-897A-D13EDDBF5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32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221AA-BF8F-FE40-9BBC-F6F31AE674B7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17F40-1A59-F347-8459-72F9359C5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3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99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70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96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F29C-8D6C-3E42-960E-B3B825C70D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37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69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61BB-0CF9-9E4D-8420-1D4824912EAB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0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61BB-0CF9-9E4D-8420-1D4824912EAB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8C4B-B11B-AC41-B3DE-34DADF983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61BB-0CF9-9E4D-8420-1D4824912EAB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8C4B-B11B-AC41-B3DE-34DADF983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1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61BB-0CF9-9E4D-8420-1D4824912EAB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8C4B-B11B-AC41-B3DE-34DADF983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61BB-0CF9-9E4D-8420-1D4824912EAB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8C4B-B11B-AC41-B3DE-34DADF983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2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61BB-0CF9-9E4D-8420-1D4824912EAB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8C4B-B11B-AC41-B3DE-34DADF983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1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61BB-0CF9-9E4D-8420-1D4824912EAB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8C4B-B11B-AC41-B3DE-34DADF983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2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61BB-0CF9-9E4D-8420-1D4824912EAB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8C4B-B11B-AC41-B3DE-34DADF983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6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61BB-0CF9-9E4D-8420-1D4824912EAB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8C4B-B11B-AC41-B3DE-34DADF983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9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61BB-0CF9-9E4D-8420-1D4824912EAB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8C4B-B11B-AC41-B3DE-34DADF983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61BB-0CF9-9E4D-8420-1D4824912EAB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8C4B-B11B-AC41-B3DE-34DADF983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8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761BB-0CF9-9E4D-8420-1D4824912EAB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58C4B-B11B-AC41-B3DE-34DADF9834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33684"/>
            <a:ext cx="9144000" cy="1244988"/>
          </a:xfrm>
          <a:prstGeom prst="rect">
            <a:avLst/>
          </a:prstGeom>
          <a:solidFill>
            <a:srgbClr val="E8B20E"/>
          </a:solidFill>
          <a:ln w="38100" cmpd="sng">
            <a:solidFill>
              <a:srgbClr val="3A24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8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yomingbusiness.org/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www.cheyenneleads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wyo.edu/" TargetMode="External"/><Relationship Id="rId5" Type="http://schemas.openxmlformats.org/officeDocument/2006/relationships/hyperlink" Target="http://wyoming.gov/" TargetMode="External"/><Relationship Id="rId4" Type="http://schemas.openxmlformats.org/officeDocument/2006/relationships/hyperlink" Target="http://www.ucar.edu/" TargetMode="External"/><Relationship Id="rId9" Type="http://schemas.openxmlformats.org/officeDocument/2006/relationships/hyperlink" Target="http://www.blackhillsenerg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23340"/>
            <a:ext cx="9143999" cy="1470025"/>
          </a:xfrm>
        </p:spPr>
        <p:txBody>
          <a:bodyPr>
            <a:no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Grants, contracts, and supercomputing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06487"/>
            <a:ext cx="6400800" cy="172164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Edmund J. Synakowski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Vice President for Research and Economic Development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January 24, 2019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384"/>
            <a:ext cx="9144000" cy="43056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143384"/>
            <a:ext cx="9143999" cy="4305663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525" y="1922212"/>
            <a:ext cx="4164947" cy="274800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077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45576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8240" y="-63448"/>
            <a:ext cx="9019305" cy="1143000"/>
          </a:xfrm>
        </p:spPr>
        <p:txBody>
          <a:bodyPr>
            <a:noAutofit/>
          </a:bodyPr>
          <a:lstStyle/>
          <a:p>
            <a:r>
              <a:rPr lang="en-US" sz="2800" dirty="0"/>
              <a:t>ORED and Academic Affairs are launching a new research strategic planning activity: transdisciplinary Grand Challenges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71794" y="1288757"/>
            <a:ext cx="3090021" cy="6144847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US" sz="24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40761" y="1521206"/>
            <a:ext cx="1149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Sample Grand Challenges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40761" y="4736404"/>
            <a:ext cx="1149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First page of draft document describing the research planning activity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BE490-568B-4D4C-B077-4EF7CC5D2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35" y="1288757"/>
            <a:ext cx="3292126" cy="45875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1AC378E-29E6-C848-989B-703334145EEC}"/>
              </a:ext>
            </a:extLst>
          </p:cNvPr>
          <p:cNvGrpSpPr/>
          <p:nvPr/>
        </p:nvGrpSpPr>
        <p:grpSpPr>
          <a:xfrm>
            <a:off x="4790204" y="1288757"/>
            <a:ext cx="4094827" cy="1942719"/>
            <a:chOff x="4400896" y="3185827"/>
            <a:chExt cx="4094827" cy="1942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60AED10-D4D1-EF41-946F-6108D3621840}"/>
                </a:ext>
              </a:extLst>
            </p:cNvPr>
            <p:cNvGrpSpPr/>
            <p:nvPr/>
          </p:nvGrpSpPr>
          <p:grpSpPr>
            <a:xfrm>
              <a:off x="4400896" y="3231486"/>
              <a:ext cx="4094826" cy="1833646"/>
              <a:chOff x="4229130" y="3234518"/>
              <a:chExt cx="4094826" cy="1833646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51F6FBAF-448D-274B-A808-E3234CB613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29130" y="3234518"/>
                <a:ext cx="4094826" cy="1060627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13CD771-4CF5-4241-8FC9-5BC597DCDA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71064" y="4145138"/>
                <a:ext cx="4035714" cy="923026"/>
              </a:xfrm>
              <a:prstGeom prst="rect">
                <a:avLst/>
              </a:prstGeom>
            </p:spPr>
          </p:pic>
        </p:grpSp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8680CAAA-B57B-9240-96EF-6DDF8AF2CC43}"/>
                </a:ext>
              </a:extLst>
            </p:cNvPr>
            <p:cNvSpPr/>
            <p:nvPr/>
          </p:nvSpPr>
          <p:spPr>
            <a:xfrm>
              <a:off x="4400897" y="3185827"/>
              <a:ext cx="4094826" cy="1942719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D2802930-6FAE-2242-8566-B3003ED5CE01}"/>
              </a:ext>
            </a:extLst>
          </p:cNvPr>
          <p:cNvSpPr txBox="1">
            <a:spLocks/>
          </p:cNvSpPr>
          <p:nvPr/>
        </p:nvSpPr>
        <p:spPr>
          <a:xfrm>
            <a:off x="4703339" y="3582531"/>
            <a:ext cx="4268556" cy="2258652"/>
          </a:xfrm>
          <a:prstGeom prst="rect">
            <a:avLst/>
          </a:prstGeom>
          <a:solidFill>
            <a:srgbClr val="FFFFB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Institutions that will matter most in coming decades: those who can respond to great transdisciplinary research challenges</a:t>
            </a:r>
          </a:p>
          <a:p>
            <a:r>
              <a:rPr lang="en-US" sz="1400" dirty="0"/>
              <a:t>Wyoming is a marvelous laboratory for many such challenges</a:t>
            </a:r>
          </a:p>
          <a:p>
            <a:r>
              <a:rPr lang="en-US" sz="1400" dirty="0"/>
              <a:t>Identifying the challenges: semester long process</a:t>
            </a:r>
          </a:p>
          <a:p>
            <a:r>
              <a:rPr lang="en-US" sz="1400" dirty="0"/>
              <a:t>Research Planning Committee being formed (associate deans, research intensive faculty, others)</a:t>
            </a:r>
          </a:p>
          <a:p>
            <a:r>
              <a:rPr lang="en-US" sz="1400" dirty="0"/>
              <a:t>Discussing with deans and directors on 2/5</a:t>
            </a:r>
          </a:p>
          <a:p>
            <a:r>
              <a:rPr lang="en-US" sz="1400" b="1" u="sng" dirty="0"/>
              <a:t>Deliverable: a report with 6-8 challenges recommended </a:t>
            </a:r>
            <a:r>
              <a:rPr lang="en-US" sz="1400" dirty="0"/>
              <a:t>for further planning and investment; preliminary gaps/strengths analysis; partnership possibilities</a:t>
            </a:r>
          </a:p>
          <a:p>
            <a:r>
              <a:rPr lang="en-US" sz="1400" dirty="0"/>
              <a:t>Report to </a:t>
            </a:r>
            <a:r>
              <a:rPr lang="en-US" sz="1400" dirty="0" err="1"/>
              <a:t>BoT</a:t>
            </a:r>
            <a:r>
              <a:rPr lang="en-US" sz="1400" dirty="0"/>
              <a:t> this summer</a:t>
            </a:r>
          </a:p>
        </p:txBody>
      </p:sp>
    </p:spTree>
    <p:extLst>
      <p:ext uri="{BB962C8B-B14F-4D97-AF65-F5344CB8AC3E}">
        <p14:creationId xmlns:p14="http://schemas.microsoft.com/office/powerpoint/2010/main" val="132058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45576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71795" y="255474"/>
            <a:ext cx="8847510" cy="551422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UW is classified as a Tier 2 Research Institution, per Carnegie Classification of Institutions of Higher Ed </a:t>
            </a:r>
          </a:p>
          <a:p>
            <a:pPr marL="0" indent="0" algn="ctr">
              <a:buNone/>
            </a:pPr>
            <a:endParaRPr lang="en-US" sz="2800" b="1" dirty="0"/>
          </a:p>
          <a:p>
            <a:pPr>
              <a:buFont typeface="Arial" charset="0"/>
              <a:buChar char="•"/>
            </a:pPr>
            <a:r>
              <a:rPr lang="en-US" sz="2800" dirty="0"/>
              <a:t>R1: Doctoral Universities – Highest Research Activity </a:t>
            </a:r>
          </a:p>
          <a:p>
            <a:pPr lvl="1"/>
            <a:r>
              <a:rPr lang="en-US" sz="2400" dirty="0"/>
              <a:t>130 universities nationally</a:t>
            </a:r>
          </a:p>
          <a:p>
            <a:pPr lvl="1"/>
            <a:r>
              <a:rPr lang="en-US" sz="2400" dirty="0"/>
              <a:t>This level includes U of NE, U of CO; CSU</a:t>
            </a:r>
          </a:p>
          <a:p>
            <a:endParaRPr lang="en-US" sz="2800" dirty="0"/>
          </a:p>
          <a:p>
            <a:r>
              <a:rPr lang="en-US" sz="2800" dirty="0"/>
              <a:t>R2: Doctoral Universities – Higher Research Activity</a:t>
            </a:r>
          </a:p>
          <a:p>
            <a:pPr lvl="1"/>
            <a:r>
              <a:rPr lang="en-US" sz="2400" dirty="0"/>
              <a:t>139 universities nationally</a:t>
            </a:r>
          </a:p>
          <a:p>
            <a:pPr lvl="1"/>
            <a:r>
              <a:rPr lang="en-US" sz="2400" dirty="0"/>
              <a:t>This level includes U of ID, ND, SD, and MT; also ID, ND, SD, MT State</a:t>
            </a:r>
          </a:p>
          <a:p>
            <a:endParaRPr lang="en-US" sz="2800" dirty="0"/>
          </a:p>
          <a:p>
            <a:r>
              <a:rPr lang="en-US" sz="2800" dirty="0"/>
              <a:t>R3: Doctoral Universities – Moderate Research Activity</a:t>
            </a:r>
          </a:p>
          <a:p>
            <a:pPr lvl="1"/>
            <a:r>
              <a:rPr lang="en-US" sz="2400" dirty="0"/>
              <a:t>163 universities </a:t>
            </a:r>
            <a:r>
              <a:rPr lang="en-US" sz="2400" dirty="0" smtClean="0"/>
              <a:t>nationally</a:t>
            </a:r>
            <a:endParaRPr lang="en-US" sz="2400" dirty="0"/>
          </a:p>
        </p:txBody>
      </p:sp>
      <p:sp>
        <p:nvSpPr>
          <p:cNvPr id="2" name="Donut 1"/>
          <p:cNvSpPr/>
          <p:nvPr/>
        </p:nvSpPr>
        <p:spPr>
          <a:xfrm>
            <a:off x="264147" y="3085843"/>
            <a:ext cx="8112937" cy="698088"/>
          </a:xfrm>
          <a:prstGeom prst="donut">
            <a:avLst>
              <a:gd name="adj" fmla="val 44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22194" y="1927861"/>
            <a:ext cx="824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UW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579293" y="2512636"/>
            <a:ext cx="676001" cy="6393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96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8746"/>
            <a:ext cx="9067799" cy="1143000"/>
          </a:xfrm>
        </p:spPr>
        <p:txBody>
          <a:bodyPr>
            <a:noAutofit/>
          </a:bodyPr>
          <a:lstStyle/>
          <a:p>
            <a:r>
              <a:rPr lang="en-US" sz="3200" dirty="0"/>
              <a:t>UW’s Office of Research and Economic Development has developed a strategic plan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06" y="1437933"/>
            <a:ext cx="4112900" cy="5012028"/>
          </a:xfrm>
          <a:prstGeom prst="rect">
            <a:avLst/>
          </a:prstGeom>
          <a:effectLst>
            <a:outerShdw blurRad="50800" dist="317500" dir="5400000" sx="79000" sy="79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487" y="1437933"/>
            <a:ext cx="4210467" cy="50097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17500" dir="5400000" sx="79000" sy="79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836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8746"/>
            <a:ext cx="9067799" cy="1143000"/>
          </a:xfrm>
        </p:spPr>
        <p:txBody>
          <a:bodyPr>
            <a:noAutofit/>
          </a:bodyPr>
          <a:lstStyle/>
          <a:p>
            <a:r>
              <a:rPr lang="en-US" sz="3200" dirty="0"/>
              <a:t>Grants and Contracts thus far in FY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84" y="1183316"/>
            <a:ext cx="8949615" cy="564738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Grant capture – through November 30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FY 2019: $53,277,412 grants awarded, financial aid subtracted (</a:t>
            </a:r>
            <a:r>
              <a:rPr lang="en-US" sz="2000" dirty="0" err="1"/>
              <a:t>BoT</a:t>
            </a:r>
            <a:r>
              <a:rPr lang="en-US" sz="2000" dirty="0"/>
              <a:t> report) 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Funds via 263 grants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Compare to same time in FY 2018: $41,520,090; FY 2017: $39,550.339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Recent submissions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November 2018: ORED submitted 28 proposals for ~$11 M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December 2018: ORED submitted 19 proposals for ~$4.6M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29 proposals scheduled for submission in January, $ TBD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Government shutdown may reduce grant capture in near term, as some agencies are closed (NSF, NOAA, NEH, USDA, USFS, USGS, EPA, more…)</a:t>
            </a:r>
          </a:p>
        </p:txBody>
      </p:sp>
    </p:spTree>
    <p:extLst>
      <p:ext uri="{BB962C8B-B14F-4D97-AF65-F5344CB8AC3E}">
        <p14:creationId xmlns:p14="http://schemas.microsoft.com/office/powerpoint/2010/main" val="292486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8746"/>
            <a:ext cx="9067799" cy="1143000"/>
          </a:xfrm>
        </p:spPr>
        <p:txBody>
          <a:bodyPr>
            <a:noAutofit/>
          </a:bodyPr>
          <a:lstStyle/>
          <a:p>
            <a:r>
              <a:rPr lang="en-US" sz="3200" dirty="0"/>
              <a:t>Indirect cost </a:t>
            </a:r>
            <a:r>
              <a:rPr lang="en-US" sz="3200" dirty="0" smtClean="0"/>
              <a:t>recovery: funds to the university to cover the indirect costs of doing research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84" y="1469923"/>
            <a:ext cx="8949615" cy="507952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Total IC recovery, FY 2018: $12,018,820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Normal distributions to Depts/Colleges/ORED: $2,023,123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Matching requirements: $947,514.73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Special distributions: $3,006,312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Remainder to central administration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Total IC recovery, FY 2017: $10,940.236.00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Total IC recovery, FY 2016: $11,884,712.07</a:t>
            </a:r>
          </a:p>
          <a:p>
            <a:pPr>
              <a:spcAft>
                <a:spcPts val="36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904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8746"/>
            <a:ext cx="9067799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Research leading to IP, </a:t>
            </a:r>
            <a:r>
              <a:rPr lang="en-US" sz="2800" dirty="0"/>
              <a:t>by </a:t>
            </a:r>
            <a:r>
              <a:rPr lang="en-US" sz="2800" dirty="0" smtClean="0"/>
              <a:t>department: Chemical and Petroleum </a:t>
            </a:r>
            <a:r>
              <a:rPr lang="en-US" sz="2800" smtClean="0"/>
              <a:t>Engineering has the most invention disclosures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69D4B-16F2-884F-8B0B-5CCC503C6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343" y="1155656"/>
            <a:ext cx="6006997" cy="46849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DEE486-FCAB-2E4C-962B-D9FBBB3C1DDF}"/>
              </a:ext>
            </a:extLst>
          </p:cNvPr>
          <p:cNvSpPr/>
          <p:nvPr/>
        </p:nvSpPr>
        <p:spPr>
          <a:xfrm>
            <a:off x="109184" y="1564759"/>
            <a:ext cx="269315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FY16/17/18:</a:t>
            </a:r>
          </a:p>
          <a:p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Total UW patents filed </a:t>
            </a:r>
          </a:p>
          <a:p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44/53/48</a:t>
            </a:r>
          </a:p>
          <a:p>
            <a:endParaRPr lang="en-US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IP agreements</a:t>
            </a:r>
          </a:p>
          <a:p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131/144/151</a:t>
            </a:r>
          </a:p>
          <a:p>
            <a:endParaRPr lang="en-US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Invention disclosures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22/53/37</a:t>
            </a:r>
          </a:p>
          <a:p>
            <a:pPr lvl="1"/>
            <a:endParaRPr lang="en-US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Garamond" panose="02020404030301010803" pitchFamily="18" charset="0"/>
              <a:buChar char="-"/>
            </a:pP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Number of option, license, assignment, or other agreements signed that convey rights to university-owned patents  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	1/3/3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8171" y="5996741"/>
            <a:ext cx="5921169" cy="646331"/>
          </a:xfrm>
          <a:prstGeom prst="rect">
            <a:avLst/>
          </a:prstGeom>
          <a:solidFill>
            <a:srgbClr val="FFFFBC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UW Tech Transfer Office developing strategic plan to increase capacity</a:t>
            </a:r>
            <a:r>
              <a:rPr lang="en-US" i="1" smtClean="0"/>
              <a:t>, engage with </a:t>
            </a:r>
            <a:r>
              <a:rPr lang="en-US" i="1" dirty="0" smtClean="0"/>
              <a:t>Colleges to stimulate IP creation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3940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45576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14590" y="-63448"/>
            <a:ext cx="8243457" cy="1143000"/>
          </a:xfrm>
        </p:spPr>
        <p:txBody>
          <a:bodyPr>
            <a:noAutofit/>
          </a:bodyPr>
          <a:lstStyle/>
          <a:p>
            <a:r>
              <a:rPr lang="en-US" sz="3200" dirty="0"/>
              <a:t>Office of Research and Economic Development: services, recent actions, plans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71793" y="1243750"/>
            <a:ext cx="8908471" cy="490303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State of play 1.5 years ago: </a:t>
            </a:r>
          </a:p>
          <a:p>
            <a:pPr lvl="1"/>
            <a:r>
              <a:rPr lang="en-US" sz="2000" dirty="0"/>
              <a:t>many departures from ORED, which was already </a:t>
            </a:r>
            <a:r>
              <a:rPr lang="en-US" sz="2000" dirty="0" smtClean="0"/>
              <a:t>lean</a:t>
            </a:r>
          </a:p>
          <a:p>
            <a:pPr lvl="1"/>
            <a:r>
              <a:rPr lang="en-US" sz="2000" dirty="0" smtClean="0"/>
              <a:t>gaps in capacity in Research Services (proposal prep and submissions); other </a:t>
            </a:r>
            <a:r>
              <a:rPr lang="en-US" sz="2000" dirty="0"/>
              <a:t>gaps include Tech Transfer, compliance, more</a:t>
            </a:r>
            <a:r>
              <a:rPr lang="en-US" sz="2000" dirty="0" smtClean="0"/>
              <a:t>…</a:t>
            </a:r>
            <a:endParaRPr lang="en-US" sz="2000" dirty="0"/>
          </a:p>
          <a:p>
            <a:pPr lvl="1"/>
            <a:r>
              <a:rPr lang="en-US" sz="2000" dirty="0" smtClean="0"/>
              <a:t>aspiration demanded restructuring: informed by listening sessions, resources available, and looking at similar offices elsewhere, </a:t>
            </a:r>
          </a:p>
          <a:p>
            <a:pPr lvl="1" indent="0">
              <a:buNone/>
            </a:pPr>
            <a:r>
              <a:rPr lang="en-US" sz="2000" u="sng" dirty="0" smtClean="0"/>
              <a:t>we reorganized ORED, began hiring </a:t>
            </a:r>
            <a:r>
              <a:rPr lang="en-US" sz="2000" dirty="0" smtClean="0">
                <a:sym typeface="Wingdings"/>
              </a:rPr>
              <a:t> </a:t>
            </a:r>
            <a:r>
              <a:rPr lang="en-US" sz="2000" dirty="0" smtClean="0"/>
              <a:t>strengthening processes </a:t>
            </a:r>
            <a:r>
              <a:rPr lang="en-US" sz="2000" dirty="0"/>
              <a:t>so they are scalable to a larger research </a:t>
            </a:r>
            <a:r>
              <a:rPr lang="en-US" sz="2000" dirty="0" smtClean="0"/>
              <a:t>effort such as pre-</a:t>
            </a:r>
            <a:r>
              <a:rPr lang="en-US" sz="2000" dirty="0" err="1" smtClean="0"/>
              <a:t>preposal</a:t>
            </a:r>
            <a:r>
              <a:rPr lang="en-US" sz="2000" dirty="0" smtClean="0"/>
              <a:t> support, compliance, centralized budgeting</a:t>
            </a:r>
          </a:p>
          <a:p>
            <a:pPr>
              <a:spcBef>
                <a:spcPts val="2400"/>
              </a:spcBef>
            </a:pPr>
            <a:r>
              <a:rPr lang="en-US" sz="2400" dirty="0" smtClean="0"/>
              <a:t>Significant </a:t>
            </a:r>
            <a:r>
              <a:rPr lang="en-US" sz="2400" dirty="0"/>
              <a:t>new hires have been </a:t>
            </a:r>
            <a:r>
              <a:rPr lang="en-US" sz="2400" dirty="0" smtClean="0"/>
              <a:t>made: examples </a:t>
            </a:r>
          </a:p>
          <a:p>
            <a:pPr lvl="1">
              <a:spcBef>
                <a:spcPts val="0"/>
              </a:spcBef>
            </a:pPr>
            <a:r>
              <a:rPr lang="en-US" sz="1900" dirty="0" smtClean="0"/>
              <a:t>new </a:t>
            </a:r>
            <a:r>
              <a:rPr lang="en-US" sz="1900" dirty="0"/>
              <a:t>Associate VP for Research </a:t>
            </a:r>
            <a:r>
              <a:rPr lang="en-US" sz="1900" b="1" dirty="0"/>
              <a:t>(D. </a:t>
            </a:r>
            <a:r>
              <a:rPr lang="en-US" sz="1900" b="1" dirty="0" err="1"/>
              <a:t>Hulme</a:t>
            </a:r>
            <a:r>
              <a:rPr lang="en-US" sz="1900" b="1" dirty="0"/>
              <a:t>)</a:t>
            </a:r>
          </a:p>
          <a:p>
            <a:pPr lvl="1"/>
            <a:r>
              <a:rPr lang="en-US" sz="1900" dirty="0" smtClean="0"/>
              <a:t>increased </a:t>
            </a:r>
            <a:r>
              <a:rPr lang="en-US" sz="1900" dirty="0"/>
              <a:t>research service capacity (pre-proposal): ~</a:t>
            </a:r>
            <a:r>
              <a:rPr lang="en-US" sz="1900" b="1" dirty="0"/>
              <a:t>2 FTE </a:t>
            </a:r>
            <a:r>
              <a:rPr lang="en-US" sz="1900" b="1" dirty="0">
                <a:sym typeface="Wingdings"/>
              </a:rPr>
              <a:t> </a:t>
            </a:r>
            <a:r>
              <a:rPr lang="en-US" sz="1900" b="1" dirty="0"/>
              <a:t>4.5</a:t>
            </a:r>
          </a:p>
          <a:p>
            <a:pPr lvl="2"/>
            <a:r>
              <a:rPr lang="en-US" sz="1600" dirty="0"/>
              <a:t>proposal and budget preparation; award negotiation with sponsors</a:t>
            </a:r>
          </a:p>
          <a:p>
            <a:pPr lvl="2"/>
            <a:r>
              <a:rPr lang="en-US" sz="1600" dirty="0"/>
              <a:t>training in proposal writing (contracted seminars) </a:t>
            </a:r>
          </a:p>
          <a:p>
            <a:pPr lvl="1"/>
            <a:r>
              <a:rPr lang="en-US" sz="2000" dirty="0" smtClean="0"/>
              <a:t>new </a:t>
            </a:r>
            <a:r>
              <a:rPr lang="en-US" sz="2000" dirty="0"/>
              <a:t>Tech Transfer (</a:t>
            </a:r>
            <a:r>
              <a:rPr lang="en-US" sz="2000" b="1" dirty="0"/>
              <a:t>Nowak</a:t>
            </a:r>
            <a:r>
              <a:rPr lang="en-US" sz="2000" dirty="0"/>
              <a:t>) and Compliance (</a:t>
            </a:r>
            <a:r>
              <a:rPr lang="en-US" sz="2000" b="1" dirty="0" err="1"/>
              <a:t>Broccardo</a:t>
            </a:r>
            <a:r>
              <a:rPr lang="en-US" sz="2000" dirty="0"/>
              <a:t>) directors</a:t>
            </a:r>
          </a:p>
        </p:txBody>
      </p:sp>
    </p:spTree>
    <p:extLst>
      <p:ext uri="{BB962C8B-B14F-4D97-AF65-F5344CB8AC3E}">
        <p14:creationId xmlns:p14="http://schemas.microsoft.com/office/powerpoint/2010/main" val="425802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45576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71794" y="-63448"/>
            <a:ext cx="8847511" cy="1143000"/>
          </a:xfrm>
        </p:spPr>
        <p:txBody>
          <a:bodyPr>
            <a:noAutofit/>
          </a:bodyPr>
          <a:lstStyle/>
          <a:p>
            <a:r>
              <a:rPr lang="en-US" sz="2800" dirty="0"/>
              <a:t>To help optimize ORED and Sponsored Programs research services, Point Consulting is here to assess and advise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71794" y="990911"/>
            <a:ext cx="8459082" cy="6144847"/>
          </a:xfrm>
        </p:spPr>
        <p:txBody>
          <a:bodyPr>
            <a:normAutofit/>
          </a:bodyPr>
          <a:lstStyle/>
          <a:p>
            <a:pPr lvl="1"/>
            <a:endParaRPr lang="en-US" sz="2000" dirty="0"/>
          </a:p>
          <a:p>
            <a:pPr lvl="1"/>
            <a:r>
              <a:rPr lang="en-US" sz="2000" dirty="0"/>
              <a:t>For ORED: research services (pre-proposal) have had capacity challenges, most recently in issuing sub-awards for grants, as FTE levels were low. As we staff up, we need to </a:t>
            </a:r>
          </a:p>
          <a:p>
            <a:pPr lvl="2"/>
            <a:r>
              <a:rPr lang="en-US" sz="1600" dirty="0"/>
              <a:t>better understand if we are at the right staffing level</a:t>
            </a:r>
          </a:p>
          <a:p>
            <a:pPr lvl="2"/>
            <a:r>
              <a:rPr lang="en-US" sz="1600" dirty="0"/>
              <a:t>Ensure that our practices in serving the colleges, and in how we work with the Office of Sponsored programs, are strong</a:t>
            </a:r>
          </a:p>
          <a:p>
            <a:pPr lvl="2"/>
            <a:endParaRPr lang="en-US" sz="1600" dirty="0"/>
          </a:p>
          <a:p>
            <a:pPr lvl="1"/>
            <a:r>
              <a:rPr lang="en-US" sz="2000" dirty="0"/>
              <a:t>Point Consulting Group arrived on January 14 and has begun interviewing our staff, as well as the staff in the Office of Sponsored Programs.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Deliverables will include a report, with observations and recommendations to ORED, Finance and Administration division, and the president</a:t>
            </a:r>
          </a:p>
          <a:p>
            <a:pPr>
              <a:buFont typeface="Arial" charset="0"/>
              <a:buChar char="•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2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818" y="-66558"/>
            <a:ext cx="703542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Wyoming N-CAR </a:t>
            </a:r>
            <a:r>
              <a:rPr lang="en-US" dirty="0" smtClean="0"/>
              <a:t>Alliance  </a:t>
            </a:r>
            <a:r>
              <a:rPr lang="en-US" dirty="0"/>
              <a:t>projects in FY18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38777" y="1502200"/>
            <a:ext cx="3472249" cy="21338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i="1" dirty="0"/>
              <a:t>Among universities in FY18, Wyoming ranked…</a:t>
            </a:r>
          </a:p>
          <a:p>
            <a:r>
              <a:rPr lang="en-US" sz="2400" dirty="0"/>
              <a:t>#</a:t>
            </a:r>
            <a:r>
              <a:rPr lang="en-US" sz="2400" b="1" dirty="0"/>
              <a:t>1</a:t>
            </a:r>
            <a:r>
              <a:rPr lang="en-US" sz="2400" dirty="0"/>
              <a:t> in total allocations </a:t>
            </a:r>
          </a:p>
          <a:p>
            <a:r>
              <a:rPr lang="en-US" sz="2400" b="1" dirty="0"/>
              <a:t>#1 </a:t>
            </a:r>
            <a:r>
              <a:rPr lang="en-US" sz="2400" dirty="0"/>
              <a:t>in total HPC charges</a:t>
            </a:r>
          </a:p>
          <a:p>
            <a:r>
              <a:rPr lang="en-US" sz="2400" b="1" dirty="0"/>
              <a:t>#2</a:t>
            </a:r>
            <a:r>
              <a:rPr lang="en-US" sz="2400" dirty="0"/>
              <a:t> in total users</a:t>
            </a:r>
          </a:p>
          <a:p>
            <a:r>
              <a:rPr lang="en-US" sz="2400" b="1" dirty="0"/>
              <a:t>#3 </a:t>
            </a:r>
            <a:r>
              <a:rPr lang="en-US" sz="2400" dirty="0"/>
              <a:t>in active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74461"/>
            <a:ext cx="2133600" cy="365125"/>
          </a:xfrm>
        </p:spPr>
        <p:txBody>
          <a:bodyPr/>
          <a:lstStyle/>
          <a:p>
            <a:fld id="{7324782A-F400-4650-B60A-08BE3AB7877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C4B3B8-2AB2-4542-B376-353B5B7A3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0520" y="4034497"/>
            <a:ext cx="3760506" cy="226298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partnership can deliver even more that at present: Recent leadership discussions (UW and NCAR) revealed untapped possibilities for partnership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32FDFF-F3D9-454D-A6E9-DCD4BCF2D58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29161"/>
            <a:ext cx="5236872" cy="40573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332" y="1175328"/>
            <a:ext cx="508623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N-CAR: National Center for Atmospheric Research</a:t>
            </a:r>
          </a:p>
          <a:p>
            <a:r>
              <a:rPr lang="en-US" dirty="0" smtClean="0"/>
              <a:t>NWSC: N-CAR Wyoming Supercomputing Center</a:t>
            </a:r>
          </a:p>
          <a:p>
            <a:pPr lvl="1"/>
            <a:r>
              <a:rPr lang="en-US" sz="1400" dirty="0" smtClean="0"/>
              <a:t>A partnership between the </a:t>
            </a:r>
            <a:r>
              <a:rPr lang="en-US" sz="1400" dirty="0" smtClean="0">
                <a:hlinkClick r:id="rId4"/>
              </a:rPr>
              <a:t>University Corporation for Atmospheric Research</a:t>
            </a:r>
            <a:r>
              <a:rPr lang="en-US" sz="1400" dirty="0" smtClean="0"/>
              <a:t> (UCAR </a:t>
            </a:r>
            <a:r>
              <a:rPr lang="mr-IN" sz="1400" dirty="0" smtClean="0"/>
              <a:t>–</a:t>
            </a:r>
            <a:r>
              <a:rPr lang="en-US" sz="1400" dirty="0" smtClean="0"/>
              <a:t> 117 members), the </a:t>
            </a:r>
            <a:r>
              <a:rPr lang="en-US" sz="1400" dirty="0" smtClean="0">
                <a:hlinkClick r:id="rId5"/>
              </a:rPr>
              <a:t>State of Wyoming</a:t>
            </a:r>
            <a:r>
              <a:rPr lang="en-US" sz="1400" dirty="0" smtClean="0"/>
              <a:t>, the </a:t>
            </a:r>
            <a:r>
              <a:rPr lang="en-US" sz="1400" dirty="0" smtClean="0">
                <a:hlinkClick r:id="rId6"/>
              </a:rPr>
              <a:t>University of Wyoming</a:t>
            </a:r>
            <a:r>
              <a:rPr lang="en-US" sz="1400" dirty="0" smtClean="0"/>
              <a:t>,  </a:t>
            </a:r>
            <a:r>
              <a:rPr lang="en-US" sz="1400" dirty="0" smtClean="0">
                <a:hlinkClick r:id="rId7"/>
              </a:rPr>
              <a:t>Cheyenne LEADS</a:t>
            </a:r>
            <a:r>
              <a:rPr lang="en-US" sz="1400" dirty="0" smtClean="0"/>
              <a:t>, </a:t>
            </a:r>
            <a:r>
              <a:rPr lang="en-US" sz="1400" dirty="0" smtClean="0">
                <a:hlinkClick r:id="rId8"/>
              </a:rPr>
              <a:t>Wyoming Business Council</a:t>
            </a:r>
            <a:r>
              <a:rPr lang="en-US" sz="1400" dirty="0" smtClean="0"/>
              <a:t>, and </a:t>
            </a:r>
            <a:r>
              <a:rPr lang="en-US" sz="1400" dirty="0" smtClean="0">
                <a:hlinkClick r:id="rId9"/>
              </a:rPr>
              <a:t>Black Hills Energy</a:t>
            </a:r>
            <a:r>
              <a:rPr lang="en-US" sz="1400" dirty="0" smtClean="0"/>
              <a:t>.  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0629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47036</TotalTime>
  <Words>820</Words>
  <Application>Microsoft Office PowerPoint</Application>
  <PresentationFormat>Letter Paper (8.5x11 in)</PresentationFormat>
  <Paragraphs>98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Garamond</vt:lpstr>
      <vt:lpstr>Mangal</vt:lpstr>
      <vt:lpstr>Times New Roman</vt:lpstr>
      <vt:lpstr>Wingdings</vt:lpstr>
      <vt:lpstr>Office Theme</vt:lpstr>
      <vt:lpstr>Grants, contracts, and supercomputing </vt:lpstr>
      <vt:lpstr>PowerPoint Presentation</vt:lpstr>
      <vt:lpstr>UW’s Office of Research and Economic Development has developed a strategic plan</vt:lpstr>
      <vt:lpstr>Grants and Contracts thus far in FY 2019</vt:lpstr>
      <vt:lpstr>Indirect cost recovery: funds to the university to cover the indirect costs of doing research</vt:lpstr>
      <vt:lpstr>Research leading to IP, by department: Chemical and Petroleum Engineering has the most invention disclosures</vt:lpstr>
      <vt:lpstr>Office of Research and Economic Development: services, recent actions, plans</vt:lpstr>
      <vt:lpstr>To help optimize ORED and Sponsored Programs research services, Point Consulting is here to assess and advise</vt:lpstr>
      <vt:lpstr>Wyoming N-CAR Alliance  projects in FY18</vt:lpstr>
      <vt:lpstr>ORED and Academic Affairs are launching a new research strategic planning activity: transdisciplinary Grand Challenges</vt:lpstr>
    </vt:vector>
  </TitlesOfParts>
  <Company>EJS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vision for impactful research at the University of North Dakota</dc:title>
  <dc:creator>Ed Synakowski</dc:creator>
  <cp:lastModifiedBy>Margarita Rovani</cp:lastModifiedBy>
  <cp:revision>987</cp:revision>
  <cp:lastPrinted>2019-01-25T13:22:57Z</cp:lastPrinted>
  <dcterms:created xsi:type="dcterms:W3CDTF">2015-05-02T19:13:36Z</dcterms:created>
  <dcterms:modified xsi:type="dcterms:W3CDTF">2019-01-25T19:59:49Z</dcterms:modified>
</cp:coreProperties>
</file>