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405" r:id="rId2"/>
    <p:sldId id="397" r:id="rId3"/>
    <p:sldId id="398" r:id="rId4"/>
    <p:sldId id="399" r:id="rId5"/>
    <p:sldId id="400" r:id="rId6"/>
    <p:sldId id="401" r:id="rId7"/>
    <p:sldId id="402" r:id="rId8"/>
    <p:sldId id="403" r:id="rId9"/>
    <p:sldId id="40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04"/>
    <p:restoredTop sz="94638"/>
  </p:normalViewPr>
  <p:slideViewPr>
    <p:cSldViewPr snapToGrid="0" snapToObjects="1">
      <p:cViewPr>
        <p:scale>
          <a:sx n="130" d="100"/>
          <a:sy n="130" d="100"/>
        </p:scale>
        <p:origin x="-496"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113C1F-5108-AB4B-BC38-4A05C6B03907}" type="datetimeFigureOut">
              <a:rPr lang="en-US" smtClean="0"/>
              <a:t>1/24/19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F87DB3-6257-694C-871C-22ABDB3D411F}" type="slidenum">
              <a:rPr lang="en-US" smtClean="0"/>
              <a:t>‹#›</a:t>
            </a:fld>
            <a:endParaRPr lang="en-US"/>
          </a:p>
        </p:txBody>
      </p:sp>
    </p:spTree>
    <p:extLst>
      <p:ext uri="{BB962C8B-B14F-4D97-AF65-F5344CB8AC3E}">
        <p14:creationId xmlns:p14="http://schemas.microsoft.com/office/powerpoint/2010/main" val="744980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FBC1B1-C895-46D5-B1F7-337BE0C9682E}" type="slidenum">
              <a:rPr lang="en-US" smtClean="0"/>
              <a:t>1</a:t>
            </a:fld>
            <a:endParaRPr lang="en-US"/>
          </a:p>
        </p:txBody>
      </p:sp>
    </p:spTree>
    <p:extLst>
      <p:ext uri="{BB962C8B-B14F-4D97-AF65-F5344CB8AC3E}">
        <p14:creationId xmlns:p14="http://schemas.microsoft.com/office/powerpoint/2010/main" val="2135240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FBC1B1-C895-46D5-B1F7-337BE0C9682E}" type="slidenum">
              <a:rPr lang="en-US" smtClean="0"/>
              <a:t>2</a:t>
            </a:fld>
            <a:endParaRPr lang="en-US"/>
          </a:p>
        </p:txBody>
      </p:sp>
    </p:spTree>
    <p:extLst>
      <p:ext uri="{BB962C8B-B14F-4D97-AF65-F5344CB8AC3E}">
        <p14:creationId xmlns:p14="http://schemas.microsoft.com/office/powerpoint/2010/main" val="2135240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FBC1B1-C895-46D5-B1F7-337BE0C9682E}" type="slidenum">
              <a:rPr lang="en-US" smtClean="0"/>
              <a:t>3</a:t>
            </a:fld>
            <a:endParaRPr lang="en-US"/>
          </a:p>
        </p:txBody>
      </p:sp>
    </p:spTree>
    <p:extLst>
      <p:ext uri="{BB962C8B-B14F-4D97-AF65-F5344CB8AC3E}">
        <p14:creationId xmlns:p14="http://schemas.microsoft.com/office/powerpoint/2010/main" val="2135240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FBC1B1-C895-46D5-B1F7-337BE0C9682E}" type="slidenum">
              <a:rPr lang="en-US" smtClean="0"/>
              <a:t>4</a:t>
            </a:fld>
            <a:endParaRPr lang="en-US"/>
          </a:p>
        </p:txBody>
      </p:sp>
    </p:spTree>
    <p:extLst>
      <p:ext uri="{BB962C8B-B14F-4D97-AF65-F5344CB8AC3E}">
        <p14:creationId xmlns:p14="http://schemas.microsoft.com/office/powerpoint/2010/main" val="2135240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FBC1B1-C895-46D5-B1F7-337BE0C9682E}" type="slidenum">
              <a:rPr lang="en-US" smtClean="0"/>
              <a:t>5</a:t>
            </a:fld>
            <a:endParaRPr lang="en-US"/>
          </a:p>
        </p:txBody>
      </p:sp>
    </p:spTree>
    <p:extLst>
      <p:ext uri="{BB962C8B-B14F-4D97-AF65-F5344CB8AC3E}">
        <p14:creationId xmlns:p14="http://schemas.microsoft.com/office/powerpoint/2010/main" val="2135240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FBC1B1-C895-46D5-B1F7-337BE0C9682E}" type="slidenum">
              <a:rPr lang="en-US" smtClean="0"/>
              <a:t>6</a:t>
            </a:fld>
            <a:endParaRPr lang="en-US"/>
          </a:p>
        </p:txBody>
      </p:sp>
    </p:spTree>
    <p:extLst>
      <p:ext uri="{BB962C8B-B14F-4D97-AF65-F5344CB8AC3E}">
        <p14:creationId xmlns:p14="http://schemas.microsoft.com/office/powerpoint/2010/main" val="2135240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FBC1B1-C895-46D5-B1F7-337BE0C9682E}" type="slidenum">
              <a:rPr lang="en-US" smtClean="0"/>
              <a:t>7</a:t>
            </a:fld>
            <a:endParaRPr lang="en-US"/>
          </a:p>
        </p:txBody>
      </p:sp>
    </p:spTree>
    <p:extLst>
      <p:ext uri="{BB962C8B-B14F-4D97-AF65-F5344CB8AC3E}">
        <p14:creationId xmlns:p14="http://schemas.microsoft.com/office/powerpoint/2010/main" val="2135240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FBC1B1-C895-46D5-B1F7-337BE0C9682E}" type="slidenum">
              <a:rPr lang="en-US" smtClean="0"/>
              <a:t>8</a:t>
            </a:fld>
            <a:endParaRPr lang="en-US"/>
          </a:p>
        </p:txBody>
      </p:sp>
    </p:spTree>
    <p:extLst>
      <p:ext uri="{BB962C8B-B14F-4D97-AF65-F5344CB8AC3E}">
        <p14:creationId xmlns:p14="http://schemas.microsoft.com/office/powerpoint/2010/main" val="2135240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FBC1B1-C895-46D5-B1F7-337BE0C9682E}" type="slidenum">
              <a:rPr lang="en-US" smtClean="0"/>
              <a:t>9</a:t>
            </a:fld>
            <a:endParaRPr lang="en-US"/>
          </a:p>
        </p:txBody>
      </p:sp>
    </p:spTree>
    <p:extLst>
      <p:ext uri="{BB962C8B-B14F-4D97-AF65-F5344CB8AC3E}">
        <p14:creationId xmlns:p14="http://schemas.microsoft.com/office/powerpoint/2010/main" val="2135240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559FA4-08DE-E147-97C1-231CDE6E0586}" type="datetimeFigureOut">
              <a:rPr lang="en-US" smtClean="0"/>
              <a:t>1/24/19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08D0A-12D0-5046-9DC5-A6EC5B360107}" type="slidenum">
              <a:rPr lang="en-US" smtClean="0"/>
              <a:t>‹#›</a:t>
            </a:fld>
            <a:endParaRPr lang="en-US"/>
          </a:p>
        </p:txBody>
      </p:sp>
    </p:spTree>
    <p:extLst>
      <p:ext uri="{BB962C8B-B14F-4D97-AF65-F5344CB8AC3E}">
        <p14:creationId xmlns:p14="http://schemas.microsoft.com/office/powerpoint/2010/main" val="3253348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559FA4-08DE-E147-97C1-231CDE6E0586}" type="datetimeFigureOut">
              <a:rPr lang="en-US" smtClean="0"/>
              <a:t>1/24/19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08D0A-12D0-5046-9DC5-A6EC5B360107}" type="slidenum">
              <a:rPr lang="en-US" smtClean="0"/>
              <a:t>‹#›</a:t>
            </a:fld>
            <a:endParaRPr lang="en-US"/>
          </a:p>
        </p:txBody>
      </p:sp>
    </p:spTree>
    <p:extLst>
      <p:ext uri="{BB962C8B-B14F-4D97-AF65-F5344CB8AC3E}">
        <p14:creationId xmlns:p14="http://schemas.microsoft.com/office/powerpoint/2010/main" val="1932883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559FA4-08DE-E147-97C1-231CDE6E0586}" type="datetimeFigureOut">
              <a:rPr lang="en-US" smtClean="0"/>
              <a:t>1/24/19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08D0A-12D0-5046-9DC5-A6EC5B360107}" type="slidenum">
              <a:rPr lang="en-US" smtClean="0"/>
              <a:t>‹#›</a:t>
            </a:fld>
            <a:endParaRPr lang="en-US"/>
          </a:p>
        </p:txBody>
      </p:sp>
    </p:spTree>
    <p:extLst>
      <p:ext uri="{BB962C8B-B14F-4D97-AF65-F5344CB8AC3E}">
        <p14:creationId xmlns:p14="http://schemas.microsoft.com/office/powerpoint/2010/main" val="604185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559FA4-08DE-E147-97C1-231CDE6E0586}" type="datetimeFigureOut">
              <a:rPr lang="en-US" smtClean="0"/>
              <a:t>1/24/19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08D0A-12D0-5046-9DC5-A6EC5B360107}" type="slidenum">
              <a:rPr lang="en-US" smtClean="0"/>
              <a:t>‹#›</a:t>
            </a:fld>
            <a:endParaRPr lang="en-US"/>
          </a:p>
        </p:txBody>
      </p:sp>
    </p:spTree>
    <p:extLst>
      <p:ext uri="{BB962C8B-B14F-4D97-AF65-F5344CB8AC3E}">
        <p14:creationId xmlns:p14="http://schemas.microsoft.com/office/powerpoint/2010/main" val="3267185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559FA4-08DE-E147-97C1-231CDE6E0586}" type="datetimeFigureOut">
              <a:rPr lang="en-US" smtClean="0"/>
              <a:t>1/24/19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08D0A-12D0-5046-9DC5-A6EC5B360107}" type="slidenum">
              <a:rPr lang="en-US" smtClean="0"/>
              <a:t>‹#›</a:t>
            </a:fld>
            <a:endParaRPr lang="en-US"/>
          </a:p>
        </p:txBody>
      </p:sp>
    </p:spTree>
    <p:extLst>
      <p:ext uri="{BB962C8B-B14F-4D97-AF65-F5344CB8AC3E}">
        <p14:creationId xmlns:p14="http://schemas.microsoft.com/office/powerpoint/2010/main" val="3428204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559FA4-08DE-E147-97C1-231CDE6E0586}" type="datetimeFigureOut">
              <a:rPr lang="en-US" smtClean="0"/>
              <a:t>1/24/19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508D0A-12D0-5046-9DC5-A6EC5B360107}" type="slidenum">
              <a:rPr lang="en-US" smtClean="0"/>
              <a:t>‹#›</a:t>
            </a:fld>
            <a:endParaRPr lang="en-US"/>
          </a:p>
        </p:txBody>
      </p:sp>
    </p:spTree>
    <p:extLst>
      <p:ext uri="{BB962C8B-B14F-4D97-AF65-F5344CB8AC3E}">
        <p14:creationId xmlns:p14="http://schemas.microsoft.com/office/powerpoint/2010/main" val="747267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559FA4-08DE-E147-97C1-231CDE6E0586}" type="datetimeFigureOut">
              <a:rPr lang="en-US" smtClean="0"/>
              <a:t>1/24/19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508D0A-12D0-5046-9DC5-A6EC5B360107}" type="slidenum">
              <a:rPr lang="en-US" smtClean="0"/>
              <a:t>‹#›</a:t>
            </a:fld>
            <a:endParaRPr lang="en-US"/>
          </a:p>
        </p:txBody>
      </p:sp>
    </p:spTree>
    <p:extLst>
      <p:ext uri="{BB962C8B-B14F-4D97-AF65-F5344CB8AC3E}">
        <p14:creationId xmlns:p14="http://schemas.microsoft.com/office/powerpoint/2010/main" val="1336551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559FA4-08DE-E147-97C1-231CDE6E0586}" type="datetimeFigureOut">
              <a:rPr lang="en-US" smtClean="0"/>
              <a:t>1/24/19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508D0A-12D0-5046-9DC5-A6EC5B360107}" type="slidenum">
              <a:rPr lang="en-US" smtClean="0"/>
              <a:t>‹#›</a:t>
            </a:fld>
            <a:endParaRPr lang="en-US"/>
          </a:p>
        </p:txBody>
      </p:sp>
    </p:spTree>
    <p:extLst>
      <p:ext uri="{BB962C8B-B14F-4D97-AF65-F5344CB8AC3E}">
        <p14:creationId xmlns:p14="http://schemas.microsoft.com/office/powerpoint/2010/main" val="2583319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559FA4-08DE-E147-97C1-231CDE6E0586}" type="datetimeFigureOut">
              <a:rPr lang="en-US" smtClean="0"/>
              <a:t>1/24/19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508D0A-12D0-5046-9DC5-A6EC5B360107}" type="slidenum">
              <a:rPr lang="en-US" smtClean="0"/>
              <a:t>‹#›</a:t>
            </a:fld>
            <a:endParaRPr lang="en-US"/>
          </a:p>
        </p:txBody>
      </p:sp>
    </p:spTree>
    <p:extLst>
      <p:ext uri="{BB962C8B-B14F-4D97-AF65-F5344CB8AC3E}">
        <p14:creationId xmlns:p14="http://schemas.microsoft.com/office/powerpoint/2010/main" val="1887865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559FA4-08DE-E147-97C1-231CDE6E0586}" type="datetimeFigureOut">
              <a:rPr lang="en-US" smtClean="0"/>
              <a:t>1/24/19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508D0A-12D0-5046-9DC5-A6EC5B360107}" type="slidenum">
              <a:rPr lang="en-US" smtClean="0"/>
              <a:t>‹#›</a:t>
            </a:fld>
            <a:endParaRPr lang="en-US"/>
          </a:p>
        </p:txBody>
      </p:sp>
    </p:spTree>
    <p:extLst>
      <p:ext uri="{BB962C8B-B14F-4D97-AF65-F5344CB8AC3E}">
        <p14:creationId xmlns:p14="http://schemas.microsoft.com/office/powerpoint/2010/main" val="421668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559FA4-08DE-E147-97C1-231CDE6E0586}" type="datetimeFigureOut">
              <a:rPr lang="en-US" smtClean="0"/>
              <a:t>1/24/19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508D0A-12D0-5046-9DC5-A6EC5B360107}" type="slidenum">
              <a:rPr lang="en-US" smtClean="0"/>
              <a:t>‹#›</a:t>
            </a:fld>
            <a:endParaRPr lang="en-US"/>
          </a:p>
        </p:txBody>
      </p:sp>
    </p:spTree>
    <p:extLst>
      <p:ext uri="{BB962C8B-B14F-4D97-AF65-F5344CB8AC3E}">
        <p14:creationId xmlns:p14="http://schemas.microsoft.com/office/powerpoint/2010/main" val="252882706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559FA4-08DE-E147-97C1-231CDE6E0586}" type="datetimeFigureOut">
              <a:rPr lang="en-US" smtClean="0"/>
              <a:t>1/24/19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508D0A-12D0-5046-9DC5-A6EC5B360107}" type="slidenum">
              <a:rPr lang="en-US" smtClean="0"/>
              <a:t>‹#›</a:t>
            </a:fld>
            <a:endParaRPr lang="en-US"/>
          </a:p>
        </p:txBody>
      </p:sp>
    </p:spTree>
    <p:extLst>
      <p:ext uri="{BB962C8B-B14F-4D97-AF65-F5344CB8AC3E}">
        <p14:creationId xmlns:p14="http://schemas.microsoft.com/office/powerpoint/2010/main" val="3623331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64398" y="-455768"/>
            <a:ext cx="9765598" cy="7290263"/>
            <a:chOff x="-164398" y="-357448"/>
            <a:chExt cx="9765598" cy="7290263"/>
          </a:xfrm>
        </p:grpSpPr>
        <p:cxnSp>
          <p:nvCxnSpPr>
            <p:cNvPr id="36" name="Straight Connector 35"/>
            <p:cNvCxnSpPr/>
            <p:nvPr/>
          </p:nvCxnSpPr>
          <p:spPr>
            <a:xfrm>
              <a:off x="-164398" y="127288"/>
              <a:ext cx="9765598" cy="0"/>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V="1">
              <a:off x="110834" y="-282633"/>
              <a:ext cx="0" cy="7215448"/>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V="1">
              <a:off x="9080265" y="-357448"/>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49874" y="-282633"/>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64398" y="41563"/>
              <a:ext cx="9765598" cy="0"/>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grpSp>
      <p:pic>
        <p:nvPicPr>
          <p:cNvPr id="30" name="Picture 29" descr="BrandBar_New_Final_wSig.ps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4398" y="5841183"/>
            <a:ext cx="9433097" cy="1471564"/>
          </a:xfrm>
          <a:prstGeom prst="rect">
            <a:avLst/>
          </a:prstGeom>
        </p:spPr>
      </p:pic>
      <p:sp>
        <p:nvSpPr>
          <p:cNvPr id="9" name="Title 1"/>
          <p:cNvSpPr txBox="1">
            <a:spLocks/>
          </p:cNvSpPr>
          <p:nvPr/>
        </p:nvSpPr>
        <p:spPr>
          <a:xfrm>
            <a:off x="685800" y="1609057"/>
            <a:ext cx="7772400" cy="1470025"/>
          </a:xfrm>
          <a:prstGeom prst="rect">
            <a:avLst/>
          </a:prstGeom>
        </p:spPr>
        <p:txBody>
          <a:bodyPr vert="horz" lIns="91440" tIns="45720" rIns="91440" bIns="45720" rtlCol="0" anchor="ctr">
            <a:normAutofit fontScale="8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Transition of the Biodiversity Institute &amp; Incorporation into a Biodiversity Research Enterprise</a:t>
            </a:r>
          </a:p>
        </p:txBody>
      </p:sp>
      <p:sp>
        <p:nvSpPr>
          <p:cNvPr id="10" name="Subtitle 2"/>
          <p:cNvSpPr txBox="1">
            <a:spLocks/>
          </p:cNvSpPr>
          <p:nvPr/>
        </p:nvSpPr>
        <p:spPr>
          <a:xfrm>
            <a:off x="685799" y="3886200"/>
            <a:ext cx="7917909" cy="17526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dirty="0"/>
              <a:t>Dr. Edmund </a:t>
            </a:r>
            <a:r>
              <a:rPr lang="en-US" dirty="0" err="1"/>
              <a:t>Synakowski</a:t>
            </a:r>
            <a:r>
              <a:rPr lang="en-US" dirty="0"/>
              <a:t> VPRED</a:t>
            </a:r>
          </a:p>
          <a:p>
            <a:pPr marL="0" indent="0" algn="ctr">
              <a:buNone/>
            </a:pPr>
            <a:r>
              <a:rPr lang="en-US" dirty="0"/>
              <a:t>Dr. Brent Ewers, Botany and Wyoming </a:t>
            </a:r>
            <a:r>
              <a:rPr lang="en-US" dirty="0" err="1"/>
              <a:t>EPSCoR</a:t>
            </a:r>
            <a:endParaRPr lang="en-US" dirty="0"/>
          </a:p>
          <a:p>
            <a:endParaRPr lang="en-US" dirty="0"/>
          </a:p>
        </p:txBody>
      </p:sp>
    </p:spTree>
    <p:extLst>
      <p:ext uri="{BB962C8B-B14F-4D97-AF65-F5344CB8AC3E}">
        <p14:creationId xmlns:p14="http://schemas.microsoft.com/office/powerpoint/2010/main" val="3694062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64398" y="-455768"/>
            <a:ext cx="9765598" cy="7290263"/>
            <a:chOff x="-164398" y="-357448"/>
            <a:chExt cx="9765598" cy="7290263"/>
          </a:xfrm>
        </p:grpSpPr>
        <p:cxnSp>
          <p:nvCxnSpPr>
            <p:cNvPr id="36" name="Straight Connector 35"/>
            <p:cNvCxnSpPr/>
            <p:nvPr/>
          </p:nvCxnSpPr>
          <p:spPr>
            <a:xfrm>
              <a:off x="-164398" y="127288"/>
              <a:ext cx="9765598" cy="0"/>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V="1">
              <a:off x="110834" y="-282633"/>
              <a:ext cx="0" cy="7215448"/>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V="1">
              <a:off x="9080265" y="-357448"/>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49874" y="-282633"/>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64398" y="41563"/>
              <a:ext cx="9765598" cy="0"/>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grpSp>
      <p:pic>
        <p:nvPicPr>
          <p:cNvPr id="30" name="Picture 29" descr="BrandBar_New_Final_wSig.ps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4398" y="5841183"/>
            <a:ext cx="9433097" cy="1471564"/>
          </a:xfrm>
          <a:prstGeom prst="rect">
            <a:avLst/>
          </a:prstGeom>
        </p:spPr>
      </p:pic>
      <p:sp>
        <p:nvSpPr>
          <p:cNvPr id="14" name="Title 1"/>
          <p:cNvSpPr>
            <a:spLocks noGrp="1"/>
          </p:cNvSpPr>
          <p:nvPr>
            <p:ph type="title"/>
          </p:nvPr>
        </p:nvSpPr>
        <p:spPr>
          <a:xfrm>
            <a:off x="457200" y="155766"/>
            <a:ext cx="8229600" cy="753820"/>
          </a:xfrm>
        </p:spPr>
        <p:txBody>
          <a:bodyPr>
            <a:normAutofit fontScale="90000"/>
          </a:bodyPr>
          <a:lstStyle/>
          <a:p>
            <a:r>
              <a:rPr lang="en-US" dirty="0"/>
              <a:t>Biodiversity Institute Transition</a:t>
            </a:r>
          </a:p>
        </p:txBody>
      </p:sp>
      <p:sp>
        <p:nvSpPr>
          <p:cNvPr id="15" name="Content Placeholder 2"/>
          <p:cNvSpPr>
            <a:spLocks noGrp="1"/>
          </p:cNvSpPr>
          <p:nvPr>
            <p:ph idx="1"/>
          </p:nvPr>
        </p:nvSpPr>
        <p:spPr>
          <a:xfrm>
            <a:off x="457200" y="909586"/>
            <a:ext cx="8419432" cy="5043905"/>
          </a:xfrm>
        </p:spPr>
        <p:txBody>
          <a:bodyPr>
            <a:normAutofit/>
          </a:bodyPr>
          <a:lstStyle/>
          <a:p>
            <a:pPr lvl="0"/>
            <a:r>
              <a:rPr lang="en-US" sz="2000" dirty="0"/>
              <a:t>The Biodiversity Institute (BI) will continue its operations</a:t>
            </a:r>
          </a:p>
          <a:p>
            <a:pPr lvl="0"/>
            <a:endParaRPr lang="en-US" sz="2000" dirty="0"/>
          </a:p>
          <a:p>
            <a:pPr lvl="0"/>
            <a:r>
              <a:rPr lang="en-US" sz="2000" dirty="0"/>
              <a:t>Remainder FY 2019: support will come from remaining BI resources. and unspent unrestricted operating funds in the Office of Research and Economic Development budget. Support for FY 2020 will be proposed in the UW budget</a:t>
            </a:r>
          </a:p>
          <a:p>
            <a:pPr marL="0" indent="0">
              <a:buNone/>
            </a:pPr>
            <a:r>
              <a:rPr lang="en-US" sz="2000" dirty="0"/>
              <a:t> </a:t>
            </a:r>
          </a:p>
          <a:p>
            <a:pPr lvl="0"/>
            <a:r>
              <a:rPr lang="en-US" sz="2000" dirty="0"/>
              <a:t>New Biodiversity Institute Director: Professor Brent Ewers, Botany Department and Wyoming </a:t>
            </a:r>
            <a:r>
              <a:rPr lang="en-US" sz="2000" dirty="0" err="1"/>
              <a:t>EPSCoR</a:t>
            </a:r>
            <a:r>
              <a:rPr lang="en-US" sz="2000" dirty="0"/>
              <a:t> Director</a:t>
            </a:r>
          </a:p>
          <a:p>
            <a:pPr lvl="0"/>
            <a:endParaRPr lang="en-US" sz="2000" dirty="0"/>
          </a:p>
          <a:p>
            <a:pPr lvl="0"/>
            <a:r>
              <a:rPr lang="en-US" sz="2000" dirty="0"/>
              <a:t>Remainder of CY 2019 Professor Ewers will also lead a new planning activity with a faculty task force to establish a new biodiversity </a:t>
            </a:r>
            <a:r>
              <a:rPr lang="en-US" sz="2000"/>
              <a:t>research enterprise</a:t>
            </a:r>
            <a:endParaRPr lang="en-US" sz="2000" dirty="0"/>
          </a:p>
          <a:p>
            <a:pPr lvl="1"/>
            <a:r>
              <a:rPr lang="en-US" sz="1600" dirty="0"/>
              <a:t>Vision: Biodiversity Institute will become the outreach arm of this enterprise, with a direct coupling to research</a:t>
            </a:r>
          </a:p>
          <a:p>
            <a:pPr lvl="1"/>
            <a:r>
              <a:rPr lang="en-US" sz="1600" dirty="0"/>
              <a:t>Report will be delivered to Trustees for action by the end of CY 2019</a:t>
            </a:r>
          </a:p>
        </p:txBody>
      </p:sp>
    </p:spTree>
    <p:extLst>
      <p:ext uri="{BB962C8B-B14F-4D97-AF65-F5344CB8AC3E}">
        <p14:creationId xmlns:p14="http://schemas.microsoft.com/office/powerpoint/2010/main" val="3058042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64398" y="-455768"/>
            <a:ext cx="9765598" cy="7290263"/>
            <a:chOff x="-164398" y="-357448"/>
            <a:chExt cx="9765598" cy="7290263"/>
          </a:xfrm>
        </p:grpSpPr>
        <p:cxnSp>
          <p:nvCxnSpPr>
            <p:cNvPr id="36" name="Straight Connector 35"/>
            <p:cNvCxnSpPr/>
            <p:nvPr/>
          </p:nvCxnSpPr>
          <p:spPr>
            <a:xfrm>
              <a:off x="-164398" y="127288"/>
              <a:ext cx="9765598" cy="0"/>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V="1">
              <a:off x="110834" y="-282633"/>
              <a:ext cx="0" cy="7215448"/>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V="1">
              <a:off x="9080265" y="-357448"/>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49874" y="-282633"/>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64398" y="41563"/>
              <a:ext cx="9765598" cy="0"/>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grpSp>
      <p:pic>
        <p:nvPicPr>
          <p:cNvPr id="30" name="Picture 29" descr="BrandBar_New_Final_wSig.ps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4398" y="5841183"/>
            <a:ext cx="9433097" cy="1471564"/>
          </a:xfrm>
          <a:prstGeom prst="rect">
            <a:avLst/>
          </a:prstGeom>
        </p:spPr>
      </p:pic>
      <p:sp>
        <p:nvSpPr>
          <p:cNvPr id="13" name="Title 1"/>
          <p:cNvSpPr>
            <a:spLocks noGrp="1"/>
          </p:cNvSpPr>
          <p:nvPr>
            <p:ph type="title"/>
          </p:nvPr>
        </p:nvSpPr>
        <p:spPr>
          <a:xfrm>
            <a:off x="457200" y="0"/>
            <a:ext cx="8229600" cy="824832"/>
          </a:xfrm>
        </p:spPr>
        <p:txBody>
          <a:bodyPr/>
          <a:lstStyle/>
          <a:p>
            <a:r>
              <a:rPr lang="en-US" dirty="0"/>
              <a:t>Biodiversity Institute Director</a:t>
            </a:r>
          </a:p>
        </p:txBody>
      </p:sp>
      <p:sp>
        <p:nvSpPr>
          <p:cNvPr id="16" name="Content Placeholder 2"/>
          <p:cNvSpPr>
            <a:spLocks noGrp="1"/>
          </p:cNvSpPr>
          <p:nvPr>
            <p:ph idx="1"/>
          </p:nvPr>
        </p:nvSpPr>
        <p:spPr>
          <a:xfrm>
            <a:off x="160421" y="732658"/>
            <a:ext cx="8783053" cy="5402032"/>
          </a:xfrm>
        </p:spPr>
        <p:txBody>
          <a:bodyPr>
            <a:normAutofit/>
          </a:bodyPr>
          <a:lstStyle/>
          <a:p>
            <a:r>
              <a:rPr lang="en-US" sz="2000" dirty="0"/>
              <a:t>Dr. Brent Ewers-faculty of Botany since 2002</a:t>
            </a:r>
          </a:p>
          <a:p>
            <a:endParaRPr lang="en-US" sz="2000" dirty="0"/>
          </a:p>
          <a:p>
            <a:r>
              <a:rPr lang="en-US" sz="2000" dirty="0"/>
              <a:t>Degrees from Colorado State University, Duke University; Post-doc at University of Wisconsin</a:t>
            </a:r>
          </a:p>
          <a:p>
            <a:endParaRPr lang="en-US" sz="2000" dirty="0"/>
          </a:p>
          <a:p>
            <a:r>
              <a:rPr lang="en-US" sz="2000" dirty="0"/>
              <a:t>Awards for teaching undergraduate biology at UW</a:t>
            </a:r>
          </a:p>
          <a:p>
            <a:endParaRPr lang="en-US" sz="2000" dirty="0"/>
          </a:p>
          <a:p>
            <a:r>
              <a:rPr lang="en-US" sz="2000" dirty="0"/>
              <a:t>Research investigates how the diversity of plants control mass and energy transformations including the impact of drought, fire, bark beetles, and land management on plant productivity</a:t>
            </a:r>
          </a:p>
          <a:p>
            <a:endParaRPr lang="en-US" sz="2000" dirty="0"/>
          </a:p>
          <a:p>
            <a:r>
              <a:rPr lang="en-US" sz="2000" dirty="0"/>
              <a:t>Obtained $51 million in funding from NSF, USDA, and NASA</a:t>
            </a:r>
          </a:p>
          <a:p>
            <a:endParaRPr lang="en-US" sz="2000" dirty="0"/>
          </a:p>
          <a:p>
            <a:r>
              <a:rPr lang="en-US" sz="2000" dirty="0"/>
              <a:t>Wyoming </a:t>
            </a:r>
            <a:r>
              <a:rPr lang="en-US" sz="2000" dirty="0" err="1"/>
              <a:t>EPSCoR</a:t>
            </a:r>
            <a:r>
              <a:rPr lang="en-US" sz="2000" dirty="0"/>
              <a:t> director since 2014: implemented novel interactions between research, outreach, education, and economic development</a:t>
            </a:r>
          </a:p>
        </p:txBody>
      </p:sp>
    </p:spTree>
    <p:extLst>
      <p:ext uri="{BB962C8B-B14F-4D97-AF65-F5344CB8AC3E}">
        <p14:creationId xmlns:p14="http://schemas.microsoft.com/office/powerpoint/2010/main" val="3591707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64398" y="-455768"/>
            <a:ext cx="9765598" cy="7290263"/>
            <a:chOff x="-164398" y="-357448"/>
            <a:chExt cx="9765598" cy="7290263"/>
          </a:xfrm>
        </p:grpSpPr>
        <p:cxnSp>
          <p:nvCxnSpPr>
            <p:cNvPr id="36" name="Straight Connector 35"/>
            <p:cNvCxnSpPr/>
            <p:nvPr/>
          </p:nvCxnSpPr>
          <p:spPr>
            <a:xfrm>
              <a:off x="-164398" y="127288"/>
              <a:ext cx="9765598" cy="0"/>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V="1">
              <a:off x="110834" y="-282633"/>
              <a:ext cx="0" cy="7215448"/>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V="1">
              <a:off x="9080265" y="-357448"/>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49874" y="-282633"/>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64398" y="41563"/>
              <a:ext cx="9765598" cy="0"/>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grpSp>
      <p:pic>
        <p:nvPicPr>
          <p:cNvPr id="30" name="Picture 29" descr="BrandBar_New_Final_wSig.ps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4398" y="5841183"/>
            <a:ext cx="9433097" cy="1471564"/>
          </a:xfrm>
          <a:prstGeom prst="rect">
            <a:avLst/>
          </a:prstGeom>
        </p:spPr>
      </p:pic>
      <p:sp>
        <p:nvSpPr>
          <p:cNvPr id="9" name="Title 1"/>
          <p:cNvSpPr>
            <a:spLocks noGrp="1"/>
          </p:cNvSpPr>
          <p:nvPr>
            <p:ph type="title"/>
          </p:nvPr>
        </p:nvSpPr>
        <p:spPr>
          <a:xfrm>
            <a:off x="457200" y="274638"/>
            <a:ext cx="8229600" cy="1143000"/>
          </a:xfrm>
        </p:spPr>
        <p:txBody>
          <a:bodyPr>
            <a:normAutofit fontScale="90000"/>
          </a:bodyPr>
          <a:lstStyle/>
          <a:p>
            <a:r>
              <a:rPr lang="en-US" dirty="0"/>
              <a:t>Vision for Biodiversity Institute Transition</a:t>
            </a:r>
          </a:p>
        </p:txBody>
      </p:sp>
      <p:sp>
        <p:nvSpPr>
          <p:cNvPr id="10" name="Content Placeholder 2"/>
          <p:cNvSpPr>
            <a:spLocks noGrp="1"/>
          </p:cNvSpPr>
          <p:nvPr>
            <p:ph idx="1"/>
          </p:nvPr>
        </p:nvSpPr>
        <p:spPr>
          <a:xfrm>
            <a:off x="457200" y="1572077"/>
            <a:ext cx="8229600" cy="4525963"/>
          </a:xfrm>
        </p:spPr>
        <p:txBody>
          <a:bodyPr>
            <a:normAutofit/>
          </a:bodyPr>
          <a:lstStyle/>
          <a:p>
            <a:r>
              <a:rPr lang="en-US" sz="2000" dirty="0"/>
              <a:t>Directly connect education and outreach programs to ongoing biodiversity research</a:t>
            </a:r>
          </a:p>
          <a:p>
            <a:endParaRPr lang="en-US" sz="2000" dirty="0"/>
          </a:p>
          <a:p>
            <a:endParaRPr lang="en-US" sz="2000" dirty="0"/>
          </a:p>
          <a:p>
            <a:r>
              <a:rPr lang="en-US" sz="2000" dirty="0"/>
              <a:t>Work collaboratively with BI staff to make education and outreach programs goal oriented and evidence based</a:t>
            </a:r>
          </a:p>
          <a:p>
            <a:endParaRPr lang="en-US" sz="2000" dirty="0"/>
          </a:p>
          <a:p>
            <a:endParaRPr lang="en-US" sz="2000" dirty="0"/>
          </a:p>
          <a:p>
            <a:r>
              <a:rPr lang="en-US" sz="2000" dirty="0"/>
              <a:t>Work with a Biodiversity Task Force to evaluate the incorporation of BI into a biodiversity research enterprise (enterprise to be named by Task Force)</a:t>
            </a:r>
          </a:p>
          <a:p>
            <a:endParaRPr lang="en-US" sz="2000" dirty="0"/>
          </a:p>
        </p:txBody>
      </p:sp>
    </p:spTree>
    <p:extLst>
      <p:ext uri="{BB962C8B-B14F-4D97-AF65-F5344CB8AC3E}">
        <p14:creationId xmlns:p14="http://schemas.microsoft.com/office/powerpoint/2010/main" val="3718409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64398" y="-455768"/>
            <a:ext cx="9765598" cy="7290263"/>
            <a:chOff x="-164398" y="-357448"/>
            <a:chExt cx="9765598" cy="7290263"/>
          </a:xfrm>
        </p:grpSpPr>
        <p:cxnSp>
          <p:nvCxnSpPr>
            <p:cNvPr id="36" name="Straight Connector 35"/>
            <p:cNvCxnSpPr/>
            <p:nvPr/>
          </p:nvCxnSpPr>
          <p:spPr>
            <a:xfrm>
              <a:off x="-164398" y="127288"/>
              <a:ext cx="9765598" cy="0"/>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V="1">
              <a:off x="110834" y="-282633"/>
              <a:ext cx="0" cy="7215448"/>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V="1">
              <a:off x="9080265" y="-357448"/>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49874" y="-282633"/>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64398" y="41563"/>
              <a:ext cx="9765598" cy="0"/>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grpSp>
      <p:pic>
        <p:nvPicPr>
          <p:cNvPr id="30" name="Picture 29" descr="BrandBar_New_Final_wSig.ps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4398" y="5841183"/>
            <a:ext cx="9433097" cy="1471564"/>
          </a:xfrm>
          <a:prstGeom prst="rect">
            <a:avLst/>
          </a:prstGeom>
        </p:spPr>
      </p:pic>
      <p:sp>
        <p:nvSpPr>
          <p:cNvPr id="9" name="Title 1"/>
          <p:cNvSpPr>
            <a:spLocks noGrp="1"/>
          </p:cNvSpPr>
          <p:nvPr>
            <p:ph type="title"/>
          </p:nvPr>
        </p:nvSpPr>
        <p:spPr>
          <a:xfrm>
            <a:off x="457200" y="47375"/>
            <a:ext cx="8229600" cy="1143000"/>
          </a:xfrm>
        </p:spPr>
        <p:txBody>
          <a:bodyPr/>
          <a:lstStyle/>
          <a:p>
            <a:r>
              <a:rPr lang="en-US" dirty="0"/>
              <a:t>Biodiversity Research Enterprise</a:t>
            </a:r>
          </a:p>
        </p:txBody>
      </p:sp>
      <p:sp>
        <p:nvSpPr>
          <p:cNvPr id="10" name="Content Placeholder 2"/>
          <p:cNvSpPr>
            <a:spLocks noGrp="1"/>
          </p:cNvSpPr>
          <p:nvPr>
            <p:ph idx="1"/>
          </p:nvPr>
        </p:nvSpPr>
        <p:spPr>
          <a:xfrm>
            <a:off x="457200" y="1265990"/>
            <a:ext cx="8229600" cy="4525963"/>
          </a:xfrm>
        </p:spPr>
        <p:txBody>
          <a:bodyPr>
            <a:normAutofit/>
          </a:bodyPr>
          <a:lstStyle/>
          <a:p>
            <a:r>
              <a:rPr lang="en-US" sz="2000" dirty="0"/>
              <a:t>Establish a Biodiversity Task Force to stand up a biodiversity research enterprise that uses the Biodiversity Institute as its outreach and education arm</a:t>
            </a:r>
          </a:p>
          <a:p>
            <a:endParaRPr lang="en-US" sz="2000" dirty="0"/>
          </a:p>
          <a:p>
            <a:r>
              <a:rPr lang="en-US" sz="2000" dirty="0"/>
              <a:t>Task force will be chaired by BI Director Brent Ewers and charged with providing a report to be accepted and acted upon by the Trustees by the end of 2019; BI Director will become Director of larger biodiversity research enterprise once formally established</a:t>
            </a:r>
          </a:p>
          <a:p>
            <a:endParaRPr lang="en-US" sz="2000" dirty="0"/>
          </a:p>
          <a:p>
            <a:r>
              <a:rPr lang="en-US" sz="2000" dirty="0"/>
              <a:t>Task Force composition will include a trustee, foundation officer, College of ENR representative, </a:t>
            </a:r>
            <a:r>
              <a:rPr lang="en-US" sz="2000" dirty="0" err="1"/>
              <a:t>WyGISC</a:t>
            </a:r>
            <a:r>
              <a:rPr lang="en-US" sz="2000" dirty="0"/>
              <a:t> representative, faculty members of Botany, Ecosystem Science and Management, and Zoology and Physiology</a:t>
            </a:r>
          </a:p>
        </p:txBody>
      </p:sp>
    </p:spTree>
    <p:extLst>
      <p:ext uri="{BB962C8B-B14F-4D97-AF65-F5344CB8AC3E}">
        <p14:creationId xmlns:p14="http://schemas.microsoft.com/office/powerpoint/2010/main" val="3718409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64398" y="-455768"/>
            <a:ext cx="9765598" cy="7290263"/>
            <a:chOff x="-164398" y="-357448"/>
            <a:chExt cx="9765598" cy="7290263"/>
          </a:xfrm>
        </p:grpSpPr>
        <p:cxnSp>
          <p:nvCxnSpPr>
            <p:cNvPr id="36" name="Straight Connector 35"/>
            <p:cNvCxnSpPr/>
            <p:nvPr/>
          </p:nvCxnSpPr>
          <p:spPr>
            <a:xfrm>
              <a:off x="-164398" y="127288"/>
              <a:ext cx="9765598" cy="0"/>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V="1">
              <a:off x="110834" y="-282633"/>
              <a:ext cx="0" cy="7215448"/>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V="1">
              <a:off x="9080265" y="-357448"/>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49874" y="-282633"/>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64398" y="41563"/>
              <a:ext cx="9765598" cy="0"/>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grpSp>
      <p:pic>
        <p:nvPicPr>
          <p:cNvPr id="30" name="Picture 29" descr="BrandBar_New_Final_wSig.ps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4398" y="5841183"/>
            <a:ext cx="9433097" cy="1471564"/>
          </a:xfrm>
          <a:prstGeom prst="rect">
            <a:avLst/>
          </a:prstGeom>
        </p:spPr>
      </p:pic>
      <p:sp>
        <p:nvSpPr>
          <p:cNvPr id="9" name="Title 1"/>
          <p:cNvSpPr>
            <a:spLocks noGrp="1"/>
          </p:cNvSpPr>
          <p:nvPr>
            <p:ph type="title"/>
          </p:nvPr>
        </p:nvSpPr>
        <p:spPr>
          <a:xfrm>
            <a:off x="457200" y="274638"/>
            <a:ext cx="8229600" cy="1143000"/>
          </a:xfrm>
        </p:spPr>
        <p:txBody>
          <a:bodyPr/>
          <a:lstStyle/>
          <a:p>
            <a:r>
              <a:rPr lang="en-US" dirty="0"/>
              <a:t>Biodiversity Task Force Goals 1</a:t>
            </a:r>
          </a:p>
        </p:txBody>
      </p:sp>
      <p:sp>
        <p:nvSpPr>
          <p:cNvPr id="10" name="Content Placeholder 2"/>
          <p:cNvSpPr>
            <a:spLocks noGrp="1"/>
          </p:cNvSpPr>
          <p:nvPr>
            <p:ph idx="1"/>
          </p:nvPr>
        </p:nvSpPr>
        <p:spPr>
          <a:xfrm>
            <a:off x="457200" y="1417638"/>
            <a:ext cx="8229600" cy="5177590"/>
          </a:xfrm>
        </p:spPr>
        <p:txBody>
          <a:bodyPr>
            <a:normAutofit/>
          </a:bodyPr>
          <a:lstStyle/>
          <a:p>
            <a:r>
              <a:rPr lang="en-US" sz="2200" dirty="0"/>
              <a:t>Determine the research foci for biodiversity research enterprise resource allocations that are nationally and internationally competitive and relevant to the state</a:t>
            </a:r>
          </a:p>
          <a:p>
            <a:endParaRPr lang="en-US" sz="2200" dirty="0"/>
          </a:p>
          <a:p>
            <a:endParaRPr lang="en-US" sz="2200" dirty="0"/>
          </a:p>
          <a:p>
            <a:r>
              <a:rPr lang="en-US" sz="2200" dirty="0"/>
              <a:t>Provide new models for private, state, and grant- funded resourcing of the biodiversity research enterprise</a:t>
            </a:r>
          </a:p>
          <a:p>
            <a:endParaRPr lang="en-US" sz="2200" dirty="0"/>
          </a:p>
          <a:p>
            <a:endParaRPr lang="en-US" sz="2200" dirty="0"/>
          </a:p>
          <a:p>
            <a:r>
              <a:rPr lang="en-US" sz="2200" dirty="0"/>
              <a:t>Determine potential government, academic, private enterprise, non-profit, and international partners in biodiversity research and outreach</a:t>
            </a:r>
          </a:p>
          <a:p>
            <a:endParaRPr lang="en-US" dirty="0"/>
          </a:p>
        </p:txBody>
      </p:sp>
    </p:spTree>
    <p:extLst>
      <p:ext uri="{BB962C8B-B14F-4D97-AF65-F5344CB8AC3E}">
        <p14:creationId xmlns:p14="http://schemas.microsoft.com/office/powerpoint/2010/main" val="3718409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64398" y="-455768"/>
            <a:ext cx="9765598" cy="7290263"/>
            <a:chOff x="-164398" y="-357448"/>
            <a:chExt cx="9765598" cy="7290263"/>
          </a:xfrm>
        </p:grpSpPr>
        <p:cxnSp>
          <p:nvCxnSpPr>
            <p:cNvPr id="36" name="Straight Connector 35"/>
            <p:cNvCxnSpPr/>
            <p:nvPr/>
          </p:nvCxnSpPr>
          <p:spPr>
            <a:xfrm>
              <a:off x="-164398" y="127288"/>
              <a:ext cx="9765598" cy="0"/>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V="1">
              <a:off x="110834" y="-282633"/>
              <a:ext cx="0" cy="7215448"/>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V="1">
              <a:off x="9080265" y="-357448"/>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49874" y="-282633"/>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64398" y="41563"/>
              <a:ext cx="9765598" cy="0"/>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grpSp>
      <p:pic>
        <p:nvPicPr>
          <p:cNvPr id="30" name="Picture 29" descr="BrandBar_New_Final_wSig.ps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4398" y="5841183"/>
            <a:ext cx="9433097" cy="1471564"/>
          </a:xfrm>
          <a:prstGeom prst="rect">
            <a:avLst/>
          </a:prstGeom>
        </p:spPr>
      </p:pic>
      <p:sp>
        <p:nvSpPr>
          <p:cNvPr id="9" name="Title 1"/>
          <p:cNvSpPr>
            <a:spLocks noGrp="1"/>
          </p:cNvSpPr>
          <p:nvPr>
            <p:ph type="title"/>
          </p:nvPr>
        </p:nvSpPr>
        <p:spPr>
          <a:xfrm>
            <a:off x="457200" y="107533"/>
            <a:ext cx="8229600" cy="1143000"/>
          </a:xfrm>
        </p:spPr>
        <p:txBody>
          <a:bodyPr/>
          <a:lstStyle/>
          <a:p>
            <a:r>
              <a:rPr lang="en-US" dirty="0"/>
              <a:t>Biodiversity Task Force Goals 2</a:t>
            </a:r>
          </a:p>
        </p:txBody>
      </p:sp>
      <p:sp>
        <p:nvSpPr>
          <p:cNvPr id="10" name="Content Placeholder 2"/>
          <p:cNvSpPr>
            <a:spLocks noGrp="1"/>
          </p:cNvSpPr>
          <p:nvPr>
            <p:ph idx="1"/>
          </p:nvPr>
        </p:nvSpPr>
        <p:spPr>
          <a:xfrm>
            <a:off x="437350" y="1034229"/>
            <a:ext cx="8229600" cy="5668210"/>
          </a:xfrm>
        </p:spPr>
        <p:txBody>
          <a:bodyPr>
            <a:normAutofit/>
          </a:bodyPr>
          <a:lstStyle/>
          <a:p>
            <a:r>
              <a:rPr lang="en-US" sz="2000" dirty="0"/>
              <a:t>Evaluate how  the biodiversity research enterprise collaborates with existing and in-development UW entities including:</a:t>
            </a:r>
          </a:p>
          <a:p>
            <a:endParaRPr lang="en-US" sz="2000" dirty="0"/>
          </a:p>
          <a:p>
            <a:pPr lvl="1"/>
            <a:r>
              <a:rPr lang="en-US" sz="2000" dirty="0"/>
              <a:t>Collections: vertebrates, herbarium, insects, geology</a:t>
            </a:r>
          </a:p>
          <a:p>
            <a:pPr lvl="1"/>
            <a:r>
              <a:rPr lang="en-US" sz="2000" dirty="0"/>
              <a:t>Academic programs</a:t>
            </a:r>
          </a:p>
          <a:p>
            <a:pPr lvl="1"/>
            <a:r>
              <a:rPr lang="en-US" sz="2000" dirty="0"/>
              <a:t>Research computing</a:t>
            </a:r>
          </a:p>
          <a:p>
            <a:pPr lvl="1"/>
            <a:r>
              <a:rPr lang="en-US" sz="2000" dirty="0"/>
              <a:t>Office of Engagement and ongoing outreach initiatives</a:t>
            </a:r>
          </a:p>
          <a:p>
            <a:pPr lvl="1"/>
            <a:r>
              <a:rPr lang="en-US" sz="2000" dirty="0"/>
              <a:t>Relevant UW core labs</a:t>
            </a:r>
          </a:p>
          <a:p>
            <a:pPr lvl="1"/>
            <a:r>
              <a:rPr lang="en-US" sz="2000" dirty="0"/>
              <a:t>AMK Ranch and other relevant properties</a:t>
            </a:r>
          </a:p>
          <a:p>
            <a:pPr lvl="1"/>
            <a:r>
              <a:rPr lang="en-US" sz="2000" dirty="0"/>
              <a:t>Science Initiative</a:t>
            </a:r>
          </a:p>
          <a:p>
            <a:pPr lvl="1"/>
            <a:r>
              <a:rPr lang="en-US" sz="2000" dirty="0"/>
              <a:t>Wyoming Natural Diversity Database (</a:t>
            </a:r>
            <a:r>
              <a:rPr lang="en-US" sz="2000" dirty="0" err="1"/>
              <a:t>WyNDD</a:t>
            </a:r>
            <a:r>
              <a:rPr lang="en-US" sz="2000" dirty="0"/>
              <a:t>)</a:t>
            </a:r>
          </a:p>
          <a:p>
            <a:pPr lvl="1"/>
            <a:r>
              <a:rPr lang="en-US" sz="2000" dirty="0"/>
              <a:t>IIE and the Center for Business and Economic Analysis</a:t>
            </a:r>
          </a:p>
          <a:p>
            <a:pPr lvl="1"/>
            <a:r>
              <a:rPr lang="en-US" sz="2000" dirty="0" err="1"/>
              <a:t>Haub</a:t>
            </a:r>
            <a:r>
              <a:rPr lang="en-US" sz="2000" dirty="0"/>
              <a:t> School: intersection of science and policy</a:t>
            </a:r>
          </a:p>
          <a:p>
            <a:pPr lvl="1"/>
            <a:endParaRPr lang="en-US" sz="2000" dirty="0"/>
          </a:p>
          <a:p>
            <a:endParaRPr lang="en-US" sz="2400" dirty="0"/>
          </a:p>
          <a:p>
            <a:pPr marL="0" indent="0">
              <a:buNone/>
            </a:pPr>
            <a:endParaRPr lang="en-US" dirty="0"/>
          </a:p>
          <a:p>
            <a:endParaRPr lang="en-US" dirty="0"/>
          </a:p>
        </p:txBody>
      </p:sp>
    </p:spTree>
    <p:extLst>
      <p:ext uri="{BB962C8B-B14F-4D97-AF65-F5344CB8AC3E}">
        <p14:creationId xmlns:p14="http://schemas.microsoft.com/office/powerpoint/2010/main" val="3718409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64398" y="-455768"/>
            <a:ext cx="9765598" cy="7290263"/>
            <a:chOff x="-164398" y="-357448"/>
            <a:chExt cx="9765598" cy="7290263"/>
          </a:xfrm>
        </p:grpSpPr>
        <p:cxnSp>
          <p:nvCxnSpPr>
            <p:cNvPr id="36" name="Straight Connector 35"/>
            <p:cNvCxnSpPr/>
            <p:nvPr/>
          </p:nvCxnSpPr>
          <p:spPr>
            <a:xfrm>
              <a:off x="-164398" y="127288"/>
              <a:ext cx="9765598" cy="0"/>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V="1">
              <a:off x="110834" y="-282633"/>
              <a:ext cx="0" cy="7215448"/>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V="1">
              <a:off x="9080265" y="-357448"/>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49874" y="-282633"/>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64398" y="41563"/>
              <a:ext cx="9765598" cy="0"/>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grpSp>
      <p:pic>
        <p:nvPicPr>
          <p:cNvPr id="30" name="Picture 29" descr="BrandBar_New_Final_wSig.ps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4398" y="5841183"/>
            <a:ext cx="9433097" cy="1471564"/>
          </a:xfrm>
          <a:prstGeom prst="rect">
            <a:avLst/>
          </a:prstGeom>
        </p:spPr>
      </p:pic>
      <p:sp>
        <p:nvSpPr>
          <p:cNvPr id="9" name="Title 1"/>
          <p:cNvSpPr>
            <a:spLocks noGrp="1"/>
          </p:cNvSpPr>
          <p:nvPr>
            <p:ph type="title"/>
          </p:nvPr>
        </p:nvSpPr>
        <p:spPr>
          <a:xfrm>
            <a:off x="457200" y="107533"/>
            <a:ext cx="8229600" cy="1143000"/>
          </a:xfrm>
        </p:spPr>
        <p:txBody>
          <a:bodyPr/>
          <a:lstStyle/>
          <a:p>
            <a:r>
              <a:rPr lang="en-US" dirty="0"/>
              <a:t>Biodiversity Task Force Goals </a:t>
            </a:r>
            <a:r>
              <a:rPr lang="en-US" dirty="0" smtClean="0"/>
              <a:t>3</a:t>
            </a:r>
            <a:endParaRPr lang="en-US" dirty="0"/>
          </a:p>
        </p:txBody>
      </p:sp>
      <p:sp>
        <p:nvSpPr>
          <p:cNvPr id="10" name="Content Placeholder 2"/>
          <p:cNvSpPr>
            <a:spLocks noGrp="1"/>
          </p:cNvSpPr>
          <p:nvPr>
            <p:ph idx="1"/>
          </p:nvPr>
        </p:nvSpPr>
        <p:spPr>
          <a:xfrm>
            <a:off x="457200" y="701329"/>
            <a:ext cx="8229600" cy="5668210"/>
          </a:xfrm>
        </p:spPr>
        <p:txBody>
          <a:bodyPr>
            <a:normAutofit/>
          </a:bodyPr>
          <a:lstStyle/>
          <a:p>
            <a:pPr marL="0" indent="0">
              <a:buNone/>
            </a:pPr>
            <a:endParaRPr lang="en-US" sz="2000" dirty="0" smtClean="0"/>
          </a:p>
          <a:p>
            <a:r>
              <a:rPr lang="en-US" sz="2000" dirty="0"/>
              <a:t>Evaluate economic impacts of policies affecting natural resources and their use, and of climate evolution</a:t>
            </a:r>
          </a:p>
          <a:p>
            <a:endParaRPr lang="en-US" sz="2000" dirty="0" smtClean="0"/>
          </a:p>
          <a:p>
            <a:r>
              <a:rPr lang="en-US" sz="2000" dirty="0" smtClean="0"/>
              <a:t>Determine </a:t>
            </a:r>
            <a:r>
              <a:rPr lang="en-US" sz="2000" dirty="0"/>
              <a:t>a competitive process to allocate five faculty positions to participating departments with clear ties between the biodiversity research enterprise foci and outreach</a:t>
            </a:r>
          </a:p>
          <a:p>
            <a:endParaRPr lang="en-US" sz="2000" dirty="0"/>
          </a:p>
          <a:p>
            <a:endParaRPr lang="en-US" sz="2000" dirty="0"/>
          </a:p>
          <a:p>
            <a:r>
              <a:rPr lang="en-US" sz="2000" dirty="0"/>
              <a:t>Evaluate the occupation of the Berry Conservation Center Building to meet the goals of the biodiversity research enterprise</a:t>
            </a:r>
          </a:p>
          <a:p>
            <a:endParaRPr lang="en-US" sz="2000" dirty="0"/>
          </a:p>
          <a:p>
            <a:endParaRPr lang="en-US" sz="2000" dirty="0"/>
          </a:p>
          <a:p>
            <a:r>
              <a:rPr lang="en-US" sz="2000" dirty="0"/>
              <a:t>Propose novel stimulations and resourcing for biodiversity research, outreach and education</a:t>
            </a:r>
          </a:p>
          <a:p>
            <a:endParaRPr lang="en-US" sz="2000"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94062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64398" y="-455768"/>
            <a:ext cx="9765598" cy="7290263"/>
            <a:chOff x="-164398" y="-357448"/>
            <a:chExt cx="9765598" cy="7290263"/>
          </a:xfrm>
        </p:grpSpPr>
        <p:cxnSp>
          <p:nvCxnSpPr>
            <p:cNvPr id="36" name="Straight Connector 35"/>
            <p:cNvCxnSpPr/>
            <p:nvPr/>
          </p:nvCxnSpPr>
          <p:spPr>
            <a:xfrm>
              <a:off x="-164398" y="127288"/>
              <a:ext cx="9765598" cy="0"/>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V="1">
              <a:off x="110834" y="-282633"/>
              <a:ext cx="0" cy="7215448"/>
            </a:xfrm>
            <a:prstGeom prst="line">
              <a:avLst/>
            </a:prstGeom>
            <a:ln w="127000">
              <a:solidFill>
                <a:srgbClr val="FFC425"/>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V="1">
              <a:off x="9080265" y="-357448"/>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49874" y="-282633"/>
              <a:ext cx="0" cy="7215448"/>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64398" y="41563"/>
              <a:ext cx="9765598" cy="0"/>
            </a:xfrm>
            <a:prstGeom prst="line">
              <a:avLst/>
            </a:prstGeom>
            <a:ln w="127000">
              <a:solidFill>
                <a:srgbClr val="492F24"/>
              </a:solidFill>
            </a:ln>
          </p:spPr>
          <p:style>
            <a:lnRef idx="2">
              <a:schemeClr val="accent1"/>
            </a:lnRef>
            <a:fillRef idx="0">
              <a:schemeClr val="accent1"/>
            </a:fillRef>
            <a:effectRef idx="1">
              <a:schemeClr val="accent1"/>
            </a:effectRef>
            <a:fontRef idx="minor">
              <a:schemeClr val="tx1"/>
            </a:fontRef>
          </p:style>
        </p:cxnSp>
      </p:grpSp>
      <p:pic>
        <p:nvPicPr>
          <p:cNvPr id="30" name="Picture 29" descr="BrandBar_New_Final_wSig.ps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4398" y="5841183"/>
            <a:ext cx="9433097" cy="1471564"/>
          </a:xfrm>
          <a:prstGeom prst="rect">
            <a:avLst/>
          </a:prstGeom>
        </p:spPr>
      </p:pic>
      <p:sp>
        <p:nvSpPr>
          <p:cNvPr id="9" name="Title 1"/>
          <p:cNvSpPr>
            <a:spLocks noGrp="1"/>
          </p:cNvSpPr>
          <p:nvPr>
            <p:ph type="title"/>
          </p:nvPr>
        </p:nvSpPr>
        <p:spPr>
          <a:xfrm>
            <a:off x="457200" y="107533"/>
            <a:ext cx="8229600" cy="1143000"/>
          </a:xfrm>
        </p:spPr>
        <p:txBody>
          <a:bodyPr>
            <a:normAutofit fontScale="90000"/>
          </a:bodyPr>
          <a:lstStyle/>
          <a:p>
            <a:r>
              <a:rPr lang="en-US" dirty="0"/>
              <a:t>Biodiversity Task Force and Other Planning Activities</a:t>
            </a:r>
          </a:p>
        </p:txBody>
      </p:sp>
      <p:sp>
        <p:nvSpPr>
          <p:cNvPr id="10" name="Content Placeholder 2"/>
          <p:cNvSpPr>
            <a:spLocks noGrp="1"/>
          </p:cNvSpPr>
          <p:nvPr>
            <p:ph idx="1"/>
          </p:nvPr>
        </p:nvSpPr>
        <p:spPr>
          <a:xfrm>
            <a:off x="457200" y="1577475"/>
            <a:ext cx="8229600" cy="5668210"/>
          </a:xfrm>
        </p:spPr>
        <p:txBody>
          <a:bodyPr>
            <a:normAutofit/>
          </a:bodyPr>
          <a:lstStyle/>
          <a:p>
            <a:r>
              <a:rPr lang="en-US" sz="2000" dirty="0"/>
              <a:t>Biodiversity Task Force outcomes will serve as a model for other UW research mission foci planning and implementation</a:t>
            </a:r>
            <a:endParaRPr lang="en-US" sz="1600" dirty="0"/>
          </a:p>
          <a:p>
            <a:endParaRPr lang="en-US" sz="2000" dirty="0"/>
          </a:p>
          <a:p>
            <a:pPr lvl="1"/>
            <a:r>
              <a:rPr lang="en-US" sz="2000" dirty="0"/>
              <a:t>improve communication of research mission and articulation with education and outreach</a:t>
            </a:r>
          </a:p>
          <a:p>
            <a:pPr lvl="1"/>
            <a:endParaRPr lang="en-US" sz="2000" dirty="0"/>
          </a:p>
          <a:p>
            <a:pPr lvl="1"/>
            <a:r>
              <a:rPr lang="en-US" sz="2000" dirty="0"/>
              <a:t>assess new models of resourcing the research mission including core facilities</a:t>
            </a:r>
          </a:p>
          <a:p>
            <a:pPr lvl="1"/>
            <a:endParaRPr lang="en-US" sz="2000" dirty="0"/>
          </a:p>
          <a:p>
            <a:pPr lvl="1"/>
            <a:r>
              <a:rPr lang="en-US" sz="2000" dirty="0"/>
              <a:t>lessons from this process will inform campus-wide Grand Challenge research planning, soon to be launched by ORED and Academic Affairs</a:t>
            </a:r>
          </a:p>
          <a:p>
            <a:pPr lvl="1"/>
            <a:endParaRPr lang="en-US" sz="2000" dirty="0"/>
          </a:p>
          <a:p>
            <a:pPr lvl="1"/>
            <a:endParaRPr lang="en-US" sz="2000" dirty="0"/>
          </a:p>
          <a:p>
            <a:pPr marL="0" indent="0">
              <a:buNone/>
            </a:pPr>
            <a:r>
              <a:rPr lang="en-US" sz="2000" dirty="0"/>
              <a:t>	</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94062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53986</TotalTime>
  <Words>630</Words>
  <Application>Microsoft Macintosh PowerPoint</Application>
  <PresentationFormat>On-screen Show (4:3)</PresentationFormat>
  <Paragraphs>100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Biodiversity Institute Transition</vt:lpstr>
      <vt:lpstr>Biodiversity Institute Director</vt:lpstr>
      <vt:lpstr>Vision for Biodiversity Institute Transition</vt:lpstr>
      <vt:lpstr>Biodiversity Research Enterprise</vt:lpstr>
      <vt:lpstr>Biodiversity Task Force Goals 1</vt:lpstr>
      <vt:lpstr>Biodiversity Task Force Goals 2</vt:lpstr>
      <vt:lpstr>Biodiversity Task Force Goals 3</vt:lpstr>
      <vt:lpstr>Biodiversity Task Force and Other Planning Activities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Brent Ewers</dc:creator>
  <cp:lastModifiedBy>Brent Ewers</cp:lastModifiedBy>
  <cp:revision>35</cp:revision>
  <dcterms:created xsi:type="dcterms:W3CDTF">2018-12-11T15:04:09Z</dcterms:created>
  <dcterms:modified xsi:type="dcterms:W3CDTF">2019-01-24T16:56:26Z</dcterms:modified>
</cp:coreProperties>
</file>