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377" r:id="rId5"/>
    <p:sldId id="37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3250" autoAdjust="0"/>
  </p:normalViewPr>
  <p:slideViewPr>
    <p:cSldViewPr>
      <p:cViewPr varScale="1">
        <p:scale>
          <a:sx n="43" d="100"/>
          <a:sy n="43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606E-2"/>
                  <c:y val="6.5107263144505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478E-2"/>
                  <c:y val="3.2719899624622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2030561684818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1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0932868237979608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15280499142987E-2"/>
                  <c:y val="1.7103386605220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133446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134014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5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04-492B-8560-5A27DADDEC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3626247562234715"/>
          <c:w val="0.741876640419947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00000000000001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8.3333333333334095E-3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1.6666666666666819E-2"/>
                  <c:y val="2.875506421209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8C-4970-B7A3-785723706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1891</c:v>
                </c:pt>
                <c:pt idx="1">
                  <c:v>1552</c:v>
                </c:pt>
                <c:pt idx="2">
                  <c:v>1973</c:v>
                </c:pt>
                <c:pt idx="3">
                  <c:v>3007</c:v>
                </c:pt>
                <c:pt idx="4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294E-2"/>
                  <c:y val="-8.7861681217988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4.1666666666666664E-2"/>
                  <c:y val="3.8340085616128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4.1666666666666666E-3"/>
                  <c:y val="2.875506421209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8C-4970-B7A3-785723706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1477</c:v>
                </c:pt>
                <c:pt idx="1">
                  <c:v>1634</c:v>
                </c:pt>
                <c:pt idx="2">
                  <c:v>1992</c:v>
                </c:pt>
                <c:pt idx="3">
                  <c:v>3358</c:v>
                </c:pt>
                <c:pt idx="4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0229989496136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11909530827575E-17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0"/>
                  <c:y val="1.752102753238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173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2.3361370043181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160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Level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805675374587057"/>
          <c:y val="8.86738992915863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4777753364248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5F-492B-A0BA-B0364A74482B}"/>
                </c:ext>
              </c:extLst>
            </c:dLbl>
            <c:dLbl>
              <c:idx val="1"/>
              <c:layout>
                <c:manualLayout>
                  <c:x val="-5.5074994506955931E-2"/>
                  <c:y val="-8.8673899291587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5F-492B-A0BA-B0364A744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Undergrad</c:v>
                </c:pt>
                <c:pt idx="1">
                  <c:v>Grad/Prof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8723</c:v>
                </c:pt>
                <c:pt idx="1">
                  <c:v>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71666300463723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5F-492B-A0BA-B0364A74482B}"/>
                </c:ext>
              </c:extLst>
            </c:dLbl>
            <c:dLbl>
              <c:idx val="1"/>
              <c:layout>
                <c:manualLayout>
                  <c:x val="0"/>
                  <c:y val="-8.12834686903876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5F-492B-A0BA-B0364A744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Undergrad</c:v>
                </c:pt>
                <c:pt idx="1">
                  <c:v>Grad/Prof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8743</c:v>
                </c:pt>
                <c:pt idx="1">
                  <c:v>1938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2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Arial Narrow" panose="020B0606020202030204" pitchFamily="34" charset="0"/>
              </a:rPr>
              <a:t>Enrollment Report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1/24/2019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Spring 2019 Enrollment as of January 1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Spring 2019 enrollment numbers below are preliminary and reflect numbers </a:t>
            </a:r>
            <a:r>
              <a:rPr lang="en-US" dirty="0"/>
              <a:t>from </a:t>
            </a:r>
            <a:r>
              <a:rPr lang="en-US" dirty="0" smtClean="0"/>
              <a:t>January 1</a:t>
            </a:r>
            <a:r>
              <a:rPr lang="en-US" baseline="30000" dirty="0" smtClean="0"/>
              <a:t>st</a:t>
            </a:r>
            <a:r>
              <a:rPr lang="en-US" dirty="0" smtClean="0"/>
              <a:t>, 2019.  The Spring 2018 enrollment comparisons reflect numbers from January 1</a:t>
            </a:r>
            <a:r>
              <a:rPr lang="en-US" baseline="30000" dirty="0" smtClean="0"/>
              <a:t>st</a:t>
            </a:r>
            <a:r>
              <a:rPr lang="en-US" dirty="0" smtClean="0"/>
              <a:t>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2018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2019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8603" y="4732458"/>
            <a:ext cx="2204502" cy="1519583"/>
            <a:chOff x="1506118" y="1904772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2"/>
              <a:ext cx="2228915" cy="1675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3" y="1928423"/>
              <a:ext cx="2101926" cy="1652286"/>
              <a:chOff x="3482890" y="3553136"/>
              <a:chExt cx="2101926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/>
              </p:nvPr>
            </p:nvGraphicFramePr>
            <p:xfrm>
              <a:off x="3482890" y="3553136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’19 January 1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st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- 171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-8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49724"/>
            <a:ext cx="3159680" cy="1616964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/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27128" y="2745557"/>
              <a:ext cx="1067462" cy="730088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As of Spring ‘19 January</a:t>
              </a:r>
              <a:r>
                <a:rPr kumimoji="0" lang="en-US" sz="80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1</a:t>
              </a:r>
              <a:r>
                <a:rPr kumimoji="0" lang="en-US" sz="80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st</a:t>
              </a:r>
              <a:r>
                <a:rPr lang="en-US" sz="800" u="sng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+ 20 Undergrad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- 171 Grad/Prof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08312" y="1585558"/>
            <a:ext cx="2965857" cy="1404155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94177" y="1648801"/>
                <a:ext cx="941924" cy="1163581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‘19 Jan 1: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-151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/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95" name="Group 94"/>
          <p:cNvGrpSpPr/>
          <p:nvPr/>
        </p:nvGrpSpPr>
        <p:grpSpPr>
          <a:xfrm>
            <a:off x="3472235" y="3187496"/>
            <a:ext cx="2901934" cy="1462228"/>
            <a:chOff x="3501969" y="1581405"/>
            <a:chExt cx="3060331" cy="1570737"/>
          </a:xfrm>
        </p:grpSpPr>
        <p:graphicFrame>
          <p:nvGraphicFramePr>
            <p:cNvPr id="92" name="Chart 91"/>
            <p:cNvGraphicFramePr/>
            <p:nvPr>
              <p:extLst/>
            </p:nvPr>
          </p:nvGraphicFramePr>
          <p:xfrm>
            <a:off x="3501969" y="1581405"/>
            <a:ext cx="3060331" cy="1570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6" name="Rectangle 75"/>
            <p:cNvSpPr/>
            <p:nvPr/>
          </p:nvSpPr>
          <p:spPr>
            <a:xfrm>
              <a:off x="3501969" y="1601137"/>
              <a:ext cx="3060331" cy="14063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9894" y="3201882"/>
            <a:ext cx="3034645" cy="1324984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973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Spring ‘19 January 1</a:t>
                </a:r>
                <a:r>
                  <a:rPr lang="en-US" sz="800" u="sng" kern="0" baseline="3000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- 9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22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/>
            </p:nvPr>
          </p:nvGraphicFramePr>
          <p:xfrm>
            <a:off x="2947532" y="-1480578"/>
            <a:ext cx="2843668" cy="15272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6596318" y="2000955"/>
            <a:ext cx="2395282" cy="2224350"/>
            <a:chOff x="6636104" y="2292062"/>
            <a:chExt cx="2521751" cy="1829680"/>
          </a:xfrm>
        </p:grpSpPr>
        <p:sp>
          <p:nvSpPr>
            <p:cNvPr id="53" name="TextBox 52"/>
            <p:cNvSpPr txBox="1"/>
            <p:nvPr/>
          </p:nvSpPr>
          <p:spPr>
            <a:xfrm>
              <a:off x="8330602" y="2657070"/>
              <a:ext cx="747029" cy="70380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‘19 January</a:t>
              </a:r>
              <a:r>
                <a:rPr kumimoji="0" lang="en-US" sz="8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1</a:t>
              </a:r>
              <a:r>
                <a:rPr kumimoji="0" lang="en-US" sz="800" b="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st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R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2 Students not classified by residency as of Jan. 1</a:t>
              </a:r>
              <a:r>
                <a:rPr lang="en-US" sz="800" kern="0" baseline="3000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st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.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36104" y="2292062"/>
              <a:ext cx="2521751" cy="1829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28975" y="3510145"/>
            <a:ext cx="880447" cy="941796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‘19 January 1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st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>
                <a:latin typeface="Arial Narrow"/>
                <a:ea typeface="ＭＳ Ｐゴシック" pitchFamily="-106" charset="-128"/>
              </a:rPr>
              <a:t>+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 568 SCH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+0.4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49" name="Chart 48"/>
          <p:cNvGraphicFramePr/>
          <p:nvPr>
            <p:extLst/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6" name="Chart 85"/>
          <p:cNvGraphicFramePr/>
          <p:nvPr>
            <p:extLst/>
          </p:nvPr>
        </p:nvGraphicFramePr>
        <p:xfrm>
          <a:off x="189894" y="1663266"/>
          <a:ext cx="2500210" cy="12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7" name="Rectangle 86"/>
          <p:cNvSpPr/>
          <p:nvPr/>
        </p:nvSpPr>
        <p:spPr>
          <a:xfrm>
            <a:off x="199422" y="1601503"/>
            <a:ext cx="3035001" cy="1397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281105" y="1953827"/>
            <a:ext cx="923808" cy="81868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‘19 January 1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st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- 10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- 4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980" y="5978366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59658" y="5978366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53450" y="5990909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56367" y="5942762"/>
            <a:ext cx="424988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6621865" y="2016470"/>
          <a:ext cx="1560029" cy="217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Chart 15"/>
          <p:cNvGraphicFramePr/>
          <p:nvPr>
            <p:extLst/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6465" y="5989339"/>
            <a:ext cx="301686" cy="215444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SR</a:t>
            </a:r>
            <a:endPara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5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purl.org/dc/elements/1.1/"/>
    <ds:schemaRef ds:uri="http://schemas.microsoft.com/office/2006/metadata/properties"/>
    <ds:schemaRef ds:uri="ed62a656-40af-4a34-ab28-29404ce770a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14032</TotalTime>
  <Words>218</Words>
  <Application>Microsoft Office PowerPoint</Application>
  <PresentationFormat>On-screen Show (4:3)</PresentationFormat>
  <Paragraphs>71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Enrollment Report </vt:lpstr>
      <vt:lpstr>Preliminary Spring 2019 Enrollment as of January 1st, 2019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Moore</cp:lastModifiedBy>
  <cp:revision>477</cp:revision>
  <cp:lastPrinted>2019-01-07T23:34:29Z</cp:lastPrinted>
  <dcterms:created xsi:type="dcterms:W3CDTF">2016-07-20T07:12:02Z</dcterms:created>
  <dcterms:modified xsi:type="dcterms:W3CDTF">2019-01-09T18:18:33Z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