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notesMasterIdLst>
    <p:notesMasterId r:id="rId17"/>
  </p:notesMasterIdLst>
  <p:sldIdLst>
    <p:sldId id="256" r:id="rId2"/>
    <p:sldId id="269" r:id="rId3"/>
    <p:sldId id="297" r:id="rId4"/>
    <p:sldId id="263" r:id="rId5"/>
    <p:sldId id="298" r:id="rId6"/>
    <p:sldId id="299" r:id="rId7"/>
    <p:sldId id="275" r:id="rId8"/>
    <p:sldId id="296" r:id="rId9"/>
    <p:sldId id="267" r:id="rId10"/>
    <p:sldId id="295" r:id="rId11"/>
    <p:sldId id="290" r:id="rId12"/>
    <p:sldId id="291" r:id="rId13"/>
    <p:sldId id="292" r:id="rId14"/>
    <p:sldId id="293" r:id="rId15"/>
    <p:sldId id="294" r:id="rId16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152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D7883D-D733-4FEC-9C48-597BA35253E2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08CC14-10E3-4020-BC29-DBF1360DE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4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6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897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0718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34910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446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641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59897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24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4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7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3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5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8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7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2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1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9304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9B482E8-6E0E-1B4F-B1FD-C69DB9E858D9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51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824" y="1936594"/>
            <a:ext cx="9440034" cy="1828801"/>
          </a:xfrm>
        </p:spPr>
        <p:txBody>
          <a:bodyPr/>
          <a:lstStyle/>
          <a:p>
            <a:pPr algn="l"/>
            <a:r>
              <a:rPr lang="en-US" dirty="0" smtClean="0"/>
              <a:t>Higher Learning Commission Accreditation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955" y="5298431"/>
            <a:ext cx="10572000" cy="111995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Briefing for the UW Board of Trustees, January 2018</a:t>
            </a:r>
          </a:p>
          <a:p>
            <a:pPr algn="l"/>
            <a:r>
              <a:rPr lang="en-US" dirty="0" smtClean="0"/>
              <a:t>Anne Alexander, Academic Affairs and UW HLC Accreditation Liaison Officer</a:t>
            </a:r>
          </a:p>
        </p:txBody>
      </p:sp>
      <p:pic>
        <p:nvPicPr>
          <p:cNvPr id="4" name="Picture 3" descr="BrandBar_New_Final_wSig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627" y="-49357"/>
            <a:ext cx="9433097" cy="147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Annex – HLC Criteria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HLC – Criterion One: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64" y="2623503"/>
            <a:ext cx="11236439" cy="3636511"/>
          </a:xfrm>
        </p:spPr>
        <p:txBody>
          <a:bodyPr>
            <a:noAutofit/>
          </a:bodyPr>
          <a:lstStyle/>
          <a:p>
            <a:pPr lvl="1"/>
            <a:r>
              <a:rPr lang="en-US" sz="4000" dirty="0" smtClean="0"/>
              <a:t>The </a:t>
            </a:r>
            <a:r>
              <a:rPr lang="en-US" sz="4000" dirty="0"/>
              <a:t>institution’s mission is clear </a:t>
            </a:r>
            <a:r>
              <a:rPr lang="en-US" sz="4000" dirty="0" smtClean="0"/>
              <a:t>&amp; </a:t>
            </a:r>
            <a:r>
              <a:rPr lang="en-US" sz="4000" dirty="0"/>
              <a:t>articulated </a:t>
            </a:r>
            <a:r>
              <a:rPr lang="en-US" sz="4000" dirty="0" smtClean="0"/>
              <a:t>publicly</a:t>
            </a:r>
            <a:r>
              <a:rPr lang="en-US" sz="4000" dirty="0"/>
              <a:t>; it guides the institution’s operations</a:t>
            </a:r>
            <a:r>
              <a:rPr lang="en-US" sz="4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0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HLC – Criterion Two: Integrity, Ethical &amp; Responsible Conduct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64" y="2623503"/>
            <a:ext cx="11236439" cy="3636511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institution acts with integrity; its conduct is </a:t>
            </a:r>
            <a:r>
              <a:rPr lang="en-US" sz="3600" dirty="0" smtClean="0"/>
              <a:t>ethical &amp; responsible.</a:t>
            </a:r>
          </a:p>
        </p:txBody>
      </p:sp>
    </p:spTree>
    <p:extLst>
      <p:ext uri="{BB962C8B-B14F-4D97-AF65-F5344CB8AC3E}">
        <p14:creationId xmlns:p14="http://schemas.microsoft.com/office/powerpoint/2010/main" val="20015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HLC – Criterion Three: Teaching and Learning: Quality, Resources and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64" y="2623503"/>
            <a:ext cx="11236439" cy="3636511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institution provides high quality education, </a:t>
            </a:r>
            <a:r>
              <a:rPr lang="en-US" sz="3600" dirty="0" smtClean="0"/>
              <a:t>wherever &amp; </a:t>
            </a:r>
            <a:r>
              <a:rPr lang="en-US" sz="3600" dirty="0"/>
              <a:t>however its offerings are delivered</a:t>
            </a:r>
            <a:r>
              <a:rPr lang="en-US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1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HLC – Criterion Four: Teaching and Learning: Evaluation and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64" y="2623503"/>
            <a:ext cx="11236439" cy="3636511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institution demonstrates responsibility for </a:t>
            </a:r>
            <a:r>
              <a:rPr lang="en-US" sz="2800" dirty="0" smtClean="0"/>
              <a:t>the </a:t>
            </a:r>
            <a:r>
              <a:rPr lang="en-US" sz="2800" dirty="0"/>
              <a:t>quality of its educational programs, learning </a:t>
            </a:r>
            <a:r>
              <a:rPr lang="en-US" sz="2800" dirty="0" smtClean="0"/>
              <a:t>environments &amp; </a:t>
            </a:r>
            <a:r>
              <a:rPr lang="en-US" sz="2800" dirty="0"/>
              <a:t>support services, </a:t>
            </a:r>
            <a:r>
              <a:rPr lang="en-US" sz="2800" dirty="0" smtClean="0"/>
              <a:t>&amp; </a:t>
            </a:r>
            <a:r>
              <a:rPr lang="en-US" sz="2800" dirty="0"/>
              <a:t>it evaluates </a:t>
            </a:r>
            <a:r>
              <a:rPr lang="en-US" sz="2800" dirty="0" smtClean="0"/>
              <a:t>their </a:t>
            </a:r>
            <a:r>
              <a:rPr lang="en-US" sz="2800" dirty="0"/>
              <a:t>effectiveness for student learning through </a:t>
            </a:r>
            <a:r>
              <a:rPr lang="en-US" sz="2800" dirty="0" smtClean="0"/>
              <a:t>processes </a:t>
            </a:r>
            <a:r>
              <a:rPr lang="en-US" sz="2800" dirty="0"/>
              <a:t>designed to promote continuous </a:t>
            </a:r>
            <a:r>
              <a:rPr lang="en-US" sz="2800" dirty="0" smtClean="0"/>
              <a:t>improvement.</a:t>
            </a:r>
          </a:p>
        </p:txBody>
      </p:sp>
    </p:spTree>
    <p:extLst>
      <p:ext uri="{BB962C8B-B14F-4D97-AF65-F5344CB8AC3E}">
        <p14:creationId xmlns:p14="http://schemas.microsoft.com/office/powerpoint/2010/main" val="31729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HLC – Criterion Five: Resources, Planning, and Institutional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64" y="2623503"/>
            <a:ext cx="11236439" cy="3636511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institution’s resources, structures, </a:t>
            </a:r>
            <a:r>
              <a:rPr lang="en-US" sz="3200" dirty="0" smtClean="0"/>
              <a:t>&amp; processes </a:t>
            </a:r>
            <a:r>
              <a:rPr lang="en-US" sz="3200" dirty="0"/>
              <a:t>are sufficient to fulfill its mission, </a:t>
            </a:r>
            <a:r>
              <a:rPr lang="en-US" sz="3200" dirty="0" smtClean="0"/>
              <a:t>improve </a:t>
            </a:r>
            <a:r>
              <a:rPr lang="en-US" sz="3200" dirty="0"/>
              <a:t>the quality of its educational offerings, </a:t>
            </a:r>
            <a:r>
              <a:rPr lang="en-US" sz="3200" dirty="0" smtClean="0"/>
              <a:t>&amp; respond </a:t>
            </a:r>
            <a:r>
              <a:rPr lang="en-US" sz="3200" dirty="0"/>
              <a:t>to future challenges </a:t>
            </a:r>
            <a:r>
              <a:rPr lang="en-US" sz="3200" dirty="0" smtClean="0"/>
              <a:t>&amp; </a:t>
            </a:r>
            <a:r>
              <a:rPr lang="en-US" sz="3200" dirty="0"/>
              <a:t>opportunities. </a:t>
            </a:r>
            <a:r>
              <a:rPr lang="en-US" sz="3200" dirty="0" smtClean="0"/>
              <a:t> The </a:t>
            </a:r>
            <a:r>
              <a:rPr lang="en-US" sz="3200" dirty="0"/>
              <a:t>institution plans for the </a:t>
            </a:r>
            <a:r>
              <a:rPr lang="en-US" sz="3200" dirty="0" smtClean="0"/>
              <a:t>future.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21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Board Guide to Accreditation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754" y="1820757"/>
            <a:ext cx="11092873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3400" b="1" dirty="0"/>
              <a:t>Understand the importance of accreditation and the basics of our criteria and assumed practices.</a:t>
            </a:r>
          </a:p>
          <a:p>
            <a:r>
              <a:rPr lang="en-US" sz="3400" b="1" dirty="0"/>
              <a:t>Participate in the </a:t>
            </a:r>
            <a:r>
              <a:rPr lang="en-US" sz="3400" b="1" dirty="0" smtClean="0"/>
              <a:t>preparation process and identification of evidence.</a:t>
            </a:r>
            <a:endParaRPr lang="en-US" sz="3400" b="1" dirty="0"/>
          </a:p>
          <a:p>
            <a:r>
              <a:rPr lang="en-US" sz="3400" b="1" dirty="0"/>
              <a:t>Review </a:t>
            </a:r>
            <a:r>
              <a:rPr lang="en-US" sz="3400" dirty="0"/>
              <a:t>final </a:t>
            </a:r>
            <a:r>
              <a:rPr lang="en-US" sz="3400" dirty="0" smtClean="0"/>
              <a:t>report submitted later this year</a:t>
            </a:r>
            <a:r>
              <a:rPr lang="en-US" sz="3400" dirty="0"/>
              <a:t>.</a:t>
            </a:r>
          </a:p>
          <a:p>
            <a:r>
              <a:rPr lang="en-US" sz="3400" b="1" dirty="0"/>
              <a:t>Meet</a:t>
            </a:r>
            <a:r>
              <a:rPr lang="en-US" sz="3400" dirty="0"/>
              <a:t> with visiting </a:t>
            </a:r>
            <a:r>
              <a:rPr lang="en-US" sz="3400" dirty="0" smtClean="0"/>
              <a:t>peer team </a:t>
            </a:r>
            <a:r>
              <a:rPr lang="en-US" sz="3400" dirty="0"/>
              <a:t>when they come </a:t>
            </a:r>
            <a:r>
              <a:rPr lang="en-US" sz="3400" dirty="0" smtClean="0"/>
              <a:t>November 16-20, 2019</a:t>
            </a:r>
            <a:r>
              <a:rPr lang="en-US" sz="3400" dirty="0"/>
              <a:t>.</a:t>
            </a:r>
          </a:p>
          <a:p>
            <a:r>
              <a:rPr lang="en-US" sz="3400" b="1" dirty="0"/>
              <a:t>Review </a:t>
            </a:r>
            <a:r>
              <a:rPr lang="en-US" sz="3400" dirty="0"/>
              <a:t>draft and final </a:t>
            </a:r>
            <a:r>
              <a:rPr lang="en-US" sz="3400" dirty="0" smtClean="0"/>
              <a:t>peer visit team </a:t>
            </a:r>
            <a:r>
              <a:rPr lang="en-US" sz="3400" dirty="0"/>
              <a:t>report.</a:t>
            </a:r>
          </a:p>
          <a:p>
            <a:r>
              <a:rPr lang="en-US" sz="3400" b="1" dirty="0" smtClean="0"/>
              <a:t>Receive </a:t>
            </a:r>
            <a:r>
              <a:rPr lang="en-US" sz="3400" b="1" dirty="0"/>
              <a:t>and review </a:t>
            </a:r>
            <a:r>
              <a:rPr lang="en-US" sz="3400" dirty="0"/>
              <a:t>action letters.</a:t>
            </a:r>
          </a:p>
          <a:p>
            <a:r>
              <a:rPr lang="en-US" sz="3400" b="1" dirty="0"/>
              <a:t>Require </a:t>
            </a:r>
            <a:r>
              <a:rPr lang="en-US" sz="3400" dirty="0"/>
              <a:t>ongoing follow-up reports from staff.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 - Why?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2400" b="1" dirty="0">
                <a:effectLst/>
              </a:rPr>
              <a:t>Providing higher education </a:t>
            </a:r>
            <a:r>
              <a:rPr lang="en-US" sz="2400" dirty="0">
                <a:effectLst/>
              </a:rPr>
              <a:t>is more complex than most any other good or service.</a:t>
            </a:r>
            <a:endParaRPr lang="en-US" sz="1800" dirty="0">
              <a:effectLst/>
            </a:endParaRPr>
          </a:p>
          <a:p>
            <a:pPr lvl="1"/>
            <a:r>
              <a:rPr lang="en-US" sz="2000" dirty="0">
                <a:effectLst/>
              </a:rPr>
              <a:t>What our students “buy” - with money, time and effort - is not a good, but </a:t>
            </a:r>
            <a:r>
              <a:rPr lang="en-US" sz="2000" b="1" dirty="0">
                <a:effectLst/>
              </a:rPr>
              <a:t>experiences that have the potential to transform their lives</a:t>
            </a:r>
            <a:r>
              <a:rPr lang="en-US" sz="2000" dirty="0">
                <a:effectLst/>
              </a:rPr>
              <a:t>. </a:t>
            </a:r>
            <a:r>
              <a:rPr lang="en-US" sz="2000" dirty="0" smtClean="0">
                <a:effectLst/>
              </a:rPr>
              <a:t> What </a:t>
            </a:r>
            <a:r>
              <a:rPr lang="en-US" sz="2000" dirty="0">
                <a:effectLst/>
              </a:rPr>
              <a:t>we do constitutes a solemn responsibility for which we must hold themselves accountable.</a:t>
            </a:r>
            <a:endParaRPr lang="en-US" sz="1600" dirty="0">
              <a:effectLst/>
            </a:endParaRPr>
          </a:p>
          <a:p>
            <a:r>
              <a:rPr lang="en-US" sz="2400" b="1" dirty="0">
                <a:effectLst/>
              </a:rPr>
              <a:t>Reaffirmation of accreditation is a vote of confidence that we provide a high-quality, well-governed, adequately-resourced, and valuable service worth the investment of our students, our state, and the federal government.</a:t>
            </a:r>
            <a:endParaRPr lang="en-US" sz="1800" dirty="0">
              <a:effectLst/>
            </a:endParaRPr>
          </a:p>
          <a:p>
            <a:pPr lvl="1"/>
            <a:r>
              <a:rPr lang="en-US" sz="2000" b="1" dirty="0">
                <a:effectLst/>
              </a:rPr>
              <a:t>It certifies that the federal Department of Education believes we provide a quality education, so that students can receive federal financial aid to attend UW.</a:t>
            </a:r>
            <a:endParaRPr lang="en-US" sz="1600" dirty="0">
              <a:effectLst/>
            </a:endParaRPr>
          </a:p>
          <a:p>
            <a:pPr lvl="1"/>
            <a:r>
              <a:rPr lang="en-US" sz="2000" b="1" dirty="0" smtClean="0">
                <a:effectLst/>
              </a:rPr>
              <a:t>It </a:t>
            </a:r>
            <a:r>
              <a:rPr lang="en-US" sz="2000" b="1" dirty="0">
                <a:effectLst/>
              </a:rPr>
              <a:t>benefits everyone at UW to gain reaccreditation</a:t>
            </a:r>
            <a:r>
              <a:rPr lang="en-US" sz="2000" dirty="0">
                <a:effectLst/>
              </a:rPr>
              <a:t>.</a:t>
            </a:r>
            <a:endParaRPr lang="en-US" sz="16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4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94748"/>
            <a:ext cx="11887200" cy="3636511"/>
          </a:xfrm>
        </p:spPr>
        <p:txBody>
          <a:bodyPr>
            <a:noAutofit/>
          </a:bodyPr>
          <a:lstStyle/>
          <a:p>
            <a:r>
              <a:rPr lang="en-US" sz="2800" dirty="0">
                <a:effectLst/>
              </a:rPr>
              <a:t>Our reaccreditation case is </a:t>
            </a:r>
            <a:r>
              <a:rPr lang="en-US" sz="2800" dirty="0" smtClean="0">
                <a:effectLst/>
              </a:rPr>
              <a:t>made </a:t>
            </a:r>
            <a:r>
              <a:rPr lang="en-US" sz="2800" dirty="0">
                <a:effectLst/>
              </a:rPr>
              <a:t>using </a:t>
            </a:r>
            <a:r>
              <a:rPr lang="en-US" sz="2800" b="1" dirty="0" smtClean="0">
                <a:effectLst/>
              </a:rPr>
              <a:t>evidence-based arguments documenting </a:t>
            </a:r>
            <a:r>
              <a:rPr lang="en-US" sz="2800" dirty="0" smtClean="0">
                <a:effectLst/>
              </a:rPr>
              <a:t>that </a:t>
            </a:r>
            <a:r>
              <a:rPr lang="en-US" sz="2800" dirty="0">
                <a:effectLst/>
              </a:rPr>
              <a:t>that we meet the criteria for accreditation</a:t>
            </a:r>
            <a:r>
              <a:rPr lang="en-US" sz="2800" dirty="0" smtClean="0">
                <a:effectLst/>
              </a:rPr>
              <a:t>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73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41" y="152400"/>
            <a:ext cx="10353762" cy="970450"/>
          </a:xfrm>
        </p:spPr>
        <p:txBody>
          <a:bodyPr/>
          <a:lstStyle/>
          <a:p>
            <a:r>
              <a:rPr lang="en-US" dirty="0" smtClean="0"/>
              <a:t>Required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209" y="1442303"/>
            <a:ext cx="10353762" cy="4896951"/>
          </a:xfrm>
        </p:spPr>
        <p:txBody>
          <a:bodyPr>
            <a:noAutofit/>
          </a:bodyPr>
          <a:lstStyle/>
          <a:p>
            <a:pPr lvl="0"/>
            <a:r>
              <a:rPr lang="en-US" sz="2800" b="1" dirty="0">
                <a:effectLst/>
              </a:rPr>
              <a:t>Assurance Argumen</a:t>
            </a:r>
            <a:r>
              <a:rPr lang="en-US" sz="2800" dirty="0">
                <a:effectLst/>
              </a:rPr>
              <a:t>t – written structured report.</a:t>
            </a:r>
            <a:endParaRPr lang="en-US" dirty="0">
              <a:effectLst/>
            </a:endParaRPr>
          </a:p>
          <a:p>
            <a:pPr lvl="1"/>
            <a:r>
              <a:rPr lang="en-US" sz="2400" dirty="0" smtClean="0">
                <a:effectLst/>
              </a:rPr>
              <a:t>This report supports </a:t>
            </a:r>
            <a:r>
              <a:rPr lang="en-US" sz="2400" dirty="0">
                <a:effectLst/>
              </a:rPr>
              <a:t>our claims and assertions of fact with </a:t>
            </a:r>
            <a:r>
              <a:rPr lang="en-US" sz="2400" dirty="0" smtClean="0">
                <a:effectLst/>
              </a:rPr>
              <a:t>evidence, linking </a:t>
            </a:r>
            <a:r>
              <a:rPr lang="en-US" sz="2400" dirty="0">
                <a:effectLst/>
              </a:rPr>
              <a:t>to materials identified by us as supporting our statements.  </a:t>
            </a:r>
            <a:endParaRPr lang="en-US" dirty="0">
              <a:effectLst/>
            </a:endParaRPr>
          </a:p>
          <a:p>
            <a:pPr lvl="1"/>
            <a:r>
              <a:rPr lang="en-US" sz="2400" dirty="0">
                <a:effectLst/>
              </a:rPr>
              <a:t>We have been working the past few months on </a:t>
            </a:r>
            <a:r>
              <a:rPr lang="en-US" sz="2400" dirty="0" smtClean="0">
                <a:effectLst/>
              </a:rPr>
              <a:t>identifying and gathering </a:t>
            </a:r>
            <a:r>
              <a:rPr lang="en-US" sz="2400" dirty="0">
                <a:effectLst/>
              </a:rPr>
              <a:t>evidence </a:t>
            </a:r>
            <a:r>
              <a:rPr lang="en-US" sz="2400" dirty="0" smtClean="0">
                <a:effectLst/>
              </a:rPr>
              <a:t>to </a:t>
            </a:r>
            <a:r>
              <a:rPr lang="en-US" sz="2400" dirty="0">
                <a:effectLst/>
              </a:rPr>
              <a:t>support the facts we </a:t>
            </a:r>
            <a:r>
              <a:rPr lang="en-US" sz="2400" dirty="0" smtClean="0">
                <a:effectLst/>
              </a:rPr>
              <a:t>will assert</a:t>
            </a:r>
            <a:r>
              <a:rPr lang="en-US" sz="2400" dirty="0">
                <a:effectLst/>
              </a:rPr>
              <a:t>.</a:t>
            </a:r>
            <a:endParaRPr lang="en-US" dirty="0">
              <a:effectLst/>
            </a:endParaRPr>
          </a:p>
          <a:p>
            <a:pPr lvl="2"/>
            <a:r>
              <a:rPr lang="en-US" sz="2000" b="1" dirty="0" smtClean="0">
                <a:effectLst/>
              </a:rPr>
              <a:t>Evidence will substantiate </a:t>
            </a:r>
            <a:r>
              <a:rPr lang="en-US" sz="2000" b="1" dirty="0">
                <a:effectLst/>
              </a:rPr>
              <a:t>the facts presented,</a:t>
            </a:r>
            <a:r>
              <a:rPr lang="en-US" sz="2000" dirty="0">
                <a:effectLst/>
              </a:rPr>
              <a:t> </a:t>
            </a:r>
            <a:r>
              <a:rPr lang="en-US" sz="2000" dirty="0" smtClean="0">
                <a:effectLst/>
              </a:rPr>
              <a:t>explain </a:t>
            </a:r>
            <a:r>
              <a:rPr lang="en-US" sz="2000" dirty="0">
                <a:effectLst/>
              </a:rPr>
              <a:t>nuances specific to UW, </a:t>
            </a:r>
            <a:r>
              <a:rPr lang="en-US" sz="2000" dirty="0" smtClean="0">
                <a:effectLst/>
              </a:rPr>
              <a:t>strengthen </a:t>
            </a:r>
            <a:r>
              <a:rPr lang="en-US" sz="2000" dirty="0">
                <a:effectLst/>
              </a:rPr>
              <a:t>our overall record of compliance, and </a:t>
            </a:r>
            <a:r>
              <a:rPr lang="en-US" sz="2000" dirty="0" smtClean="0">
                <a:effectLst/>
              </a:rPr>
              <a:t>affirm our </a:t>
            </a:r>
            <a:r>
              <a:rPr lang="en-US" sz="2000" dirty="0">
                <a:effectLst/>
              </a:rPr>
              <a:t>overall academic quality, financial sustainability, and integrity.  </a:t>
            </a:r>
            <a:endParaRPr lang="en-US" dirty="0">
              <a:effectLst/>
            </a:endParaRPr>
          </a:p>
          <a:p>
            <a:pPr lvl="2"/>
            <a:r>
              <a:rPr lang="en-US" sz="2000" dirty="0">
                <a:effectLst/>
              </a:rPr>
              <a:t>We also </a:t>
            </a:r>
            <a:r>
              <a:rPr lang="en-US" sz="2000" dirty="0" smtClean="0">
                <a:effectLst/>
              </a:rPr>
              <a:t>must </a:t>
            </a:r>
            <a:r>
              <a:rPr lang="en-US" sz="2000" b="1" dirty="0" smtClean="0">
                <a:effectLst/>
              </a:rPr>
              <a:t>identify evidence for </a:t>
            </a:r>
            <a:r>
              <a:rPr lang="en-US" sz="2000" b="1" dirty="0">
                <a:effectLst/>
              </a:rPr>
              <a:t>subcomponents we need to work on</a:t>
            </a:r>
            <a:r>
              <a:rPr lang="en-US" sz="2000" dirty="0">
                <a:effectLst/>
              </a:rPr>
              <a:t>, along with practical plans for immediate improvement.  We cannot sugarcoat or dissemble</a:t>
            </a:r>
            <a:r>
              <a:rPr lang="en-US" sz="2000" dirty="0" smtClean="0">
                <a:effectLst/>
              </a:rPr>
              <a:t>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310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b="1" dirty="0">
                <a:effectLst/>
              </a:rPr>
              <a:t>Federal Compliance Report</a:t>
            </a:r>
            <a:r>
              <a:rPr lang="en-US" sz="2400" dirty="0">
                <a:effectLst/>
              </a:rPr>
              <a:t>  -  a very proscribed report</a:t>
            </a:r>
            <a:endParaRPr lang="en-US" sz="1800" dirty="0">
              <a:effectLst/>
            </a:endParaRPr>
          </a:p>
          <a:p>
            <a:pPr lvl="1"/>
            <a:r>
              <a:rPr lang="en-US" sz="2000" dirty="0">
                <a:effectLst/>
              </a:rPr>
              <a:t>As a federally recognized accrediting agency, </a:t>
            </a:r>
            <a:r>
              <a:rPr lang="en-US" sz="2000" dirty="0" smtClean="0">
                <a:effectLst/>
              </a:rPr>
              <a:t>HLC </a:t>
            </a:r>
            <a:r>
              <a:rPr lang="en-US" sz="2000" dirty="0">
                <a:effectLst/>
              </a:rPr>
              <a:t>is required to assure that </a:t>
            </a:r>
            <a:r>
              <a:rPr lang="en-US" sz="2000" dirty="0" smtClean="0">
                <a:effectLst/>
              </a:rPr>
              <a:t>we comply </a:t>
            </a:r>
            <a:r>
              <a:rPr lang="en-US" sz="2000" dirty="0">
                <a:effectLst/>
              </a:rPr>
              <a:t>with the </a:t>
            </a:r>
            <a:r>
              <a:rPr lang="en-US" sz="2000" b="1" dirty="0">
                <a:effectLst/>
              </a:rPr>
              <a:t>expectations of specific federal regulations that they must enforce as a part of their recognition by the U.S. Department of Education</a:t>
            </a:r>
            <a:r>
              <a:rPr lang="en-US" sz="2000" dirty="0" smtClean="0">
                <a:effectLst/>
              </a:rPr>
              <a:t>.</a:t>
            </a:r>
          </a:p>
          <a:p>
            <a:pPr lvl="1"/>
            <a:r>
              <a:rPr lang="en-US" sz="2000" dirty="0" smtClean="0">
                <a:effectLst/>
              </a:rPr>
              <a:t>This report focuses on compliance with all </a:t>
            </a:r>
            <a:r>
              <a:rPr lang="en-US" sz="2000" dirty="0">
                <a:effectLst/>
              </a:rPr>
              <a:t>federal regulations and rules </a:t>
            </a:r>
            <a:r>
              <a:rPr lang="en-US" sz="2000" dirty="0" smtClean="0">
                <a:effectLst/>
              </a:rPr>
              <a:t>including </a:t>
            </a:r>
            <a:r>
              <a:rPr lang="en-US" sz="2000" dirty="0">
                <a:effectLst/>
              </a:rPr>
              <a:t>NC-SARA, Title IV, and numerous financial stability indicators</a:t>
            </a:r>
            <a:endParaRPr lang="en-US" sz="1600" dirty="0">
              <a:effectLst/>
            </a:endParaRPr>
          </a:p>
          <a:p>
            <a:pPr lvl="2"/>
            <a:r>
              <a:rPr lang="en-US" sz="1800" dirty="0" smtClean="0">
                <a:effectLst/>
              </a:rPr>
              <a:t>Includes information </a:t>
            </a:r>
            <a:r>
              <a:rPr lang="en-US" sz="1800" dirty="0">
                <a:effectLst/>
              </a:rPr>
              <a:t>on everything from </a:t>
            </a:r>
            <a:r>
              <a:rPr lang="en-US" sz="1800" dirty="0" smtClean="0">
                <a:effectLst/>
              </a:rPr>
              <a:t>credit </a:t>
            </a:r>
            <a:r>
              <a:rPr lang="en-US" sz="1800" dirty="0">
                <a:effectLst/>
              </a:rPr>
              <a:t>hour assignments, transfer policies, consumer </a:t>
            </a:r>
            <a:r>
              <a:rPr lang="en-US" sz="1800" dirty="0" smtClean="0">
                <a:effectLst/>
              </a:rPr>
              <a:t>information, student </a:t>
            </a:r>
            <a:r>
              <a:rPr lang="en-US" sz="1800" dirty="0">
                <a:effectLst/>
              </a:rPr>
              <a:t>complaint </a:t>
            </a:r>
            <a:r>
              <a:rPr lang="en-US" sz="1800" dirty="0" smtClean="0">
                <a:effectLst/>
              </a:rPr>
              <a:t>resolution, </a:t>
            </a:r>
            <a:r>
              <a:rPr lang="en-US" sz="1800" dirty="0">
                <a:effectLst/>
              </a:rPr>
              <a:t>default rates on student loans, campus crime data, Equity in Athletics compliance, truth in advertising in our recruiting materials, and student outcome data</a:t>
            </a:r>
            <a:r>
              <a:rPr lang="en-US" sz="1800" dirty="0" smtClean="0">
                <a:effectLst/>
              </a:rPr>
              <a:t>.</a:t>
            </a:r>
            <a:endParaRPr 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5618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17231"/>
            <a:ext cx="10353762" cy="970450"/>
          </a:xfrm>
        </p:spPr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983" y="1738266"/>
            <a:ext cx="10554574" cy="4363596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effectLst/>
              </a:rPr>
              <a:t>Writing the </a:t>
            </a:r>
            <a:r>
              <a:rPr lang="en-US" b="1" dirty="0" smtClean="0">
                <a:effectLst/>
              </a:rPr>
              <a:t>Assurance Argument</a:t>
            </a:r>
            <a:r>
              <a:rPr lang="en-US" dirty="0" smtClean="0">
                <a:effectLst/>
              </a:rPr>
              <a:t>.  </a:t>
            </a:r>
            <a:r>
              <a:rPr lang="en-US" dirty="0">
                <a:effectLst/>
              </a:rPr>
              <a:t>This report is due </a:t>
            </a:r>
            <a:r>
              <a:rPr lang="en-US" u="sng" dirty="0">
                <a:effectLst/>
              </a:rPr>
              <a:t>October 21, 2019</a:t>
            </a:r>
            <a:r>
              <a:rPr lang="en-US" dirty="0">
                <a:effectLst/>
              </a:rPr>
              <a:t>.  </a:t>
            </a:r>
            <a:endParaRPr lang="en-US" sz="1600" dirty="0">
              <a:effectLst/>
            </a:endParaRPr>
          </a:p>
          <a:p>
            <a:pPr lvl="0"/>
            <a:r>
              <a:rPr lang="en-US" dirty="0" smtClean="0">
                <a:effectLst/>
              </a:rPr>
              <a:t>Writing a </a:t>
            </a:r>
            <a:r>
              <a:rPr lang="en-US" b="1" dirty="0">
                <a:effectLst/>
              </a:rPr>
              <a:t>Federal Compliance </a:t>
            </a:r>
            <a:r>
              <a:rPr lang="en-US" b="1" dirty="0" smtClean="0">
                <a:effectLst/>
              </a:rPr>
              <a:t>report</a:t>
            </a:r>
            <a:r>
              <a:rPr lang="en-US" dirty="0" smtClean="0">
                <a:effectLst/>
              </a:rPr>
              <a:t>.  </a:t>
            </a:r>
            <a:r>
              <a:rPr lang="en-US" dirty="0">
                <a:effectLst/>
              </a:rPr>
              <a:t>This report is also due </a:t>
            </a:r>
            <a:r>
              <a:rPr lang="en-US" u="sng" dirty="0">
                <a:effectLst/>
              </a:rPr>
              <a:t>October 21, 2019.</a:t>
            </a:r>
            <a:endParaRPr lang="en-US" sz="1600" dirty="0">
              <a:effectLst/>
            </a:endParaRPr>
          </a:p>
          <a:p>
            <a:pPr lvl="0"/>
            <a:r>
              <a:rPr lang="en-US" dirty="0" smtClean="0">
                <a:effectLst/>
              </a:rPr>
              <a:t>Promoting a </a:t>
            </a:r>
            <a:r>
              <a:rPr lang="en-US" b="1" dirty="0">
                <a:effectLst/>
              </a:rPr>
              <a:t>Third-Party Comment survey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to </a:t>
            </a:r>
            <a:r>
              <a:rPr lang="en-US" dirty="0">
                <a:effectLst/>
              </a:rPr>
              <a:t>our external constituencies.  The survey is administered by HLC, </a:t>
            </a:r>
            <a:r>
              <a:rPr lang="en-US" dirty="0" smtClean="0">
                <a:effectLst/>
              </a:rPr>
              <a:t>publicized by us (March 2019) , and open </a:t>
            </a:r>
            <a:r>
              <a:rPr lang="en-US" dirty="0">
                <a:effectLst/>
              </a:rPr>
              <a:t>until </a:t>
            </a:r>
            <a:r>
              <a:rPr lang="en-US" u="sng" dirty="0">
                <a:effectLst/>
              </a:rPr>
              <a:t>Oct. 21, 2019</a:t>
            </a:r>
            <a:r>
              <a:rPr lang="en-US" dirty="0">
                <a:effectLst/>
              </a:rPr>
              <a:t>.  </a:t>
            </a:r>
            <a:endParaRPr lang="en-US" sz="1600" dirty="0">
              <a:effectLst/>
            </a:endParaRPr>
          </a:p>
          <a:p>
            <a:pPr lvl="0"/>
            <a:r>
              <a:rPr lang="en-US" dirty="0" smtClean="0">
                <a:effectLst/>
              </a:rPr>
              <a:t>Promoting a </a:t>
            </a:r>
            <a:r>
              <a:rPr lang="en-US" b="1" dirty="0">
                <a:effectLst/>
              </a:rPr>
              <a:t>Student Opinion Survey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administered by HLC, open </a:t>
            </a:r>
            <a:r>
              <a:rPr lang="en-US" u="sng" dirty="0" smtClean="0">
                <a:effectLst/>
              </a:rPr>
              <a:t>Sept. – Oct. 2019</a:t>
            </a:r>
            <a:r>
              <a:rPr lang="en-US" dirty="0" smtClean="0">
                <a:effectLst/>
              </a:rPr>
              <a:t>.</a:t>
            </a:r>
            <a:endParaRPr lang="en-US" sz="1600" dirty="0">
              <a:effectLst/>
            </a:endParaRPr>
          </a:p>
          <a:p>
            <a:pPr lvl="0"/>
            <a:r>
              <a:rPr lang="en-US" dirty="0" smtClean="0">
                <a:effectLst/>
              </a:rPr>
              <a:t>Hosting a </a:t>
            </a:r>
            <a:r>
              <a:rPr lang="en-US" b="1" dirty="0" smtClean="0">
                <a:effectLst/>
              </a:rPr>
              <a:t>team </a:t>
            </a:r>
            <a:r>
              <a:rPr lang="en-US" b="1" dirty="0">
                <a:effectLst/>
              </a:rPr>
              <a:t>of </a:t>
            </a:r>
            <a:r>
              <a:rPr lang="en-US" b="1" dirty="0" smtClean="0">
                <a:effectLst/>
              </a:rPr>
              <a:t>peer reviewers appointed by HLC </a:t>
            </a:r>
            <a:r>
              <a:rPr lang="en-US" dirty="0" smtClean="0">
                <a:effectLst/>
              </a:rPr>
              <a:t>in </a:t>
            </a:r>
            <a:r>
              <a:rPr lang="en-US" u="sng" dirty="0">
                <a:effectLst/>
              </a:rPr>
              <a:t>November (~16</a:t>
            </a:r>
            <a:r>
              <a:rPr lang="en-US" u="sng" baseline="30000" dirty="0">
                <a:effectLst/>
              </a:rPr>
              <a:t>TH</a:t>
            </a:r>
            <a:r>
              <a:rPr lang="en-US" u="sng" dirty="0">
                <a:effectLst/>
              </a:rPr>
              <a:t>-20</a:t>
            </a:r>
            <a:r>
              <a:rPr lang="en-US" u="sng" baseline="30000" dirty="0">
                <a:effectLst/>
              </a:rPr>
              <a:t>TH</a:t>
            </a:r>
            <a:r>
              <a:rPr lang="en-US" u="sng" dirty="0">
                <a:effectLst/>
              </a:rPr>
              <a:t>) of </a:t>
            </a:r>
            <a:r>
              <a:rPr lang="en-US" u="sng" dirty="0" smtClean="0">
                <a:effectLst/>
              </a:rPr>
              <a:t>2019</a:t>
            </a:r>
            <a:r>
              <a:rPr lang="en-US" dirty="0" smtClean="0">
                <a:effectLst/>
              </a:rPr>
              <a:t>.</a:t>
            </a:r>
          </a:p>
          <a:p>
            <a:pPr lvl="1"/>
            <a:r>
              <a:rPr lang="en-US" dirty="0" smtClean="0">
                <a:effectLst/>
              </a:rPr>
              <a:t>The </a:t>
            </a:r>
            <a:r>
              <a:rPr lang="en-US" dirty="0">
                <a:effectLst/>
              </a:rPr>
              <a:t>exact dates depend on the appointment of the peer reviewers and their preference for visiting Casper or Laramie first.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003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Next Steps </a:t>
            </a:r>
            <a:r>
              <a:rPr lang="en-US" dirty="0" smtClean="0"/>
              <a:t>with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 smtClean="0"/>
              <a:t>March 2019 </a:t>
            </a:r>
            <a:r>
              <a:rPr lang="en-US" sz="2400" dirty="0" smtClean="0"/>
              <a:t>– walk through </a:t>
            </a:r>
            <a:r>
              <a:rPr lang="en-US" sz="2400" dirty="0" smtClean="0"/>
              <a:t>criteria for which you are </a:t>
            </a:r>
            <a:r>
              <a:rPr lang="en-US" sz="2400" dirty="0" smtClean="0"/>
              <a:t>directly responsible, highlight </a:t>
            </a:r>
            <a:r>
              <a:rPr lang="en-US" sz="2400" dirty="0" smtClean="0"/>
              <a:t>public </a:t>
            </a:r>
            <a:r>
              <a:rPr lang="en-US" sz="2400" dirty="0" smtClean="0"/>
              <a:t>and student comment process; </a:t>
            </a:r>
            <a:r>
              <a:rPr lang="en-US" sz="2400" dirty="0" smtClean="0"/>
              <a:t>and show you the Ops Group working architecture (45 minutes)</a:t>
            </a:r>
            <a:endParaRPr lang="en-US" sz="2400" dirty="0" smtClean="0"/>
          </a:p>
          <a:p>
            <a:r>
              <a:rPr lang="en-US" sz="2400" b="1" dirty="0" smtClean="0"/>
              <a:t>May 2019 </a:t>
            </a:r>
            <a:r>
              <a:rPr lang="en-US" sz="2400" dirty="0" smtClean="0"/>
              <a:t>– walk through UW accreditation website and update on report </a:t>
            </a:r>
            <a:r>
              <a:rPr lang="en-US" sz="2400" dirty="0" smtClean="0"/>
              <a:t>writing progress (15 minutes)</a:t>
            </a:r>
            <a:endParaRPr lang="en-US" sz="2400" dirty="0" smtClean="0"/>
          </a:p>
          <a:p>
            <a:r>
              <a:rPr lang="en-US" sz="2400" b="1" dirty="0" smtClean="0"/>
              <a:t>Retreat 2019 </a:t>
            </a:r>
            <a:r>
              <a:rPr lang="en-US" sz="2400" dirty="0" smtClean="0"/>
              <a:t>– walk through Assurance Filing and Federal Compliance Report drafts, </a:t>
            </a:r>
            <a:r>
              <a:rPr lang="en-US" sz="2400" dirty="0" smtClean="0"/>
              <a:t>walk </a:t>
            </a:r>
            <a:r>
              <a:rPr lang="en-US" sz="2400" dirty="0" smtClean="0"/>
              <a:t>through Peer Review Team bios and structure of </a:t>
            </a:r>
            <a:r>
              <a:rPr lang="en-US" sz="2400" dirty="0" smtClean="0"/>
              <a:t>visit (45-60 minutes)</a:t>
            </a:r>
            <a:endParaRPr lang="en-US" sz="2400" dirty="0" smtClean="0"/>
          </a:p>
          <a:p>
            <a:r>
              <a:rPr lang="en-US" sz="2400" b="1" dirty="0" smtClean="0"/>
              <a:t>September 2019 </a:t>
            </a:r>
            <a:r>
              <a:rPr lang="en-US" sz="2400" dirty="0" smtClean="0"/>
              <a:t>– </a:t>
            </a:r>
            <a:r>
              <a:rPr lang="en-US" sz="2400" dirty="0" smtClean="0"/>
              <a:t>prep Board </a:t>
            </a:r>
            <a:r>
              <a:rPr lang="en-US" sz="2400" dirty="0" smtClean="0"/>
              <a:t>for </a:t>
            </a:r>
            <a:r>
              <a:rPr lang="en-US" sz="2400" dirty="0" smtClean="0"/>
              <a:t>visit and review visit structure (45 minutes)</a:t>
            </a:r>
            <a:endParaRPr lang="en-US" sz="2400" dirty="0" smtClean="0"/>
          </a:p>
          <a:p>
            <a:r>
              <a:rPr lang="en-US" sz="2400" b="1" dirty="0" smtClean="0"/>
              <a:t>November 2019 </a:t>
            </a:r>
            <a:r>
              <a:rPr lang="en-US" sz="2400" dirty="0" smtClean="0"/>
              <a:t>– final preparations </a:t>
            </a:r>
            <a:r>
              <a:rPr lang="en-US" sz="2400" dirty="0" smtClean="0"/>
              <a:t>(20 minutes)</a:t>
            </a:r>
            <a:endParaRPr lang="en-US" sz="2400" dirty="0" smtClean="0"/>
          </a:p>
          <a:p>
            <a:pPr marL="36900" indent="0">
              <a:buNone/>
            </a:pPr>
            <a:endParaRPr lang="en-US" sz="2400" dirty="0"/>
          </a:p>
          <a:p>
            <a:pPr marL="369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43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" b="7949"/>
          <a:stretch>
            <a:fillRect/>
          </a:stretch>
        </p:blipFill>
        <p:spPr>
          <a:xfrm>
            <a:off x="3275045" y="2110701"/>
            <a:ext cx="5243804" cy="206474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500" dirty="0" smtClean="0"/>
              <a:t>HLC Reaccreditation Project 2020 Team</a:t>
            </a:r>
          </a:p>
          <a:p>
            <a:r>
              <a:rPr lang="en-US" sz="1100" dirty="0" smtClean="0"/>
              <a:t>Anne Alexander, UW HLC Accreditation Liaison Officer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59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1617</TotalTime>
  <Words>900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Calisto MT</vt:lpstr>
      <vt:lpstr>Trebuchet MS</vt:lpstr>
      <vt:lpstr>Wingdings 2</vt:lpstr>
      <vt:lpstr>Slate</vt:lpstr>
      <vt:lpstr>Higher Learning Commission Accreditation </vt:lpstr>
      <vt:lpstr>A Board Guide to Accreditation </vt:lpstr>
      <vt:lpstr>Reminder - Why?</vt:lpstr>
      <vt:lpstr>How</vt:lpstr>
      <vt:lpstr>Required Reports</vt:lpstr>
      <vt:lpstr>Required Reports</vt:lpstr>
      <vt:lpstr>Process</vt:lpstr>
      <vt:lpstr>Proposed Next Steps with Board</vt:lpstr>
      <vt:lpstr>Thank you!</vt:lpstr>
      <vt:lpstr>Annex – HLC Criteria</vt:lpstr>
      <vt:lpstr>HLC – Criterion One: Mission</vt:lpstr>
      <vt:lpstr>HLC – Criterion Two: Integrity, Ethical &amp; Responsible Conduct</vt:lpstr>
      <vt:lpstr>HLC – Criterion Three: Teaching and Learning: Quality, Resources and Support</vt:lpstr>
      <vt:lpstr>HLC – Criterion Four: Teaching and Learning: Evaluation and Improvement</vt:lpstr>
      <vt:lpstr>HLC – Criterion Five: Resources, Planning, and Institutional Effectiveness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Learning Commission Accreditation</dc:title>
  <dc:creator>Anne M. Alexander</dc:creator>
  <cp:lastModifiedBy>Anne M. Alexander</cp:lastModifiedBy>
  <cp:revision>34</cp:revision>
  <cp:lastPrinted>2018-12-20T17:05:18Z</cp:lastPrinted>
  <dcterms:created xsi:type="dcterms:W3CDTF">2018-08-30T20:15:20Z</dcterms:created>
  <dcterms:modified xsi:type="dcterms:W3CDTF">2019-01-17T15:42:51Z</dcterms:modified>
</cp:coreProperties>
</file>